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media/image11.jpg" ContentType="image/jpg"/>
  <Override PartName="/ppt/media/image14.jpg" ContentType="image/jpg"/>
  <Override PartName="/ppt/media/image17.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5.jpg" ContentType="image/jpg"/>
  <Override PartName="/ppt/media/image28.jpg" ContentType="image/jpg"/>
  <Override PartName="/ppt/notesSlides/notesSlide3.xml" ContentType="application/vnd.openxmlformats-officedocument.presentationml.notesSlide+xml"/>
  <Override PartName="/ppt/media/image34.jpg" ContentType="image/jpg"/>
  <Override PartName="/ppt/media/image37.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77" r:id="rId2"/>
    <p:sldMasterId id="2147483691" r:id="rId3"/>
  </p:sldMasterIdLst>
  <p:notesMasterIdLst>
    <p:notesMasterId r:id="rId265"/>
  </p:notesMasterIdLst>
  <p:sldIdLst>
    <p:sldId id="256" r:id="rId4"/>
    <p:sldId id="257" r:id="rId5"/>
    <p:sldId id="258" r:id="rId6"/>
    <p:sldId id="259" r:id="rId7"/>
    <p:sldId id="264" r:id="rId8"/>
    <p:sldId id="265" r:id="rId9"/>
    <p:sldId id="266" r:id="rId10"/>
    <p:sldId id="267" r:id="rId11"/>
    <p:sldId id="268" r:id="rId12"/>
    <p:sldId id="269" r:id="rId13"/>
    <p:sldId id="625" r:id="rId14"/>
    <p:sldId id="270" r:id="rId15"/>
    <p:sldId id="626" r:id="rId16"/>
    <p:sldId id="271" r:id="rId17"/>
    <p:sldId id="272" r:id="rId18"/>
    <p:sldId id="273" r:id="rId19"/>
    <p:sldId id="274" r:id="rId20"/>
    <p:sldId id="627" r:id="rId21"/>
    <p:sldId id="275" r:id="rId22"/>
    <p:sldId id="276" r:id="rId23"/>
    <p:sldId id="277" r:id="rId24"/>
    <p:sldId id="278" r:id="rId25"/>
    <p:sldId id="333" r:id="rId26"/>
    <p:sldId id="334" r:id="rId27"/>
    <p:sldId id="335" r:id="rId28"/>
    <p:sldId id="336" r:id="rId29"/>
    <p:sldId id="337" r:id="rId30"/>
    <p:sldId id="338" r:id="rId31"/>
    <p:sldId id="340" r:id="rId32"/>
    <p:sldId id="341" r:id="rId33"/>
    <p:sldId id="342" r:id="rId34"/>
    <p:sldId id="343" r:id="rId35"/>
    <p:sldId id="350" r:id="rId36"/>
    <p:sldId id="504" r:id="rId37"/>
    <p:sldId id="505" r:id="rId38"/>
    <p:sldId id="506" r:id="rId39"/>
    <p:sldId id="507" r:id="rId40"/>
    <p:sldId id="508" r:id="rId41"/>
    <p:sldId id="509" r:id="rId42"/>
    <p:sldId id="352" r:id="rId43"/>
    <p:sldId id="351" r:id="rId44"/>
    <p:sldId id="353" r:id="rId45"/>
    <p:sldId id="354" r:id="rId46"/>
    <p:sldId id="358" r:id="rId47"/>
    <p:sldId id="359" r:id="rId48"/>
    <p:sldId id="360" r:id="rId49"/>
    <p:sldId id="361" r:id="rId50"/>
    <p:sldId id="362" r:id="rId51"/>
    <p:sldId id="363" r:id="rId52"/>
    <p:sldId id="364" r:id="rId53"/>
    <p:sldId id="365" r:id="rId54"/>
    <p:sldId id="366" r:id="rId55"/>
    <p:sldId id="367" r:id="rId56"/>
    <p:sldId id="368" r:id="rId57"/>
    <p:sldId id="369" r:id="rId58"/>
    <p:sldId id="370" r:id="rId59"/>
    <p:sldId id="371" r:id="rId60"/>
    <p:sldId id="372" r:id="rId61"/>
    <p:sldId id="374" r:id="rId62"/>
    <p:sldId id="375" r:id="rId63"/>
    <p:sldId id="377" r:id="rId64"/>
    <p:sldId id="378" r:id="rId65"/>
    <p:sldId id="379" r:id="rId66"/>
    <p:sldId id="380" r:id="rId67"/>
    <p:sldId id="381" r:id="rId68"/>
    <p:sldId id="382" r:id="rId69"/>
    <p:sldId id="383" r:id="rId70"/>
    <p:sldId id="384" r:id="rId71"/>
    <p:sldId id="385" r:id="rId72"/>
    <p:sldId id="386" r:id="rId73"/>
    <p:sldId id="387" r:id="rId74"/>
    <p:sldId id="388" r:id="rId75"/>
    <p:sldId id="389" r:id="rId76"/>
    <p:sldId id="390" r:id="rId77"/>
    <p:sldId id="391" r:id="rId78"/>
    <p:sldId id="392" r:id="rId79"/>
    <p:sldId id="393" r:id="rId80"/>
    <p:sldId id="394" r:id="rId81"/>
    <p:sldId id="395" r:id="rId82"/>
    <p:sldId id="397" r:id="rId83"/>
    <p:sldId id="398" r:id="rId84"/>
    <p:sldId id="399" r:id="rId85"/>
    <p:sldId id="400" r:id="rId86"/>
    <p:sldId id="405" r:id="rId87"/>
    <p:sldId id="406" r:id="rId88"/>
    <p:sldId id="407" r:id="rId89"/>
    <p:sldId id="408" r:id="rId90"/>
    <p:sldId id="409" r:id="rId91"/>
    <p:sldId id="410" r:id="rId92"/>
    <p:sldId id="411" r:id="rId93"/>
    <p:sldId id="412" r:id="rId94"/>
    <p:sldId id="413" r:id="rId95"/>
    <p:sldId id="414" r:id="rId96"/>
    <p:sldId id="415" r:id="rId97"/>
    <p:sldId id="416" r:id="rId98"/>
    <p:sldId id="418" r:id="rId99"/>
    <p:sldId id="419" r:id="rId100"/>
    <p:sldId id="454" r:id="rId101"/>
    <p:sldId id="455" r:id="rId102"/>
    <p:sldId id="456" r:id="rId103"/>
    <p:sldId id="457" r:id="rId104"/>
    <p:sldId id="458" r:id="rId105"/>
    <p:sldId id="459" r:id="rId106"/>
    <p:sldId id="460" r:id="rId107"/>
    <p:sldId id="461" r:id="rId108"/>
    <p:sldId id="462" r:id="rId109"/>
    <p:sldId id="463" r:id="rId110"/>
    <p:sldId id="464" r:id="rId111"/>
    <p:sldId id="465" r:id="rId112"/>
    <p:sldId id="466" r:id="rId113"/>
    <p:sldId id="467" r:id="rId114"/>
    <p:sldId id="468" r:id="rId115"/>
    <p:sldId id="469" r:id="rId116"/>
    <p:sldId id="470" r:id="rId117"/>
    <p:sldId id="471" r:id="rId118"/>
    <p:sldId id="472" r:id="rId119"/>
    <p:sldId id="473" r:id="rId120"/>
    <p:sldId id="474" r:id="rId121"/>
    <p:sldId id="475" r:id="rId122"/>
    <p:sldId id="476" r:id="rId123"/>
    <p:sldId id="477" r:id="rId124"/>
    <p:sldId id="478" r:id="rId125"/>
    <p:sldId id="479" r:id="rId126"/>
    <p:sldId id="480" r:id="rId127"/>
    <p:sldId id="481" r:id="rId128"/>
    <p:sldId id="482" r:id="rId129"/>
    <p:sldId id="483" r:id="rId130"/>
    <p:sldId id="486" r:id="rId131"/>
    <p:sldId id="487" r:id="rId132"/>
    <p:sldId id="488" r:id="rId133"/>
    <p:sldId id="489" r:id="rId134"/>
    <p:sldId id="490" r:id="rId135"/>
    <p:sldId id="491" r:id="rId136"/>
    <p:sldId id="492" r:id="rId137"/>
    <p:sldId id="493" r:id="rId138"/>
    <p:sldId id="494" r:id="rId139"/>
    <p:sldId id="495" r:id="rId140"/>
    <p:sldId id="496" r:id="rId141"/>
    <p:sldId id="497" r:id="rId142"/>
    <p:sldId id="498" r:id="rId143"/>
    <p:sldId id="499" r:id="rId144"/>
    <p:sldId id="500" r:id="rId145"/>
    <p:sldId id="501" r:id="rId146"/>
    <p:sldId id="502" r:id="rId147"/>
    <p:sldId id="503" r:id="rId148"/>
    <p:sldId id="280" r:id="rId149"/>
    <p:sldId id="281" r:id="rId150"/>
    <p:sldId id="282" r:id="rId151"/>
    <p:sldId id="286" r:id="rId152"/>
    <p:sldId id="287" r:id="rId153"/>
    <p:sldId id="288" r:id="rId154"/>
    <p:sldId id="289" r:id="rId155"/>
    <p:sldId id="290" r:id="rId156"/>
    <p:sldId id="291" r:id="rId157"/>
    <p:sldId id="300" r:id="rId158"/>
    <p:sldId id="302" r:id="rId159"/>
    <p:sldId id="303" r:id="rId160"/>
    <p:sldId id="304" r:id="rId161"/>
    <p:sldId id="305" r:id="rId162"/>
    <p:sldId id="306" r:id="rId163"/>
    <p:sldId id="307" r:id="rId164"/>
    <p:sldId id="309" r:id="rId165"/>
    <p:sldId id="310" r:id="rId166"/>
    <p:sldId id="311" r:id="rId167"/>
    <p:sldId id="312" r:id="rId168"/>
    <p:sldId id="313" r:id="rId169"/>
    <p:sldId id="314" r:id="rId170"/>
    <p:sldId id="316" r:id="rId171"/>
    <p:sldId id="317" r:id="rId172"/>
    <p:sldId id="318" r:id="rId173"/>
    <p:sldId id="319" r:id="rId174"/>
    <p:sldId id="321" r:id="rId175"/>
    <p:sldId id="322" r:id="rId176"/>
    <p:sldId id="323" r:id="rId177"/>
    <p:sldId id="324" r:id="rId178"/>
    <p:sldId id="325" r:id="rId179"/>
    <p:sldId id="326" r:id="rId180"/>
    <p:sldId id="327" r:id="rId181"/>
    <p:sldId id="328" r:id="rId182"/>
    <p:sldId id="329" r:id="rId183"/>
    <p:sldId id="330" r:id="rId184"/>
    <p:sldId id="331" r:id="rId185"/>
    <p:sldId id="332" r:id="rId186"/>
    <p:sldId id="261" r:id="rId187"/>
    <p:sldId id="510" r:id="rId188"/>
    <p:sldId id="511" r:id="rId189"/>
    <p:sldId id="512" r:id="rId190"/>
    <p:sldId id="514" r:id="rId191"/>
    <p:sldId id="515" r:id="rId192"/>
    <p:sldId id="516" r:id="rId193"/>
    <p:sldId id="517" r:id="rId194"/>
    <p:sldId id="519" r:id="rId195"/>
    <p:sldId id="520" r:id="rId196"/>
    <p:sldId id="521" r:id="rId197"/>
    <p:sldId id="522" r:id="rId198"/>
    <p:sldId id="523" r:id="rId199"/>
    <p:sldId id="524" r:id="rId200"/>
    <p:sldId id="525" r:id="rId201"/>
    <p:sldId id="527" r:id="rId202"/>
    <p:sldId id="528" r:id="rId203"/>
    <p:sldId id="529" r:id="rId204"/>
    <p:sldId id="530" r:id="rId205"/>
    <p:sldId id="531" r:id="rId206"/>
    <p:sldId id="532" r:id="rId207"/>
    <p:sldId id="533" r:id="rId208"/>
    <p:sldId id="537" r:id="rId209"/>
    <p:sldId id="538" r:id="rId210"/>
    <p:sldId id="539" r:id="rId211"/>
    <p:sldId id="540" r:id="rId212"/>
    <p:sldId id="541" r:id="rId213"/>
    <p:sldId id="563" r:id="rId214"/>
    <p:sldId id="569" r:id="rId215"/>
    <p:sldId id="570" r:id="rId216"/>
    <p:sldId id="572" r:id="rId217"/>
    <p:sldId id="573" r:id="rId218"/>
    <p:sldId id="574" r:id="rId219"/>
    <p:sldId id="575" r:id="rId220"/>
    <p:sldId id="576" r:id="rId221"/>
    <p:sldId id="577" r:id="rId222"/>
    <p:sldId id="578" r:id="rId223"/>
    <p:sldId id="579" r:id="rId224"/>
    <p:sldId id="581" r:id="rId225"/>
    <p:sldId id="582" r:id="rId226"/>
    <p:sldId id="583" r:id="rId227"/>
    <p:sldId id="584" r:id="rId228"/>
    <p:sldId id="585" r:id="rId229"/>
    <p:sldId id="586" r:id="rId230"/>
    <p:sldId id="587" r:id="rId231"/>
    <p:sldId id="589" r:id="rId232"/>
    <p:sldId id="590" r:id="rId233"/>
    <p:sldId id="591" r:id="rId234"/>
    <p:sldId id="592" r:id="rId235"/>
    <p:sldId id="593" r:id="rId236"/>
    <p:sldId id="595" r:id="rId237"/>
    <p:sldId id="596" r:id="rId238"/>
    <p:sldId id="597" r:id="rId239"/>
    <p:sldId id="598" r:id="rId240"/>
    <p:sldId id="262" r:id="rId241"/>
    <p:sldId id="599" r:id="rId242"/>
    <p:sldId id="600" r:id="rId243"/>
    <p:sldId id="601" r:id="rId244"/>
    <p:sldId id="602" r:id="rId245"/>
    <p:sldId id="603" r:id="rId246"/>
    <p:sldId id="604" r:id="rId247"/>
    <p:sldId id="605" r:id="rId248"/>
    <p:sldId id="606" r:id="rId249"/>
    <p:sldId id="607" r:id="rId250"/>
    <p:sldId id="608" r:id="rId251"/>
    <p:sldId id="609" r:id="rId252"/>
    <p:sldId id="610" r:id="rId253"/>
    <p:sldId id="611" r:id="rId254"/>
    <p:sldId id="612" r:id="rId255"/>
    <p:sldId id="613" r:id="rId256"/>
    <p:sldId id="614" r:id="rId257"/>
    <p:sldId id="615" r:id="rId258"/>
    <p:sldId id="616" r:id="rId259"/>
    <p:sldId id="617" r:id="rId260"/>
    <p:sldId id="619" r:id="rId261"/>
    <p:sldId id="620" r:id="rId262"/>
    <p:sldId id="621" r:id="rId263"/>
    <p:sldId id="624" r:id="rId2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68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slide" Target="slides/slide244.xml"/><Relationship Id="rId107" Type="http://schemas.openxmlformats.org/officeDocument/2006/relationships/slide" Target="slides/slide104.xml"/><Relationship Id="rId268" Type="http://schemas.openxmlformats.org/officeDocument/2006/relationships/theme" Target="theme/theme1.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58" Type="http://schemas.openxmlformats.org/officeDocument/2006/relationships/slide" Target="slides/slide255.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269" Type="http://schemas.openxmlformats.org/officeDocument/2006/relationships/tableStyles" Target="tableStyles.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slide" Target="slides/slide256.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172" Type="http://schemas.openxmlformats.org/officeDocument/2006/relationships/slide" Target="slides/slide169.xml"/><Relationship Id="rId193" Type="http://schemas.openxmlformats.org/officeDocument/2006/relationships/slide" Target="slides/slide190.xml"/><Relationship Id="rId202" Type="http://schemas.openxmlformats.org/officeDocument/2006/relationships/slide" Target="slides/slide199.xml"/><Relationship Id="rId207" Type="http://schemas.openxmlformats.org/officeDocument/2006/relationships/slide" Target="slides/slide204.xml"/><Relationship Id="rId223" Type="http://schemas.openxmlformats.org/officeDocument/2006/relationships/slide" Target="slides/slide220.xml"/><Relationship Id="rId228" Type="http://schemas.openxmlformats.org/officeDocument/2006/relationships/slide" Target="slides/slide225.xml"/><Relationship Id="rId244" Type="http://schemas.openxmlformats.org/officeDocument/2006/relationships/slide" Target="slides/slide241.xml"/><Relationship Id="rId249" Type="http://schemas.openxmlformats.org/officeDocument/2006/relationships/slide" Target="slides/slide24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260" Type="http://schemas.openxmlformats.org/officeDocument/2006/relationships/slide" Target="slides/slide257.xml"/><Relationship Id="rId265" Type="http://schemas.openxmlformats.org/officeDocument/2006/relationships/notesMaster" Target="notesMasters/notesMaster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13" Type="http://schemas.openxmlformats.org/officeDocument/2006/relationships/slide" Target="slides/slide210.xml"/><Relationship Id="rId218" Type="http://schemas.openxmlformats.org/officeDocument/2006/relationships/slide" Target="slides/slide215.xml"/><Relationship Id="rId234" Type="http://schemas.openxmlformats.org/officeDocument/2006/relationships/slide" Target="slides/slide231.xml"/><Relationship Id="rId239" Type="http://schemas.openxmlformats.org/officeDocument/2006/relationships/slide" Target="slides/slide236.xml"/><Relationship Id="rId2" Type="http://schemas.openxmlformats.org/officeDocument/2006/relationships/slideMaster" Target="slideMasters/slideMaster2.xml"/><Relationship Id="rId29" Type="http://schemas.openxmlformats.org/officeDocument/2006/relationships/slide" Target="slides/slide26.xml"/><Relationship Id="rId250" Type="http://schemas.openxmlformats.org/officeDocument/2006/relationships/slide" Target="slides/slide247.xml"/><Relationship Id="rId255" Type="http://schemas.openxmlformats.org/officeDocument/2006/relationships/slide" Target="slides/slide252.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slide" Target="slides/slide196.xml"/><Relationship Id="rId203" Type="http://schemas.openxmlformats.org/officeDocument/2006/relationships/slide" Target="slides/slide200.xml"/><Relationship Id="rId208" Type="http://schemas.openxmlformats.org/officeDocument/2006/relationships/slide" Target="slides/slide205.xml"/><Relationship Id="rId229" Type="http://schemas.openxmlformats.org/officeDocument/2006/relationships/slide" Target="slides/slide226.xml"/><Relationship Id="rId19" Type="http://schemas.openxmlformats.org/officeDocument/2006/relationships/slide" Target="slides/slide16.xml"/><Relationship Id="rId224" Type="http://schemas.openxmlformats.org/officeDocument/2006/relationships/slide" Target="slides/slide221.xml"/><Relationship Id="rId240" Type="http://schemas.openxmlformats.org/officeDocument/2006/relationships/slide" Target="slides/slide237.xml"/><Relationship Id="rId245" Type="http://schemas.openxmlformats.org/officeDocument/2006/relationships/slide" Target="slides/slide242.xml"/><Relationship Id="rId261" Type="http://schemas.openxmlformats.org/officeDocument/2006/relationships/slide" Target="slides/slide258.xml"/><Relationship Id="rId266" Type="http://schemas.openxmlformats.org/officeDocument/2006/relationships/presProps" Target="presProps.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slide" Target="slides/slide216.xml"/><Relationship Id="rId3" Type="http://schemas.openxmlformats.org/officeDocument/2006/relationships/slideMaster" Target="slideMasters/slideMaster3.xml"/><Relationship Id="rId214" Type="http://schemas.openxmlformats.org/officeDocument/2006/relationships/slide" Target="slides/slide211.xml"/><Relationship Id="rId230" Type="http://schemas.openxmlformats.org/officeDocument/2006/relationships/slide" Target="slides/slide227.xml"/><Relationship Id="rId235" Type="http://schemas.openxmlformats.org/officeDocument/2006/relationships/slide" Target="slides/slide232.xml"/><Relationship Id="rId251" Type="http://schemas.openxmlformats.org/officeDocument/2006/relationships/slide" Target="slides/slide248.xml"/><Relationship Id="rId256" Type="http://schemas.openxmlformats.org/officeDocument/2006/relationships/slide" Target="slides/slide25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slide" Target="slides/slide222.xml"/><Relationship Id="rId241" Type="http://schemas.openxmlformats.org/officeDocument/2006/relationships/slide" Target="slides/slide238.xml"/><Relationship Id="rId246" Type="http://schemas.openxmlformats.org/officeDocument/2006/relationships/slide" Target="slides/slide243.xml"/><Relationship Id="rId267" Type="http://schemas.openxmlformats.org/officeDocument/2006/relationships/viewProps" Target="view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262" Type="http://schemas.openxmlformats.org/officeDocument/2006/relationships/slide" Target="slides/slide259.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5.png"/></Relationships>
</file>

<file path=ppt/ink/ink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05-03-29T17:35:53.807"/>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0 112,'50'0,"-26"0,26 0,25 0,-25 0,-1 0,-24 0,25 0,0 0,0 0,24 0,1 0,-1 0,-24 0,25 0,-25 0,-1 0,26-19,-25 19,-25 0,24 0,1 0,0 0,0 0,-1 0,1 0,0 0,0 0,24 0,-49 0,25 0,-25 0,25 0,-26 0,26-19,-25 19,25 0,-25 0,0 0,0 0,49 0,-49 0,0 0,0 0,25 0,-26 0,1 0,25 0,-25 0,0 0,0 0,24 19,-24-19,0 0,0 0,25 0,-25 0,25 0,-1 0,1 0,-25 0,25 0,49 19,-74-19,0 0,25 18,-25-18,-1 0,26 0,0 0,0 0,0 0,-1 0,1 0,0 0,0 0,-1 0,26 0,-25 0,-1 0,-24 0,25 0,0 0,-25 0,0 0,0 0,-1 0,-24 0,25 0,-25 0,25 0,0 0,25-18,-25 18,0-56,-50 0</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05-03-29T17:35:48.119"/>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917 46,'25'0,"-25"0,25 0,-25 0,25 0,-1 0,1 0,-25 0,25 0,-25 0,50 0,-50 0,24 25,26-25,-25 0,0 0,-1 0,1 0,-25 0,50 24,-50-24,25 0,24 0,-49 0,25 0,-25 0,25 0,0 0,-1 0,-24 0,25 0,0 0,-25 0,25 0,0 0,-1 0,-24 0,25 0,0 0,-25 0,25 0,0 0,-25 0,24 0,26 0,-25 0,0 0,-1 0,1 0,0 0,25 0,-50 0,24 0,1 0,0 0,0 0,0 0,-1 0,1 0,0 0,0 0,0 0,-1 0,26 0,-25 0,0 0,24 0,-24 0,0 0,0 0,24 0,-24 0,0 0,0 0,-1 0,1 0,25 0,-25 0,-1-24,1 24,25 0,-25 0,-1 0,1 0,0 0,0 0,24 0,-24 0,0 0,0 0,24 0,1 0,-25 0,0 0,24 0,-24 0,0 0,24 0,-24 0,0-25,0 25,24 0,-24 0,0 0,25 0,-26 0,26 0,-25 0,24 0,26 0,-50 0,24 0,-24 0,25 0,-26 0,26 0,-25 0,24-24,-24 24,0 0,0 0,49 0,-24 0,-1 0,1 0,-25 0,24 0,-24 0,25 0,-25 0,24 0,1 0,-25 0,24 0,1 0,-1 0,-24 0,0 0,0 0,0 0,-1 0,1 0,0 0,0 0,0 0,-25 0,24 0,-24 0,25 0,0 0,0 0,0 0,-1 0,1 0,0 0,0 0,-25 0,25 0,-1 0,1 0,-25 0,25 0,-25 0,25 0,0 0,-25 0,24 0,-24 0</inkml:trace>
  <inkml:trace contextRef="#ctx0" brushRef="#br0" timeOffset="9643">0 1093,'24'0,"-24"-25,25 25,25 0,24 0,-24 0,-1 0,26 0,-1 0,25 0,-24 0,24 0,0 0,-24 0,-1 0,0 0,-24 0,0 0,-1 0,1 0,24 0,-24 0,-1 0,1 0,0-24,-1 24,1 0,-1 0,-24 0,25 0,-1 0,26-24,-26 24,1 0,24 0,-24 0,0 0,24 0,-24 0,24 0,0-25,26 25,-1 0,0 0,-49 0,-1 0,1 0,-25 0,-1 0,1 0,0 0,25 0,-1 0,1 0,-1 0,1 0,0 0,-1 0,26 0,-26 0,-24 0,25 0,-1 0,1 0,-25 0,24 0,26 0,-26 0,1 0,-1 0,26 0,-26 0,26 0,-26 0,26 0,-1 0,-24 0,-1 0,26 0,-26-24,1 24,0 0,24 0,-24 0,-1 0,1 0,-25 0,24 0,26 0,-1 0,-49 0,24 0,-24 0,0 0,-25 0,25 0,-25 0,25-24,-1 48</inkml:trace>
</inkml:ink>
</file>

<file path=ppt/ink/ink3.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05-03-29T17:35:51.223"/>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5,'25'0,"-25"0,24 0,1 0,25 0,-26 0,-24 0,50 19,-25-19,-25 0,49 0,-24 0,25 0,-26 0,26 20,0-20,-1 0,-24 0,0 0,24 0,1 0,-25 0,24 0,1 0,-1 0,-24 0,25 0,-26 0,51-20,-51 20,1 0,0 0,25 0,-26-19,1 19,0 0,0 0,-1 0,1 0,0 0,0 0,24 0,1 0,-25 0,0 0,24 0,-24 19,0-19,24 0,1 0,-25 0,-1 0,26 0,-1 0,-24 0,0 0,0 0,24 0,-24 0,0 20,24-20,-24 0,0 0,0 0,0 0,-1 0,26 0,-25 0,-25 0,49 0,-49 0,25 20,25-20,-26 0,1 0,0 0,24 0,-24 0,0 0,25 0,-50 0,24 0,-24 0,25 0,0 0,0 0,-1 0,-24 0,25 0,0 0,-25 0,25 0,0 0,-25 0,24 0,-24 0,25 0,-25 0,25 0,0 0,-25 0,25 0,-25 0</inkml:trace>
</inkml:ink>
</file>

<file path=ppt/ink/ink4.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05-03-30T11:25:50.752"/>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75,'0'0,"25"0,25 0,-25 0,25 0,0 0,1 0,-1-21,-25 21,0 0,25 0,-25 0,0 0,0 0,50 0,-50 0,0 0,0 0,25 0,-25 0,0 0,25 0,-50 0,26 0,-1 0,-25 0,25 0,0 0,-25 0,25 0,0 0,-25 0,50 0,-50 0,25 0,25 0,-25 0,0 0,0 0,0 0,-25 0,25 0,0 0,0 0,0 0,-25 0,25 0,50 0,-49 0,-1 0,0 0,0 0,0 0,0 0,25 0,-50 0,25 0,0 0,0 0,0 0,0 0,0 0,0 0,0 0,25 0,-25 0,25 0,0 0,-24 0,24 0,0 0,-25 0,25 0,-50 0,25 0,0 0,0 0,-25 0,25 0,-25 0,25 0,-25 0,25 0,0-22,0 22,-25 0,25 0,0 0,0 0,25 0,0-21,-24 21,24 0,-25 0,25 0,-25 0,0 0,-25 0,25 0,0 0,0 0,-25 0,25 0,0 0,-25 0,25 0,-50 64</inkml:trace>
</inkml:ink>
</file>

<file path=ppt/ink/ink5.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05-03-30T11:25:53.266"/>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0 100,'-25'0,"50"0,0 0,0 0,74 0,1 0,0 0,50 0,-75 0,24-25,1 25,0 0,0 0,-25 0,25 0,-1 0,-24 0,0 0,-25 0,0-24,25 24,-25 0,24 0,-24 0,0 0,0 0,0 0,0 0,0 0,0 0,-25 0,25 0,25 0,-26 0,26 0,0 24,0-24,-25 0,25 0,-25 0,25 0,-1 0,1 0,-25 0,0 0,0 0,0 0,0 0,25 0,-50 0,-1 0,1 0,25 0,-25 0,0 0,25 0,0 0,0 0,0 0,-25-24,25 24,0 0,-25 0,0 0,49-24,-49 24,25-25,-25 25,25 0,-25 0,-25 0,50 0,-50 0,25 0,-25 0,25 0,-25 0,50 0,-50 0,25 0,0 0,-25 0,25 0,0 0,-25 0</inkml:trace>
</inkml:ink>
</file>

<file path=ppt/ink/ink6.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05-03-30T11:25:55.509"/>
    </inkml:context>
    <inkml:brush xml:id="br0">
      <inkml:brushProperty name="width" value="0.15875" units="cm"/>
      <inkml:brushProperty name="height" value="0.635"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0-1,'0'0,"25"0,-25 25,50-25,-26 0,26 50,24-25,50 24,-24-49,24 50,-50-25,25 0,0 0,25 0,-24-25,-26 0,0 0,26 0,-26 0,0 0,26-25,-1 25,-25 0,-24 0,-1 0,1 0,0 0,24 0,0-25,1 25,24 0,50 0,-50 0,0 0,-24 0,24 0,-25 0,1 0,24 0,0 0,-25 0,1 0,-1 0,1 0,-26 0,1 0,-25 0,-1 0,26 0,-25 0,0-25,24 25,1 0,-25 0,-1 0,51 0,-50 0,-1 0,26 0,-25 0,49 0,-49 0,25 0,-1 0,-24 0,49 0,-24 0,-25 0,-25 0,25 0,-1 0,-24 0,25 0,0 0,0 0,24 0,-24 0,0 0,0 0,0 0,-25 0,24 0,1 0,-25 0,25 0,0 0,24 0,26-25,148 25,25 100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0B2B01-25F1-4880-B523-D9CF47C7FD9B}" type="datetimeFigureOut">
              <a:rPr lang="en-IN" smtClean="0"/>
              <a:t>19-01-2019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3E6244-C84B-4EF3-ADEF-DD44ACDD2C48}" type="slidenum">
              <a:rPr lang="en-IN" smtClean="0"/>
              <a:t>‹#›</a:t>
            </a:fld>
            <a:endParaRPr lang="en-IN"/>
          </a:p>
        </p:txBody>
      </p:sp>
    </p:spTree>
    <p:extLst>
      <p:ext uri="{BB962C8B-B14F-4D97-AF65-F5344CB8AC3E}">
        <p14:creationId xmlns:p14="http://schemas.microsoft.com/office/powerpoint/2010/main" val="2721627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orderedlist.com/our-writing/blog/articles/single-line-css/" TargetMode="External"/><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Placeholder 2"/>
          <p:cNvSpPr>
            <a:spLocks noGrp="1" noRot="1" noChangeAspect="1"/>
          </p:cNvSpPr>
          <p:nvPr>
            <p:ph type="sldImg"/>
          </p:nvPr>
        </p:nvSpPr>
        <p:spPr bwMode="auto">
          <a:noFill/>
          <a:ln>
            <a:solidFill>
              <a:srgbClr val="000000"/>
            </a:solidFill>
            <a:miter lim="800000"/>
            <a:headEnd/>
            <a:tailEnd/>
          </a:ln>
        </p:spPr>
      </p:sp>
      <p:sp>
        <p:nvSpPr>
          <p:cNvPr id="17410"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511312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2315F8C-BB88-45FB-A4D2-F9DBF6535C13}" type="slidenum">
              <a:rPr lang="en-GB" altLang="en-US"/>
              <a:pPr/>
              <a:t>150</a:t>
            </a:fld>
            <a:endParaRPr lang="en-GB" altLang="en-US"/>
          </a:p>
        </p:txBody>
      </p:sp>
      <p:sp>
        <p:nvSpPr>
          <p:cNvPr id="7270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39960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0D6E810-86E0-4B7D-9A31-5BA2ADEA5CEA}" type="slidenum">
              <a:rPr lang="en-GB" altLang="en-US"/>
              <a:pPr/>
              <a:t>151</a:t>
            </a:fld>
            <a:endParaRPr lang="en-GB" altLang="en-US"/>
          </a:p>
        </p:txBody>
      </p:sp>
      <p:sp>
        <p:nvSpPr>
          <p:cNvPr id="73729"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0"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38281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9F834BA-4DAC-47B1-9350-65F94B38D51E}" type="slidenum">
              <a:rPr lang="en-GB" altLang="en-US"/>
              <a:pPr/>
              <a:t>152</a:t>
            </a:fld>
            <a:endParaRPr lang="en-GB" altLang="en-US"/>
          </a:p>
        </p:txBody>
      </p:sp>
      <p:sp>
        <p:nvSpPr>
          <p:cNvPr id="74753"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4754"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71242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6A533F8-C143-4A6E-B17C-3AF7A84ED6C1}" type="slidenum">
              <a:rPr lang="en-GB" altLang="en-US"/>
              <a:pPr/>
              <a:t>153</a:t>
            </a:fld>
            <a:endParaRPr lang="en-GB" altLang="en-US"/>
          </a:p>
        </p:txBody>
      </p:sp>
      <p:sp>
        <p:nvSpPr>
          <p:cNvPr id="7577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5778"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593644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A2DF005-A381-4BBE-AF71-099E7AAE7EC7}" type="slidenum">
              <a:rPr lang="en-GB" altLang="en-US"/>
              <a:pPr/>
              <a:t>154</a:t>
            </a:fld>
            <a:endParaRPr lang="en-GB" altLang="en-US"/>
          </a:p>
        </p:txBody>
      </p:sp>
      <p:sp>
        <p:nvSpPr>
          <p:cNvPr id="7680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6802"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647581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4BF01AF-A297-46E2-8DB9-81118314FD28}" type="slidenum">
              <a:rPr lang="en-GB" altLang="en-US"/>
              <a:pPr/>
              <a:t>155</a:t>
            </a:fld>
            <a:endParaRPr lang="en-GB" altLang="en-US"/>
          </a:p>
        </p:txBody>
      </p:sp>
      <p:sp>
        <p:nvSpPr>
          <p:cNvPr id="8601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18"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35219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01961AA-7E35-442A-A8D2-2F89F1197C9C}" type="slidenum">
              <a:rPr lang="en-GB" altLang="en-US"/>
              <a:pPr/>
              <a:t>156</a:t>
            </a:fld>
            <a:endParaRPr lang="en-GB" altLang="en-US"/>
          </a:p>
        </p:txBody>
      </p:sp>
      <p:sp>
        <p:nvSpPr>
          <p:cNvPr id="8806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6"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78696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CEB97A-7053-41AB-84AC-9EB14171A310}" type="slidenum">
              <a:rPr lang="en-GB" altLang="en-US"/>
              <a:pPr/>
              <a:t>157</a:t>
            </a:fld>
            <a:endParaRPr lang="en-GB" altLang="en-US"/>
          </a:p>
        </p:txBody>
      </p:sp>
      <p:sp>
        <p:nvSpPr>
          <p:cNvPr id="89089"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0"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40703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A105058-D567-4342-9586-E43322D45BA7}" type="slidenum">
              <a:rPr lang="en-GB" altLang="en-US"/>
              <a:pPr/>
              <a:t>158</a:t>
            </a:fld>
            <a:endParaRPr lang="en-GB" altLang="en-US"/>
          </a:p>
        </p:txBody>
      </p:sp>
      <p:sp>
        <p:nvSpPr>
          <p:cNvPr id="90113"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4"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33938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D543D46-658E-4C58-A1AB-0B0F9706A36E}" type="slidenum">
              <a:rPr lang="en-GB" altLang="en-US"/>
              <a:pPr/>
              <a:t>159</a:t>
            </a:fld>
            <a:endParaRPr lang="en-GB" altLang="en-US"/>
          </a:p>
        </p:txBody>
      </p:sp>
      <p:sp>
        <p:nvSpPr>
          <p:cNvPr id="9113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38"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84293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Placeholder 2"/>
          <p:cNvSpPr>
            <a:spLocks noGrp="1" noRot="1" noChangeAspect="1"/>
          </p:cNvSpPr>
          <p:nvPr>
            <p:ph type="sldImg"/>
          </p:nvPr>
        </p:nvSpPr>
        <p:spPr bwMode="auto">
          <a:noFill/>
          <a:ln>
            <a:solidFill>
              <a:srgbClr val="000000"/>
            </a:solidFill>
            <a:miter lim="800000"/>
            <a:headEnd/>
            <a:tailEnd/>
          </a:ln>
        </p:spPr>
      </p:sp>
      <p:sp>
        <p:nvSpPr>
          <p:cNvPr id="19458"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3170345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4195619-D39B-4E5F-AE6A-9BD34431362C}" type="slidenum">
              <a:rPr lang="en-GB" altLang="en-US"/>
              <a:pPr/>
              <a:t>160</a:t>
            </a:fld>
            <a:endParaRPr lang="en-GB" altLang="en-US"/>
          </a:p>
        </p:txBody>
      </p:sp>
      <p:sp>
        <p:nvSpPr>
          <p:cNvPr id="9216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2"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844616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6816105-2164-4666-9796-EDA38E6F1938}" type="slidenum">
              <a:rPr lang="en-GB" altLang="en-US"/>
              <a:pPr/>
              <a:t>161</a:t>
            </a:fld>
            <a:endParaRPr lang="en-GB" altLang="en-US"/>
          </a:p>
        </p:txBody>
      </p:sp>
      <p:sp>
        <p:nvSpPr>
          <p:cNvPr id="9318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3186"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35794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DF28B3-58C0-4B7F-87EF-789C300A4E7D}" type="slidenum">
              <a:rPr lang="en-GB" altLang="en-US"/>
              <a:pPr/>
              <a:t>162</a:t>
            </a:fld>
            <a:endParaRPr lang="en-GB" altLang="en-US"/>
          </a:p>
        </p:txBody>
      </p:sp>
      <p:sp>
        <p:nvSpPr>
          <p:cNvPr id="95233"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5234"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3616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E018FEC-8900-4604-815D-B33E74E861A3}" type="slidenum">
              <a:rPr lang="en-GB" altLang="en-US"/>
              <a:pPr/>
              <a:t>163</a:t>
            </a:fld>
            <a:endParaRPr lang="en-GB" altLang="en-US"/>
          </a:p>
        </p:txBody>
      </p:sp>
      <p:sp>
        <p:nvSpPr>
          <p:cNvPr id="9625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58"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29048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6526A9F-98DD-4E06-A180-B3BE673D1D4D}" type="slidenum">
              <a:rPr lang="en-GB" altLang="en-US"/>
              <a:pPr/>
              <a:t>164</a:t>
            </a:fld>
            <a:endParaRPr lang="en-GB" altLang="en-US"/>
          </a:p>
        </p:txBody>
      </p:sp>
      <p:sp>
        <p:nvSpPr>
          <p:cNvPr id="9728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7282"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79791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6C594C1-8CE0-43EC-A6A7-CA7A8514B0E1}" type="slidenum">
              <a:rPr lang="en-GB" altLang="en-US"/>
              <a:pPr/>
              <a:t>165</a:t>
            </a:fld>
            <a:endParaRPr lang="en-GB" altLang="en-US"/>
          </a:p>
        </p:txBody>
      </p:sp>
      <p:sp>
        <p:nvSpPr>
          <p:cNvPr id="9830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6"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61868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E8E9309-0BFE-44E8-BABE-2696513E67A2}" type="slidenum">
              <a:rPr lang="en-GB" altLang="en-US"/>
              <a:pPr/>
              <a:t>166</a:t>
            </a:fld>
            <a:endParaRPr lang="en-GB" altLang="en-US"/>
          </a:p>
        </p:txBody>
      </p:sp>
      <p:sp>
        <p:nvSpPr>
          <p:cNvPr id="99329"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9330"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64110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823E72-F885-4344-A056-A025395B60F5}" type="slidenum">
              <a:rPr lang="en-GB" altLang="en-US"/>
              <a:pPr/>
              <a:t>167</a:t>
            </a:fld>
            <a:endParaRPr lang="en-GB" altLang="en-US"/>
          </a:p>
        </p:txBody>
      </p:sp>
      <p:sp>
        <p:nvSpPr>
          <p:cNvPr id="100353"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4"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270401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531A816-A89F-497B-8EFF-5259C38B42F1}" type="slidenum">
              <a:rPr lang="en-GB" altLang="en-US"/>
              <a:pPr/>
              <a:t>168</a:t>
            </a:fld>
            <a:endParaRPr lang="en-GB" altLang="en-US"/>
          </a:p>
        </p:txBody>
      </p:sp>
      <p:sp>
        <p:nvSpPr>
          <p:cNvPr id="10240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2"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26383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703176C-C2CD-449B-A7D9-EEB8A5698C5F}" type="slidenum">
              <a:rPr lang="en-GB" altLang="en-US"/>
              <a:pPr/>
              <a:t>169</a:t>
            </a:fld>
            <a:endParaRPr lang="en-GB" altLang="en-US"/>
          </a:p>
        </p:txBody>
      </p:sp>
      <p:sp>
        <p:nvSpPr>
          <p:cNvPr id="10342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26"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69149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Placeholder 2"/>
          <p:cNvSpPr>
            <a:spLocks noGrp="1" noRot="1" noChangeAspect="1"/>
          </p:cNvSpPr>
          <p:nvPr>
            <p:ph type="sldImg"/>
          </p:nvPr>
        </p:nvSpPr>
        <p:spPr bwMode="auto">
          <a:noFill/>
          <a:ln>
            <a:solidFill>
              <a:srgbClr val="000000"/>
            </a:solidFill>
            <a:miter lim="800000"/>
            <a:headEnd/>
            <a:tailEnd/>
          </a:ln>
        </p:spPr>
      </p:sp>
      <p:sp>
        <p:nvSpPr>
          <p:cNvPr id="21506"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2789542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58B5263-C4A1-4D86-9E86-F378DE717CB1}" type="slidenum">
              <a:rPr lang="en-GB" altLang="en-US"/>
              <a:pPr/>
              <a:t>170</a:t>
            </a:fld>
            <a:endParaRPr lang="en-GB" altLang="en-US"/>
          </a:p>
        </p:txBody>
      </p:sp>
      <p:sp>
        <p:nvSpPr>
          <p:cNvPr id="104449"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0"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74153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DABD268-E478-4108-9B2E-AD8252A17FE7}" type="slidenum">
              <a:rPr lang="en-GB" altLang="en-US"/>
              <a:pPr/>
              <a:t>171</a:t>
            </a:fld>
            <a:endParaRPr lang="en-GB" altLang="en-US"/>
          </a:p>
        </p:txBody>
      </p:sp>
      <p:sp>
        <p:nvSpPr>
          <p:cNvPr id="105473"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5474"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63872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594A7F9-C25A-4D3A-B450-04FAD9BCAD19}" type="slidenum">
              <a:rPr lang="en-GB" altLang="en-US"/>
              <a:pPr/>
              <a:t>172</a:t>
            </a:fld>
            <a:endParaRPr lang="en-GB" altLang="en-US"/>
          </a:p>
        </p:txBody>
      </p:sp>
      <p:sp>
        <p:nvSpPr>
          <p:cNvPr id="10752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7522"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00021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3F042CA-1BE2-49F2-BBEC-39E1DA6A2BAE}" type="slidenum">
              <a:rPr lang="en-GB" altLang="en-US"/>
              <a:pPr/>
              <a:t>173</a:t>
            </a:fld>
            <a:endParaRPr lang="en-GB" altLang="en-US"/>
          </a:p>
        </p:txBody>
      </p:sp>
      <p:sp>
        <p:nvSpPr>
          <p:cNvPr id="10854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6"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72669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A3CD28C-F537-427A-80EE-B9A3DB56FB3D}" type="slidenum">
              <a:rPr lang="en-GB" altLang="en-US"/>
              <a:pPr/>
              <a:t>174</a:t>
            </a:fld>
            <a:endParaRPr lang="en-GB" altLang="en-US"/>
          </a:p>
        </p:txBody>
      </p:sp>
      <p:sp>
        <p:nvSpPr>
          <p:cNvPr id="109569"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9570"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115895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CF538A3-560A-435D-951E-E6070730B59C}" type="slidenum">
              <a:rPr lang="en-GB" altLang="en-US"/>
              <a:pPr/>
              <a:t>175</a:t>
            </a:fld>
            <a:endParaRPr lang="en-GB" altLang="en-US"/>
          </a:p>
        </p:txBody>
      </p:sp>
      <p:sp>
        <p:nvSpPr>
          <p:cNvPr id="110593"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0594"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61145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895C129-A0BD-494B-A9EE-3ED4DD11CAF2}" type="slidenum">
              <a:rPr lang="en-GB" altLang="en-US"/>
              <a:pPr/>
              <a:t>176</a:t>
            </a:fld>
            <a:endParaRPr lang="en-GB" altLang="en-US"/>
          </a:p>
        </p:txBody>
      </p:sp>
      <p:sp>
        <p:nvSpPr>
          <p:cNvPr id="11161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1618"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249412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D2AF036-6A35-4ECC-8C09-CBB78D07F888}" type="slidenum">
              <a:rPr lang="en-GB" altLang="en-US"/>
              <a:pPr/>
              <a:t>177</a:t>
            </a:fld>
            <a:endParaRPr lang="en-GB" altLang="en-US"/>
          </a:p>
        </p:txBody>
      </p:sp>
      <p:sp>
        <p:nvSpPr>
          <p:cNvPr id="11264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42"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64461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703082-93E2-4710-80F9-8602CC947224}" type="slidenum">
              <a:rPr lang="en-GB" altLang="en-US"/>
              <a:pPr/>
              <a:t>178</a:t>
            </a:fld>
            <a:endParaRPr lang="en-GB" altLang="en-US"/>
          </a:p>
        </p:txBody>
      </p:sp>
      <p:sp>
        <p:nvSpPr>
          <p:cNvPr id="11366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3666"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801725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F5F380A-EB32-44CB-A15E-767615492379}" type="slidenum">
              <a:rPr lang="en-GB" altLang="en-US"/>
              <a:pPr/>
              <a:t>179</a:t>
            </a:fld>
            <a:endParaRPr lang="en-GB" altLang="en-US"/>
          </a:p>
        </p:txBody>
      </p:sp>
      <p:sp>
        <p:nvSpPr>
          <p:cNvPr id="114689"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0"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5763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A8CD7A14-5F62-45AC-B80A-520FEF19D407}" type="slidenum">
              <a:rPr lang="ar-SA" altLang="en-US"/>
              <a:pPr/>
              <a:t>25</a:t>
            </a:fld>
            <a:endParaRPr lang="en-US" altLang="en-US"/>
          </a:p>
        </p:txBody>
      </p:sp>
      <p:sp>
        <p:nvSpPr>
          <p:cNvPr id="7170" name="Rectangle 2"/>
          <p:cNvSpPr>
            <a:spLocks noChangeArrowheads="1"/>
          </p:cNvSpPr>
          <p:nvPr/>
        </p:nvSpPr>
        <p:spPr bwMode="auto">
          <a:xfrm>
            <a:off x="5181600" y="0"/>
            <a:ext cx="3962400"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lstStyle/>
          <a:p>
            <a:pPr algn="r"/>
            <a:r>
              <a:rPr lang="en-US" altLang="en-US" sz="1000" i="1">
                <a:latin typeface="Times New Roman" panose="02020603050405020304" pitchFamily="18" charset="0"/>
              </a:rPr>
              <a:t>09/22/97</a:t>
            </a:r>
          </a:p>
        </p:txBody>
      </p:sp>
      <p:sp>
        <p:nvSpPr>
          <p:cNvPr id="7171" name="Rectangle 3"/>
          <p:cNvSpPr>
            <a:spLocks noChangeArrowheads="1"/>
          </p:cNvSpPr>
          <p:nvPr/>
        </p:nvSpPr>
        <p:spPr bwMode="auto">
          <a:xfrm>
            <a:off x="5181600" y="6513513"/>
            <a:ext cx="3962400"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pPr algn="r"/>
            <a:r>
              <a:rPr lang="en-US" altLang="en-US" sz="1000" i="1">
                <a:latin typeface="Times New Roman" panose="02020603050405020304" pitchFamily="18" charset="0"/>
              </a:rPr>
              <a:t>3</a:t>
            </a:r>
          </a:p>
        </p:txBody>
      </p:sp>
      <p:sp>
        <p:nvSpPr>
          <p:cNvPr id="7172" name="Rectangle 4"/>
          <p:cNvSpPr>
            <a:spLocks noChangeArrowheads="1"/>
          </p:cNvSpPr>
          <p:nvPr/>
        </p:nvSpPr>
        <p:spPr bwMode="auto">
          <a:xfrm>
            <a:off x="0" y="6513513"/>
            <a:ext cx="3962400"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r>
              <a:rPr lang="en-US" altLang="en-US" sz="1000" i="1">
                <a:latin typeface="Times New Roman" panose="02020603050405020304" pitchFamily="18" charset="0"/>
              </a:rPr>
              <a:t>University of Minnesota Extension Service</a:t>
            </a:r>
          </a:p>
        </p:txBody>
      </p:sp>
      <p:sp>
        <p:nvSpPr>
          <p:cNvPr id="7173" name="Rectangle 5"/>
          <p:cNvSpPr>
            <a:spLocks noChangeArrowheads="1"/>
          </p:cNvSpPr>
          <p:nvPr/>
        </p:nvSpPr>
        <p:spPr bwMode="auto">
          <a:xfrm>
            <a:off x="0" y="0"/>
            <a:ext cx="3962400"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lstStyle/>
          <a:p>
            <a:r>
              <a:rPr lang="en-US" altLang="en-US" sz="1000" i="1">
                <a:latin typeface="Times New Roman" panose="02020603050405020304" pitchFamily="18" charset="0"/>
              </a:rPr>
              <a:t>Master Internet Volunteer Program</a:t>
            </a:r>
          </a:p>
        </p:txBody>
      </p:sp>
      <p:sp>
        <p:nvSpPr>
          <p:cNvPr id="7174" name="Rectangle 6"/>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
        <p:nvSpPr>
          <p:cNvPr id="7175" name="Rectangle 7"/>
          <p:cNvSpPr>
            <a:spLocks noGrp="1" noChangeArrowheads="1"/>
          </p:cNvSpPr>
          <p:nvPr>
            <p:ph type="body" idx="1"/>
          </p:nvPr>
        </p:nvSpPr>
        <p:spPr>
          <a:xfrm>
            <a:off x="1219200" y="3257550"/>
            <a:ext cx="6705600" cy="30861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buFontTx/>
              <a:buChar char="•"/>
            </a:pPr>
            <a:r>
              <a:rPr lang="en-US" altLang="en-US"/>
              <a:t>Provide information in an organized way</a:t>
            </a:r>
          </a:p>
          <a:p>
            <a:pPr>
              <a:buFontTx/>
              <a:buChar char="•"/>
            </a:pPr>
            <a:r>
              <a:rPr lang="en-US" altLang="en-US"/>
              <a:t>Chat Groups</a:t>
            </a:r>
          </a:p>
          <a:p>
            <a:pPr>
              <a:buFontTx/>
              <a:buChar char="•"/>
            </a:pPr>
            <a:r>
              <a:rPr lang="en-US" altLang="en-US"/>
              <a:t>Specialized information areas</a:t>
            </a:r>
          </a:p>
          <a:p>
            <a:pPr>
              <a:buFontTx/>
              <a:buChar char="•"/>
            </a:pPr>
            <a:r>
              <a:rPr lang="en-US" altLang="en-US"/>
              <a:t>Internet access</a:t>
            </a:r>
          </a:p>
        </p:txBody>
      </p:sp>
    </p:spTree>
    <p:extLst>
      <p:ext uri="{BB962C8B-B14F-4D97-AF65-F5344CB8AC3E}">
        <p14:creationId xmlns:p14="http://schemas.microsoft.com/office/powerpoint/2010/main" val="25547333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D9E2F88-E391-44B7-9B39-11F1A2A325AF}" type="slidenum">
              <a:rPr lang="en-GB" altLang="en-US"/>
              <a:pPr/>
              <a:t>180</a:t>
            </a:fld>
            <a:endParaRPr lang="en-GB" altLang="en-US"/>
          </a:p>
        </p:txBody>
      </p:sp>
      <p:sp>
        <p:nvSpPr>
          <p:cNvPr id="115713"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5714"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2824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4E2C40B-12EE-4888-893A-6B8A245A3B27}" type="slidenum">
              <a:rPr lang="en-GB" altLang="en-US"/>
              <a:pPr/>
              <a:t>181</a:t>
            </a:fld>
            <a:endParaRPr lang="en-GB" altLang="en-US"/>
          </a:p>
        </p:txBody>
      </p:sp>
      <p:sp>
        <p:nvSpPr>
          <p:cNvPr id="11673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38"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175043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4CDAE50-5A19-4DE9-B8F7-B56F3018077E}" type="slidenum">
              <a:rPr lang="en-GB" altLang="en-US"/>
              <a:pPr/>
              <a:t>182</a:t>
            </a:fld>
            <a:endParaRPr lang="en-GB" altLang="en-US"/>
          </a:p>
        </p:txBody>
      </p:sp>
      <p:sp>
        <p:nvSpPr>
          <p:cNvPr id="11776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7762"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227353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E11939B-4AB3-4FD1-87BC-ADF2EC03785F}" type="slidenum">
              <a:rPr lang="en-GB" altLang="en-US"/>
              <a:pPr/>
              <a:t>183</a:t>
            </a:fld>
            <a:endParaRPr lang="en-GB" altLang="en-US"/>
          </a:p>
        </p:txBody>
      </p:sp>
      <p:sp>
        <p:nvSpPr>
          <p:cNvPr id="11878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6"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589921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solidFill>
                  <a:schemeClr val="bg1"/>
                </a:solidFill>
              </a:rPr>
              <a:t>CSS is a language used to determine the formatting of an HTML document.</a:t>
            </a:r>
          </a:p>
          <a:p>
            <a:pPr eaLnBrk="1" hangingPunct="1"/>
            <a:endParaRPr lang="en-US" altLang="en-US" smtClean="0"/>
          </a:p>
          <a:p>
            <a:pPr eaLnBrk="1" hangingPunct="1"/>
            <a:r>
              <a:rPr lang="en-US" altLang="en-US" smtClean="0"/>
              <a:t>Before we had CSS all of this information was encoded directly into the document. </a:t>
            </a:r>
          </a:p>
          <a:p>
            <a:pPr eaLnBrk="1" hangingPunct="1"/>
            <a:endParaRPr lang="en-US" altLang="en-US" smtClean="0"/>
          </a:p>
          <a:p>
            <a:pPr eaLnBrk="1" hangingPunct="1"/>
            <a:r>
              <a:rPr lang="en-US" altLang="en-US" smtClean="0"/>
              <a:t>This was a mess.</a:t>
            </a:r>
          </a:p>
          <a:p>
            <a:pPr eaLnBrk="1" hangingPunct="1"/>
            <a:endParaRPr lang="en-US" altLang="en-US" smtClean="0"/>
          </a:p>
          <a:p>
            <a:pPr eaLnBrk="1" hangingPunct="1"/>
            <a:r>
              <a:rPr lang="en-US" altLang="en-US" smtClean="0"/>
              <a:t>CSS fixed all that. </a:t>
            </a:r>
          </a:p>
          <a:p>
            <a:pPr eaLnBrk="1" hangingPunct="1"/>
            <a:endParaRPr lang="en-US" altLang="en-US" smtClean="0"/>
          </a:p>
          <a:p>
            <a:pPr eaLnBrk="1" hangingPunct="1"/>
            <a:r>
              <a:rPr lang="en-US" altLang="en-US" smtClean="0">
                <a:solidFill>
                  <a:schemeClr val="bg1"/>
                </a:solidFill>
              </a:rPr>
              <a:t>Using separate style sheets for an entire site, leveraging semantic markup and identifiers like ids (for unique page elements) and classes (for multiple, like elements) a developer can apply styles across a whole site while updating a single (cacheable) file. </a:t>
            </a:r>
          </a:p>
          <a:p>
            <a:pPr eaLnBrk="1" hangingPunct="1"/>
            <a:endParaRPr lang="en-US" altLang="en-US" smtClean="0"/>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5D3327C-7FCD-4C2E-AF4C-6AF5E650FEF9}" type="slidenum">
              <a:rPr lang="en-US" altLang="en-US"/>
              <a:pPr eaLnBrk="1" hangingPunct="1"/>
              <a:t>185</a:t>
            </a:fld>
            <a:endParaRPr lang="en-US" altLang="en-US"/>
          </a:p>
        </p:txBody>
      </p:sp>
    </p:spTree>
    <p:extLst>
      <p:ext uri="{BB962C8B-B14F-4D97-AF65-F5344CB8AC3E}">
        <p14:creationId xmlns:p14="http://schemas.microsoft.com/office/powerpoint/2010/main" val="25217810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Best way to show what it means is to show you where we came from. I actually built sites like these. There’s not much here really, but a lot of what is here is related to the way the page looks.</a:t>
            </a:r>
          </a:p>
        </p:txBody>
      </p:sp>
      <p:sp>
        <p:nvSpPr>
          <p:cNvPr id="74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0A6F93D-8706-471D-87A0-D597D4F2C411}" type="slidenum">
              <a:rPr lang="en-US" altLang="en-US"/>
              <a:pPr eaLnBrk="1" hangingPunct="1"/>
              <a:t>186</a:t>
            </a:fld>
            <a:endParaRPr lang="en-US" altLang="en-US"/>
          </a:p>
        </p:txBody>
      </p:sp>
    </p:spTree>
    <p:extLst>
      <p:ext uri="{BB962C8B-B14F-4D97-AF65-F5344CB8AC3E}">
        <p14:creationId xmlns:p14="http://schemas.microsoft.com/office/powerpoint/2010/main" val="1357346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And it got </a:t>
            </a:r>
            <a:r>
              <a:rPr lang="en-US" altLang="en-US" b="1" smtClean="0"/>
              <a:t>much</a:t>
            </a:r>
            <a:r>
              <a:rPr lang="en-US" altLang="en-US" smtClean="0"/>
              <a:t> worse. </a:t>
            </a:r>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4B7DF80-F4DD-47CC-A034-BC95FEEF4460}" type="slidenum">
              <a:rPr lang="en-US" altLang="en-US"/>
              <a:pPr eaLnBrk="1" hangingPunct="1"/>
              <a:t>187</a:t>
            </a:fld>
            <a:endParaRPr lang="en-US" altLang="en-US"/>
          </a:p>
        </p:txBody>
      </p:sp>
    </p:spTree>
    <p:extLst>
      <p:ext uri="{BB962C8B-B14F-4D97-AF65-F5344CB8AC3E}">
        <p14:creationId xmlns:p14="http://schemas.microsoft.com/office/powerpoint/2010/main" val="196110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E507F3B-3430-42E5-A01E-F1472156B5C7}" type="slidenum">
              <a:rPr lang="en-US" altLang="en-US"/>
              <a:pPr eaLnBrk="1" hangingPunct="1"/>
              <a:t>188</a:t>
            </a:fld>
            <a:endParaRPr lang="en-US" altLang="en-US"/>
          </a:p>
        </p:txBody>
      </p:sp>
    </p:spTree>
    <p:extLst>
      <p:ext uri="{BB962C8B-B14F-4D97-AF65-F5344CB8AC3E}">
        <p14:creationId xmlns:p14="http://schemas.microsoft.com/office/powerpoint/2010/main" val="19003042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1086F8B-F78F-4DF0-A694-7105905A82C5}" type="slidenum">
              <a:rPr lang="en-US" altLang="en-US"/>
              <a:pPr eaLnBrk="1" hangingPunct="1"/>
              <a:t>189</a:t>
            </a:fld>
            <a:endParaRPr lang="en-US" altLang="en-US"/>
          </a:p>
        </p:txBody>
      </p:sp>
    </p:spTree>
    <p:extLst>
      <p:ext uri="{BB962C8B-B14F-4D97-AF65-F5344CB8AC3E}">
        <p14:creationId xmlns:p14="http://schemas.microsoft.com/office/powerpoint/2010/main" val="31966266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79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3BF59E7-DF39-4FE7-8C7F-6845ABB76F25}" type="slidenum">
              <a:rPr lang="en-US" altLang="en-US"/>
              <a:pPr eaLnBrk="1" hangingPunct="1"/>
              <a:t>190</a:t>
            </a:fld>
            <a:endParaRPr lang="en-US" altLang="en-US"/>
          </a:p>
        </p:txBody>
      </p:sp>
    </p:spTree>
    <p:extLst>
      <p:ext uri="{BB962C8B-B14F-4D97-AF65-F5344CB8AC3E}">
        <p14:creationId xmlns:p14="http://schemas.microsoft.com/office/powerpoint/2010/main" val="490614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043A939B-AFC7-4D3B-85F0-2C42CFC1A68D}" type="slidenum">
              <a:rPr lang="ar-SA" altLang="en-US"/>
              <a:pPr/>
              <a:t>30</a:t>
            </a:fld>
            <a:endParaRPr lang="en-US" altLang="en-US"/>
          </a:p>
        </p:txBody>
      </p:sp>
      <p:sp>
        <p:nvSpPr>
          <p:cNvPr id="14338" name="Rectangle 2"/>
          <p:cNvSpPr>
            <a:spLocks noChangeArrowheads="1"/>
          </p:cNvSpPr>
          <p:nvPr/>
        </p:nvSpPr>
        <p:spPr bwMode="auto">
          <a:xfrm>
            <a:off x="5181600" y="0"/>
            <a:ext cx="3962400"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lstStyle/>
          <a:p>
            <a:pPr algn="r"/>
            <a:r>
              <a:rPr lang="en-US" altLang="en-US" sz="1000" i="1">
                <a:latin typeface="Times New Roman" panose="02020603050405020304" pitchFamily="18" charset="0"/>
              </a:rPr>
              <a:t>09/22/97</a:t>
            </a:r>
          </a:p>
        </p:txBody>
      </p:sp>
      <p:sp>
        <p:nvSpPr>
          <p:cNvPr id="14339" name="Rectangle 3"/>
          <p:cNvSpPr>
            <a:spLocks noChangeArrowheads="1"/>
          </p:cNvSpPr>
          <p:nvPr/>
        </p:nvSpPr>
        <p:spPr bwMode="auto">
          <a:xfrm>
            <a:off x="5181600" y="6513513"/>
            <a:ext cx="3962400"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pPr algn="r"/>
            <a:r>
              <a:rPr lang="en-US" altLang="en-US" sz="1000" i="1">
                <a:latin typeface="Times New Roman" panose="02020603050405020304" pitchFamily="18" charset="0"/>
              </a:rPr>
              <a:t>9</a:t>
            </a:r>
          </a:p>
        </p:txBody>
      </p:sp>
      <p:sp>
        <p:nvSpPr>
          <p:cNvPr id="14340" name="Rectangle 4"/>
          <p:cNvSpPr>
            <a:spLocks noChangeArrowheads="1"/>
          </p:cNvSpPr>
          <p:nvPr/>
        </p:nvSpPr>
        <p:spPr bwMode="auto">
          <a:xfrm>
            <a:off x="0" y="6513513"/>
            <a:ext cx="3962400"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r>
              <a:rPr lang="en-US" altLang="en-US" sz="1000" i="1">
                <a:latin typeface="Times New Roman" panose="02020603050405020304" pitchFamily="18" charset="0"/>
              </a:rPr>
              <a:t>University of Minnesota Extension Service</a:t>
            </a:r>
          </a:p>
        </p:txBody>
      </p:sp>
      <p:sp>
        <p:nvSpPr>
          <p:cNvPr id="14341" name="Rectangle 5"/>
          <p:cNvSpPr>
            <a:spLocks noChangeArrowheads="1"/>
          </p:cNvSpPr>
          <p:nvPr/>
        </p:nvSpPr>
        <p:spPr bwMode="auto">
          <a:xfrm>
            <a:off x="0" y="0"/>
            <a:ext cx="3962400"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lstStyle/>
          <a:p>
            <a:r>
              <a:rPr lang="en-US" altLang="en-US" sz="1000" i="1">
                <a:latin typeface="Times New Roman" panose="02020603050405020304" pitchFamily="18" charset="0"/>
              </a:rPr>
              <a:t>Master Internet Volunteer Program</a:t>
            </a:r>
          </a:p>
        </p:txBody>
      </p:sp>
      <p:sp>
        <p:nvSpPr>
          <p:cNvPr id="14342" name="Rectangle 6"/>
          <p:cNvSpPr>
            <a:spLocks noGrp="1" noRot="1" noChangeAspect="1" noChangeArrowheads="1" noTextEdit="1"/>
          </p:cNvSpPr>
          <p:nvPr>
            <p:ph type="sldImg"/>
          </p:nvPr>
        </p:nvSpPr>
        <p:spPr>
          <a:ln w="12700" cap="flat">
            <a:solidFill>
              <a:schemeClr val="tx1"/>
            </a:solidFill>
          </a:ln>
          <a:extLst>
            <a:ext uri="{909E8E84-426E-40DD-AFC4-6F175D3DCCD1}">
              <a14:hiddenFill xmlns:a14="http://schemas.microsoft.com/office/drawing/2010/main">
                <a:noFill/>
              </a14:hiddenFill>
            </a:ext>
          </a:extLst>
        </p:spPr>
      </p:sp>
      <p:sp>
        <p:nvSpPr>
          <p:cNvPr id="14343" name="Rectangle 7"/>
          <p:cNvSpPr>
            <a:spLocks noGrp="1" noChangeArrowheads="1"/>
          </p:cNvSpPr>
          <p:nvPr>
            <p:ph type="body" idx="1"/>
          </p:nvPr>
        </p:nvSpPr>
        <p:spPr>
          <a:xfrm>
            <a:off x="1219200" y="3257550"/>
            <a:ext cx="6705600" cy="30861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buFontTx/>
              <a:buChar char="•"/>
            </a:pPr>
            <a:r>
              <a:rPr lang="en-US" altLang="en-US"/>
              <a:t>Tech help should be a local or toll-free call</a:t>
            </a:r>
          </a:p>
          <a:p>
            <a:pPr>
              <a:buFontTx/>
              <a:buChar char="•"/>
            </a:pPr>
            <a:r>
              <a:rPr lang="en-US" altLang="en-US"/>
              <a:t>Is it available when you are using the net?</a:t>
            </a:r>
          </a:p>
          <a:p>
            <a:pPr>
              <a:buFontTx/>
              <a:buChar char="•"/>
            </a:pPr>
            <a:r>
              <a:rPr lang="en-US" altLang="en-US"/>
              <a:t>Will you get a real person or have to leave voice mail? (voice mail is OK if the response time is fast and during a time you are not connected)</a:t>
            </a:r>
          </a:p>
          <a:p>
            <a:pPr>
              <a:buFontTx/>
              <a:buChar char="•"/>
            </a:pPr>
            <a:r>
              <a:rPr lang="en-US" altLang="en-US"/>
              <a:t>Try calling tech support before subscribing.</a:t>
            </a:r>
          </a:p>
        </p:txBody>
      </p:sp>
    </p:spTree>
    <p:extLst>
      <p:ext uri="{BB962C8B-B14F-4D97-AF65-F5344CB8AC3E}">
        <p14:creationId xmlns:p14="http://schemas.microsoft.com/office/powerpoint/2010/main" val="33101487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This is the core concept of not just CSS, but web development in general. In a lot of ways it’s taken for granted now, but it wasn’t always so.</a:t>
            </a:r>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980C7F8-ADCA-429C-A510-10D1D2C1040F}" type="slidenum">
              <a:rPr lang="en-US" altLang="en-US"/>
              <a:pPr eaLnBrk="1" hangingPunct="1"/>
              <a:t>191</a:t>
            </a:fld>
            <a:endParaRPr lang="en-US" altLang="en-US"/>
          </a:p>
        </p:txBody>
      </p:sp>
    </p:spTree>
    <p:extLst>
      <p:ext uri="{BB962C8B-B14F-4D97-AF65-F5344CB8AC3E}">
        <p14:creationId xmlns:p14="http://schemas.microsoft.com/office/powerpoint/2010/main" val="4923103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And this is a simpler example to start with. With the real tag soup pages you could cut out probably 70% of the markup. Don’t worry if none of this makes perfect sense yet. It’s there just to illustrate how much markup CSS can save.</a:t>
            </a:r>
          </a:p>
        </p:txBody>
      </p:sp>
      <p:sp>
        <p:nvSpPr>
          <p:cNvPr id="82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E09A663-83E7-42A0-946B-83630E984E8F}" type="slidenum">
              <a:rPr lang="en-US" altLang="en-US"/>
              <a:pPr eaLnBrk="1" hangingPunct="1"/>
              <a:t>192</a:t>
            </a:fld>
            <a:endParaRPr lang="en-US" altLang="en-US"/>
          </a:p>
        </p:txBody>
      </p:sp>
    </p:spTree>
    <p:extLst>
      <p:ext uri="{BB962C8B-B14F-4D97-AF65-F5344CB8AC3E}">
        <p14:creationId xmlns:p14="http://schemas.microsoft.com/office/powerpoint/2010/main" val="14900806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And here’s where all that info goes.</a:t>
            </a:r>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02DB24E-5E22-4735-8546-81B0DD161D39}" type="slidenum">
              <a:rPr lang="en-US" altLang="en-US"/>
              <a:pPr eaLnBrk="1" hangingPunct="1"/>
              <a:t>193</a:t>
            </a:fld>
            <a:endParaRPr lang="en-US" altLang="en-US"/>
          </a:p>
        </p:txBody>
      </p:sp>
    </p:spTree>
    <p:extLst>
      <p:ext uri="{BB962C8B-B14F-4D97-AF65-F5344CB8AC3E}">
        <p14:creationId xmlns:p14="http://schemas.microsoft.com/office/powerpoint/2010/main" val="32297626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3EDAED3-5045-411C-B4A0-3B0819788D9B}" type="slidenum">
              <a:rPr lang="en-US" altLang="en-US"/>
              <a:pPr eaLnBrk="1" hangingPunct="1"/>
              <a:t>194</a:t>
            </a:fld>
            <a:endParaRPr lang="en-US" altLang="en-US"/>
          </a:p>
        </p:txBody>
      </p:sp>
    </p:spTree>
    <p:extLst>
      <p:ext uri="{BB962C8B-B14F-4D97-AF65-F5344CB8AC3E}">
        <p14:creationId xmlns:p14="http://schemas.microsoft.com/office/powerpoint/2010/main" val="17273175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Simplicity. Especially the HTML 5 example. </a:t>
            </a:r>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40B2C15-36CA-49E9-AF86-6BF0030BA95A}" type="slidenum">
              <a:rPr lang="en-US" altLang="en-US"/>
              <a:pPr eaLnBrk="1" hangingPunct="1"/>
              <a:t>195</a:t>
            </a:fld>
            <a:endParaRPr lang="en-US" altLang="en-US"/>
          </a:p>
        </p:txBody>
      </p:sp>
    </p:spTree>
    <p:extLst>
      <p:ext uri="{BB962C8B-B14F-4D97-AF65-F5344CB8AC3E}">
        <p14:creationId xmlns:p14="http://schemas.microsoft.com/office/powerpoint/2010/main" val="51302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There are two things to pay attention to, one is the ID/Class/Tag combination. That's called a </a:t>
            </a:r>
            <a:r>
              <a:rPr lang="en-US" altLang="en-US" b="1" smtClean="0"/>
              <a:t>selector</a:t>
            </a:r>
            <a:r>
              <a:rPr lang="en-US" altLang="en-US" smtClean="0"/>
              <a:t>. A selector gives context to the browser and tells it what elements it wants to style. Selectors can be combined in a comma separated list if you want to apply the same styling to several different elements. </a:t>
            </a:r>
          </a:p>
          <a:p>
            <a:r>
              <a:rPr lang="en-US" altLang="en-US" smtClean="0"/>
              <a:t>Inside the curly braces you'll find the </a:t>
            </a:r>
            <a:r>
              <a:rPr lang="en-US" altLang="en-US" b="1" smtClean="0"/>
              <a:t>declaration</a:t>
            </a:r>
            <a:r>
              <a:rPr lang="en-US" altLang="en-US" smtClean="0"/>
              <a:t>, which are </a:t>
            </a:r>
            <a:r>
              <a:rPr lang="en-US" altLang="en-US" b="1" smtClean="0"/>
              <a:t>property</a:t>
            </a:r>
            <a:r>
              <a:rPr lang="en-US" altLang="en-US" smtClean="0"/>
              <a:t>/</a:t>
            </a:r>
            <a:r>
              <a:rPr lang="en-US" altLang="en-US" b="1" smtClean="0"/>
              <a:t>value</a:t>
            </a:r>
            <a:r>
              <a:rPr lang="en-US" altLang="en-US" smtClean="0"/>
              <a:t> pairs that define the specific rules the browser should apply to matching elements.</a:t>
            </a:r>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DF24FBA-3A3C-4C7C-B8E2-7C98AAFC5704}" type="slidenum">
              <a:rPr lang="en-US" altLang="en-US"/>
              <a:pPr eaLnBrk="1" hangingPunct="1"/>
              <a:t>196</a:t>
            </a:fld>
            <a:endParaRPr lang="en-US" altLang="en-US"/>
          </a:p>
        </p:txBody>
      </p:sp>
    </p:spTree>
    <p:extLst>
      <p:ext uri="{BB962C8B-B14F-4D97-AF65-F5344CB8AC3E}">
        <p14:creationId xmlns:p14="http://schemas.microsoft.com/office/powerpoint/2010/main" val="21904705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There are two things to pay attention to, one is the ID/Class/Tag combination. That's called a </a:t>
            </a:r>
            <a:r>
              <a:rPr lang="en-US" altLang="en-US" b="1" smtClean="0"/>
              <a:t>selector</a:t>
            </a:r>
            <a:r>
              <a:rPr lang="en-US" altLang="en-US" smtClean="0"/>
              <a:t>. A selector gives context to the browser and tells it what elements it wants to style. Selectors can be combined in a comma separated list if you want to apply the same styling to several different elements. </a:t>
            </a:r>
          </a:p>
          <a:p>
            <a:r>
              <a:rPr lang="en-US" altLang="en-US" smtClean="0"/>
              <a:t>Inside the curly braces you'll find the </a:t>
            </a:r>
            <a:r>
              <a:rPr lang="en-US" altLang="en-US" b="1" smtClean="0"/>
              <a:t>declaration</a:t>
            </a:r>
            <a:r>
              <a:rPr lang="en-US" altLang="en-US" smtClean="0"/>
              <a:t>, which are </a:t>
            </a:r>
            <a:r>
              <a:rPr lang="en-US" altLang="en-US" b="1" smtClean="0"/>
              <a:t>property</a:t>
            </a:r>
            <a:r>
              <a:rPr lang="en-US" altLang="en-US" smtClean="0"/>
              <a:t>/</a:t>
            </a:r>
            <a:r>
              <a:rPr lang="en-US" altLang="en-US" b="1" smtClean="0"/>
              <a:t>value</a:t>
            </a:r>
            <a:r>
              <a:rPr lang="en-US" altLang="en-US" smtClean="0"/>
              <a:t> pairs that define the specific rules the browser should apply to matching elements.</a:t>
            </a:r>
          </a:p>
          <a:p>
            <a:r>
              <a:rPr lang="en-US" altLang="en-US" smtClean="0"/>
              <a:t>Take a look and familiarize yourself a little bit with the structure of a style sheet. Next time out we'll go through one of the most important concepts in CSS, the way rules are calculated. After that, we'll get into some of the different properties, what they're for and how they should be used.</a:t>
            </a:r>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070B9B9-5BA1-4EA2-A717-A3F6B85E452A}" type="slidenum">
              <a:rPr lang="en-US" altLang="en-US"/>
              <a:pPr eaLnBrk="1" hangingPunct="1"/>
              <a:t>197</a:t>
            </a:fld>
            <a:endParaRPr lang="en-US" altLang="en-US"/>
          </a:p>
        </p:txBody>
      </p:sp>
    </p:spTree>
    <p:extLst>
      <p:ext uri="{BB962C8B-B14F-4D97-AF65-F5344CB8AC3E}">
        <p14:creationId xmlns:p14="http://schemas.microsoft.com/office/powerpoint/2010/main" val="37656738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There are two things to pay attention to, one is the ID/Class/Tag combination. That's called a </a:t>
            </a:r>
            <a:r>
              <a:rPr lang="en-US" altLang="en-US" b="1" smtClean="0"/>
              <a:t>selector</a:t>
            </a:r>
            <a:r>
              <a:rPr lang="en-US" altLang="en-US" smtClean="0"/>
              <a:t>. A selector gives context to the browser and tells it what elements it wants to style. Selectors can be combined in a comma separated list if you want to apply the same styling to several different elements. </a:t>
            </a:r>
          </a:p>
          <a:p>
            <a:r>
              <a:rPr lang="en-US" altLang="en-US" smtClean="0"/>
              <a:t>Inside the curly braces you'll find the </a:t>
            </a:r>
            <a:r>
              <a:rPr lang="en-US" altLang="en-US" b="1" smtClean="0"/>
              <a:t>declaration</a:t>
            </a:r>
            <a:r>
              <a:rPr lang="en-US" altLang="en-US" smtClean="0"/>
              <a:t>, which are </a:t>
            </a:r>
            <a:r>
              <a:rPr lang="en-US" altLang="en-US" b="1" smtClean="0"/>
              <a:t>property</a:t>
            </a:r>
            <a:r>
              <a:rPr lang="en-US" altLang="en-US" smtClean="0"/>
              <a:t>/</a:t>
            </a:r>
            <a:r>
              <a:rPr lang="en-US" altLang="en-US" b="1" smtClean="0"/>
              <a:t>value</a:t>
            </a:r>
            <a:r>
              <a:rPr lang="en-US" altLang="en-US" smtClean="0"/>
              <a:t> pairs that define the specific rules the browser should apply to matching elements.</a:t>
            </a:r>
          </a:p>
          <a:p>
            <a:r>
              <a:rPr lang="en-US" altLang="en-US" smtClean="0"/>
              <a:t>Take a look and familiarize yourself a little bit with the structure of a style sheet. Next time out we'll go through one of the most important concepts in CSS, the way rules are calculated. After that, we'll get into some of the different properties, what they're for and how they should be used.</a:t>
            </a:r>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3C9B0DC-00A5-4580-8B01-DF0482589704}" type="slidenum">
              <a:rPr lang="en-US" altLang="en-US"/>
              <a:pPr eaLnBrk="1" hangingPunct="1"/>
              <a:t>198</a:t>
            </a:fld>
            <a:endParaRPr lang="en-US" altLang="en-US"/>
          </a:p>
        </p:txBody>
      </p:sp>
    </p:spTree>
    <p:extLst>
      <p:ext uri="{BB962C8B-B14F-4D97-AF65-F5344CB8AC3E}">
        <p14:creationId xmlns:p14="http://schemas.microsoft.com/office/powerpoint/2010/main" val="15366340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Let’s review. </a:t>
            </a:r>
          </a:p>
        </p:txBody>
      </p:sp>
      <p:sp>
        <p:nvSpPr>
          <p:cNvPr id="92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2247833-DCDD-4EC4-807F-64316757448D}" type="slidenum">
              <a:rPr lang="en-US" altLang="en-US"/>
              <a:pPr eaLnBrk="1" hangingPunct="1"/>
              <a:t>199</a:t>
            </a:fld>
            <a:endParaRPr lang="en-US" altLang="en-US"/>
          </a:p>
        </p:txBody>
      </p:sp>
    </p:spTree>
    <p:extLst>
      <p:ext uri="{BB962C8B-B14F-4D97-AF65-F5344CB8AC3E}">
        <p14:creationId xmlns:p14="http://schemas.microsoft.com/office/powerpoint/2010/main" val="36693029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Learn this now. It’s the way to go.</a:t>
            </a:r>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C1F2E99-363A-4F85-8C1A-6193AF4A4323}" type="slidenum">
              <a:rPr lang="en-US" altLang="en-US"/>
              <a:pPr eaLnBrk="1" hangingPunct="1"/>
              <a:t>200</a:t>
            </a:fld>
            <a:endParaRPr lang="en-US" altLang="en-US"/>
          </a:p>
        </p:txBody>
      </p:sp>
    </p:spTree>
    <p:extLst>
      <p:ext uri="{BB962C8B-B14F-4D97-AF65-F5344CB8AC3E}">
        <p14:creationId xmlns:p14="http://schemas.microsoft.com/office/powerpoint/2010/main" val="3752019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5DF46B7-AA4D-4786-8FE8-390089B9935F}" type="slidenum">
              <a:rPr lang="en-GB" altLang="en-US"/>
              <a:pPr/>
              <a:t>146</a:t>
            </a:fld>
            <a:endParaRPr lang="en-GB" altLang="en-US"/>
          </a:p>
        </p:txBody>
      </p:sp>
      <p:sp>
        <p:nvSpPr>
          <p:cNvPr id="6553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5538"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053261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Isn’t that so much nicer? Also, alphabetical order. Just sayn’</a:t>
            </a:r>
          </a:p>
        </p:txBody>
      </p:sp>
      <p:sp>
        <p:nvSpPr>
          <p:cNvPr id="94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FFD1763-020B-4E92-AB45-A480C46652D2}" type="slidenum">
              <a:rPr lang="en-US" altLang="en-US"/>
              <a:pPr eaLnBrk="1" hangingPunct="1"/>
              <a:t>201</a:t>
            </a:fld>
            <a:endParaRPr lang="en-US" altLang="en-US"/>
          </a:p>
        </p:txBody>
      </p:sp>
    </p:spTree>
    <p:extLst>
      <p:ext uri="{BB962C8B-B14F-4D97-AF65-F5344CB8AC3E}">
        <p14:creationId xmlns:p14="http://schemas.microsoft.com/office/powerpoint/2010/main" val="10310712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For things like padding, where there are four values, the order is ROP RIGHT BOTTOM LEFT</a:t>
            </a:r>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50BDF47-42BC-4F62-805B-EF9002B86C8D}" type="slidenum">
              <a:rPr lang="en-US" altLang="en-US"/>
              <a:pPr eaLnBrk="1" hangingPunct="1"/>
              <a:t>202</a:t>
            </a:fld>
            <a:endParaRPr lang="en-US" altLang="en-US"/>
          </a:p>
        </p:txBody>
      </p:sp>
    </p:spTree>
    <p:extLst>
      <p:ext uri="{BB962C8B-B14F-4D97-AF65-F5344CB8AC3E}">
        <p14:creationId xmlns:p14="http://schemas.microsoft.com/office/powerpoint/2010/main" val="25354051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During development I format my CSS with selectors on one line and then each property on its own line. The declarations are indented 4 spaces. I like this style because </a:t>
            </a:r>
            <a:r>
              <a:rPr lang="en-US" altLang="en-US" b="1" smtClean="0"/>
              <a:t>my</a:t>
            </a:r>
            <a:r>
              <a:rPr lang="en-US" altLang="en-US" smtClean="0"/>
              <a:t> interest is always in the properties, not the selectors. I can find any selector I need with CTRL+F and then I can easily scan down the list of properties to do my business. </a:t>
            </a:r>
          </a:p>
          <a:p>
            <a:r>
              <a:rPr lang="en-US" altLang="en-US" smtClean="0"/>
              <a:t>It looks like this:</a:t>
            </a:r>
          </a:p>
          <a:p>
            <a:pPr eaLnBrk="1" hangingPunct="1"/>
            <a:endParaRPr lang="en-US" altLang="en-US" smtClean="0"/>
          </a:p>
        </p:txBody>
      </p:sp>
      <p:sp>
        <p:nvSpPr>
          <p:cNvPr id="9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CC58280-A17B-4D1C-A382-E7DFFF7C37E6}" type="slidenum">
              <a:rPr lang="en-US" altLang="en-US"/>
              <a:pPr eaLnBrk="1" hangingPunct="1"/>
              <a:t>203</a:t>
            </a:fld>
            <a:endParaRPr lang="en-US" altLang="en-US"/>
          </a:p>
        </p:txBody>
      </p:sp>
    </p:spTree>
    <p:extLst>
      <p:ext uri="{BB962C8B-B14F-4D97-AF65-F5344CB8AC3E}">
        <p14:creationId xmlns:p14="http://schemas.microsoft.com/office/powerpoint/2010/main" val="15070680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Some people take that approach and indent related or child styles and additional 2 or 4 spaces. That allows for hierarchical scanning and organization and makes (for some people) an easier-to-read style sheet. That looks like this:</a:t>
            </a:r>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290E2BE-9144-4133-B82D-FEF73236F3AF}" type="slidenum">
              <a:rPr lang="en-US" altLang="en-US"/>
              <a:pPr eaLnBrk="1" hangingPunct="1"/>
              <a:t>204</a:t>
            </a:fld>
            <a:endParaRPr lang="en-US" altLang="en-US"/>
          </a:p>
        </p:txBody>
      </p:sp>
    </p:spTree>
    <p:extLst>
      <p:ext uri="{BB962C8B-B14F-4D97-AF65-F5344CB8AC3E}">
        <p14:creationId xmlns:p14="http://schemas.microsoft.com/office/powerpoint/2010/main" val="42859228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Other people like to scan the file for </a:t>
            </a:r>
            <a:r>
              <a:rPr lang="en-US" altLang="en-US" b="1" smtClean="0"/>
              <a:t>selectors</a:t>
            </a:r>
            <a:r>
              <a:rPr lang="en-US" altLang="en-US" smtClean="0"/>
              <a:t>, so they produce </a:t>
            </a:r>
            <a:r>
              <a:rPr lang="en-US" altLang="en-US" smtClean="0">
                <a:hlinkClick r:id="rId3"/>
              </a:rPr>
              <a:t>CSS with selectors and declarations on one line</a:t>
            </a:r>
            <a:r>
              <a:rPr lang="en-US" altLang="en-US" smtClean="0"/>
              <a:t>. I personally have a hard time with this style, but some people I know swear by it, so I present it here:</a:t>
            </a:r>
          </a:p>
          <a:p>
            <a:pPr eaLnBrk="1" hangingPunct="1"/>
            <a:endParaRPr lang="en-US" altLang="en-US" smtClean="0"/>
          </a:p>
        </p:txBody>
      </p:sp>
      <p:sp>
        <p:nvSpPr>
          <p:cNvPr id="98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988976A-C582-442C-A72D-84BE4A695DB7}" type="slidenum">
              <a:rPr lang="en-US" altLang="en-US"/>
              <a:pPr eaLnBrk="1" hangingPunct="1"/>
              <a:t>205</a:t>
            </a:fld>
            <a:endParaRPr lang="en-US" altLang="en-US"/>
          </a:p>
        </p:txBody>
      </p:sp>
    </p:spTree>
    <p:extLst>
      <p:ext uri="{BB962C8B-B14F-4D97-AF65-F5344CB8AC3E}">
        <p14:creationId xmlns:p14="http://schemas.microsoft.com/office/powerpoint/2010/main" val="14526423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102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3E408AF-BE63-4175-AAE9-3682D5CA3BB7}" type="slidenum">
              <a:rPr lang="en-US" altLang="en-US"/>
              <a:pPr eaLnBrk="1" hangingPunct="1"/>
              <a:t>206</a:t>
            </a:fld>
            <a:endParaRPr lang="en-US" altLang="en-US"/>
          </a:p>
        </p:txBody>
      </p:sp>
    </p:spTree>
    <p:extLst>
      <p:ext uri="{BB962C8B-B14F-4D97-AF65-F5344CB8AC3E}">
        <p14:creationId xmlns:p14="http://schemas.microsoft.com/office/powerpoint/2010/main" val="42547619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http://jsfiddle.net/GqJ7n/</a:t>
            </a:r>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C38D31F-7D7F-4E34-B72A-57AC30E3C105}" type="slidenum">
              <a:rPr lang="en-US" altLang="en-US"/>
              <a:pPr eaLnBrk="1" hangingPunct="1"/>
              <a:t>207</a:t>
            </a:fld>
            <a:endParaRPr lang="en-US" altLang="en-US"/>
          </a:p>
        </p:txBody>
      </p:sp>
    </p:spTree>
    <p:extLst>
      <p:ext uri="{BB962C8B-B14F-4D97-AF65-F5344CB8AC3E}">
        <p14:creationId xmlns:p14="http://schemas.microsoft.com/office/powerpoint/2010/main" val="25000658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104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1B83FDC-A3FD-423C-B12D-317CC9015922}" type="slidenum">
              <a:rPr lang="en-US" altLang="en-US"/>
              <a:pPr eaLnBrk="1" hangingPunct="1"/>
              <a:t>208</a:t>
            </a:fld>
            <a:endParaRPr lang="en-US" altLang="en-US"/>
          </a:p>
        </p:txBody>
      </p:sp>
    </p:spTree>
    <p:extLst>
      <p:ext uri="{BB962C8B-B14F-4D97-AF65-F5344CB8AC3E}">
        <p14:creationId xmlns:p14="http://schemas.microsoft.com/office/powerpoint/2010/main" val="2374338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F3D3950-BBF6-470E-BDF7-793A6DBAAAEB}" type="slidenum">
              <a:rPr lang="en-US" altLang="en-US"/>
              <a:pPr eaLnBrk="1" hangingPunct="1"/>
              <a:t>209</a:t>
            </a:fld>
            <a:endParaRPr lang="en-US" altLang="en-US"/>
          </a:p>
        </p:txBody>
      </p:sp>
    </p:spTree>
    <p:extLst>
      <p:ext uri="{BB962C8B-B14F-4D97-AF65-F5344CB8AC3E}">
        <p14:creationId xmlns:p14="http://schemas.microsoft.com/office/powerpoint/2010/main" val="10623734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10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472615B-9F1F-4692-9CC5-73762FE52964}" type="slidenum">
              <a:rPr lang="en-US" altLang="en-US"/>
              <a:pPr eaLnBrk="1" hangingPunct="1"/>
              <a:t>210</a:t>
            </a:fld>
            <a:endParaRPr lang="en-US" altLang="en-US"/>
          </a:p>
        </p:txBody>
      </p:sp>
    </p:spTree>
    <p:extLst>
      <p:ext uri="{BB962C8B-B14F-4D97-AF65-F5344CB8AC3E}">
        <p14:creationId xmlns:p14="http://schemas.microsoft.com/office/powerpoint/2010/main" val="1601088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514F4CE-1D29-466E-99B3-A8F922006FCB}" type="slidenum">
              <a:rPr lang="en-GB" altLang="en-US"/>
              <a:pPr/>
              <a:t>147</a:t>
            </a:fld>
            <a:endParaRPr lang="en-GB" altLang="en-US"/>
          </a:p>
        </p:txBody>
      </p:sp>
      <p:sp>
        <p:nvSpPr>
          <p:cNvPr id="6656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2"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273745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endParaRPr lang="en-US"/>
          </a:p>
        </p:txBody>
      </p:sp>
      <p:sp>
        <p:nvSpPr>
          <p:cNvPr id="13315" name="Slide Number Placeholder 3"/>
          <p:cNvSpPr>
            <a:spLocks noGrp="1"/>
          </p:cNvSpPr>
          <p:nvPr>
            <p:ph type="sldNum" sz="quarter" idx="5"/>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76D2C252-9C82-4D43-8D36-093B42A8060E}" type="slidenum">
              <a:rPr lang="en-US">
                <a:ea typeface="ＭＳ Ｐゴシック" pitchFamily="127" charset="-128"/>
                <a:cs typeface="ＭＳ Ｐゴシック" pitchFamily="127" charset="-128"/>
              </a:rPr>
              <a:pPr fontAlgn="base">
                <a:spcBef>
                  <a:spcPct val="0"/>
                </a:spcBef>
                <a:spcAft>
                  <a:spcPct val="0"/>
                </a:spcAft>
                <a:defRPr/>
              </a:pPr>
              <a:t>211</a:t>
            </a:fld>
            <a:endParaRPr lang="en-US">
              <a:ea typeface="ＭＳ Ｐゴシック" pitchFamily="127" charset="-128"/>
              <a:cs typeface="ＭＳ Ｐゴシック" pitchFamily="127" charset="-128"/>
            </a:endParaRPr>
          </a:p>
        </p:txBody>
      </p:sp>
      <p:sp>
        <p:nvSpPr>
          <p:cNvPr id="5" name="Footer Placeholder 4"/>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6" name="Header Placeholder 5"/>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31479210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Placeholder 2"/>
          <p:cNvSpPr>
            <a:spLocks noGrp="1" noRot="1" noChangeAspect="1"/>
          </p:cNvSpPr>
          <p:nvPr>
            <p:ph type="sldImg"/>
          </p:nvPr>
        </p:nvSpPr>
        <p:spPr bwMode="auto">
          <a:noFill/>
          <a:ln>
            <a:solidFill>
              <a:srgbClr val="000000"/>
            </a:solidFill>
            <a:miter lim="800000"/>
            <a:headEnd/>
            <a:tailEnd/>
          </a:ln>
        </p:spPr>
      </p:sp>
      <p:sp>
        <p:nvSpPr>
          <p:cNvPr id="26626"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39695815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Placeholder 2"/>
          <p:cNvSpPr>
            <a:spLocks noGrp="1" noRot="1" noChangeAspect="1"/>
          </p:cNvSpPr>
          <p:nvPr>
            <p:ph type="sldImg"/>
          </p:nvPr>
        </p:nvSpPr>
        <p:spPr bwMode="auto">
          <a:noFill/>
          <a:ln>
            <a:solidFill>
              <a:srgbClr val="000000"/>
            </a:solidFill>
            <a:miter lim="800000"/>
            <a:headEnd/>
            <a:tailEnd/>
          </a:ln>
        </p:spPr>
      </p:sp>
      <p:sp>
        <p:nvSpPr>
          <p:cNvPr id="28674"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10125519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Placeholder 2"/>
          <p:cNvSpPr>
            <a:spLocks noGrp="1" noRot="1" noChangeAspect="1"/>
          </p:cNvSpPr>
          <p:nvPr>
            <p:ph type="sldImg"/>
          </p:nvPr>
        </p:nvSpPr>
        <p:spPr bwMode="auto">
          <a:noFill/>
          <a:ln>
            <a:solidFill>
              <a:srgbClr val="000000"/>
            </a:solidFill>
            <a:miter lim="800000"/>
            <a:headEnd/>
            <a:tailEnd/>
          </a:ln>
        </p:spPr>
      </p:sp>
      <p:sp>
        <p:nvSpPr>
          <p:cNvPr id="99331"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10071999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Placeholder 2"/>
          <p:cNvSpPr>
            <a:spLocks noGrp="1" noRot="1" noChangeAspect="1"/>
          </p:cNvSpPr>
          <p:nvPr>
            <p:ph type="sldImg"/>
          </p:nvPr>
        </p:nvSpPr>
        <p:spPr bwMode="auto">
          <a:noFill/>
          <a:ln>
            <a:solidFill>
              <a:srgbClr val="000000"/>
            </a:solidFill>
            <a:miter lim="800000"/>
            <a:headEnd/>
            <a:tailEnd/>
          </a:ln>
        </p:spPr>
      </p:sp>
      <p:sp>
        <p:nvSpPr>
          <p:cNvPr id="32770"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33098630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Placeholder 2"/>
          <p:cNvSpPr>
            <a:spLocks noGrp="1" noRot="1" noChangeAspect="1"/>
          </p:cNvSpPr>
          <p:nvPr>
            <p:ph type="sldImg"/>
          </p:nvPr>
        </p:nvSpPr>
        <p:spPr bwMode="auto">
          <a:noFill/>
          <a:ln>
            <a:solidFill>
              <a:srgbClr val="000000"/>
            </a:solidFill>
            <a:miter lim="800000"/>
            <a:headEnd/>
            <a:tailEnd/>
          </a:ln>
        </p:spPr>
      </p:sp>
      <p:sp>
        <p:nvSpPr>
          <p:cNvPr id="34818"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9546968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Placeholder 2"/>
          <p:cNvSpPr>
            <a:spLocks noGrp="1" noRot="1" noChangeAspect="1"/>
          </p:cNvSpPr>
          <p:nvPr>
            <p:ph type="sldImg"/>
          </p:nvPr>
        </p:nvSpPr>
        <p:spPr bwMode="auto">
          <a:noFill/>
          <a:ln>
            <a:solidFill>
              <a:srgbClr val="000000"/>
            </a:solidFill>
            <a:miter lim="800000"/>
            <a:headEnd/>
            <a:tailEnd/>
          </a:ln>
        </p:spPr>
      </p:sp>
      <p:sp>
        <p:nvSpPr>
          <p:cNvPr id="36866"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8069751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Placeholder 2"/>
          <p:cNvSpPr>
            <a:spLocks noGrp="1" noRot="1" noChangeAspect="1"/>
          </p:cNvSpPr>
          <p:nvPr>
            <p:ph type="sldImg"/>
          </p:nvPr>
        </p:nvSpPr>
        <p:spPr bwMode="auto">
          <a:noFill/>
          <a:ln>
            <a:solidFill>
              <a:srgbClr val="000000"/>
            </a:solidFill>
            <a:miter lim="800000"/>
            <a:headEnd/>
            <a:tailEnd/>
          </a:ln>
        </p:spPr>
      </p:sp>
      <p:sp>
        <p:nvSpPr>
          <p:cNvPr id="38914"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20018398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Placeholder 2"/>
          <p:cNvSpPr>
            <a:spLocks noGrp="1" noRot="1" noChangeAspect="1"/>
          </p:cNvSpPr>
          <p:nvPr>
            <p:ph type="sldImg"/>
          </p:nvPr>
        </p:nvSpPr>
        <p:spPr bwMode="auto">
          <a:noFill/>
          <a:ln>
            <a:solidFill>
              <a:srgbClr val="000000"/>
            </a:solidFill>
            <a:miter lim="800000"/>
            <a:headEnd/>
            <a:tailEnd/>
          </a:ln>
        </p:spPr>
      </p:sp>
      <p:sp>
        <p:nvSpPr>
          <p:cNvPr id="40962"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1091448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Placeholder 2"/>
          <p:cNvSpPr>
            <a:spLocks noGrp="1" noRot="1" noChangeAspect="1"/>
          </p:cNvSpPr>
          <p:nvPr>
            <p:ph type="sldImg"/>
          </p:nvPr>
        </p:nvSpPr>
        <p:spPr bwMode="auto">
          <a:noFill/>
          <a:ln>
            <a:solidFill>
              <a:srgbClr val="000000"/>
            </a:solidFill>
            <a:miter lim="800000"/>
            <a:headEnd/>
            <a:tailEnd/>
          </a:ln>
        </p:spPr>
      </p:sp>
      <p:sp>
        <p:nvSpPr>
          <p:cNvPr id="43010"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3415619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201DC02-DA6A-4E7F-90B2-C64AAD753E46}" type="slidenum">
              <a:rPr lang="en-GB" altLang="en-US"/>
              <a:pPr/>
              <a:t>148</a:t>
            </a:fld>
            <a:endParaRPr lang="en-GB" altLang="en-US"/>
          </a:p>
        </p:txBody>
      </p:sp>
      <p:sp>
        <p:nvSpPr>
          <p:cNvPr id="67585"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7586"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819044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Placeholder 2"/>
          <p:cNvSpPr>
            <a:spLocks noGrp="1" noRot="1" noChangeAspect="1"/>
          </p:cNvSpPr>
          <p:nvPr>
            <p:ph type="sldImg"/>
          </p:nvPr>
        </p:nvSpPr>
        <p:spPr bwMode="auto">
          <a:noFill/>
          <a:ln>
            <a:solidFill>
              <a:srgbClr val="000000"/>
            </a:solidFill>
            <a:miter lim="800000"/>
            <a:headEnd/>
            <a:tailEnd/>
          </a:ln>
        </p:spPr>
      </p:sp>
      <p:sp>
        <p:nvSpPr>
          <p:cNvPr id="45058"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9336947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Placeholder 2"/>
          <p:cNvSpPr>
            <a:spLocks noGrp="1" noRot="1" noChangeAspect="1"/>
          </p:cNvSpPr>
          <p:nvPr>
            <p:ph type="sldImg"/>
          </p:nvPr>
        </p:nvSpPr>
        <p:spPr bwMode="auto">
          <a:noFill/>
          <a:ln>
            <a:solidFill>
              <a:srgbClr val="000000"/>
            </a:solidFill>
            <a:miter lim="800000"/>
            <a:headEnd/>
            <a:tailEnd/>
          </a:ln>
        </p:spPr>
      </p:sp>
      <p:sp>
        <p:nvSpPr>
          <p:cNvPr id="49154"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5770268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Placeholder 2"/>
          <p:cNvSpPr>
            <a:spLocks noGrp="1" noRot="1" noChangeAspect="1"/>
          </p:cNvSpPr>
          <p:nvPr>
            <p:ph type="sldImg"/>
          </p:nvPr>
        </p:nvSpPr>
        <p:spPr bwMode="auto">
          <a:noFill/>
          <a:ln>
            <a:solidFill>
              <a:srgbClr val="000000"/>
            </a:solidFill>
            <a:miter lim="800000"/>
            <a:headEnd/>
            <a:tailEnd/>
          </a:ln>
        </p:spPr>
      </p:sp>
      <p:sp>
        <p:nvSpPr>
          <p:cNvPr id="51202"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41834017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Placeholder 2"/>
          <p:cNvSpPr>
            <a:spLocks noGrp="1" noRot="1" noChangeAspect="1"/>
          </p:cNvSpPr>
          <p:nvPr>
            <p:ph type="sldImg"/>
          </p:nvPr>
        </p:nvSpPr>
        <p:spPr bwMode="auto">
          <a:noFill/>
          <a:ln>
            <a:solidFill>
              <a:srgbClr val="000000"/>
            </a:solidFill>
            <a:miter lim="800000"/>
            <a:headEnd/>
            <a:tailEnd/>
          </a:ln>
        </p:spPr>
      </p:sp>
      <p:sp>
        <p:nvSpPr>
          <p:cNvPr id="53250"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14147428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Placeholder 2"/>
          <p:cNvSpPr>
            <a:spLocks noGrp="1" noRot="1" noChangeAspect="1"/>
          </p:cNvSpPr>
          <p:nvPr>
            <p:ph type="sldImg"/>
          </p:nvPr>
        </p:nvSpPr>
        <p:spPr bwMode="auto">
          <a:noFill/>
          <a:ln>
            <a:solidFill>
              <a:srgbClr val="000000"/>
            </a:solidFill>
            <a:miter lim="800000"/>
            <a:headEnd/>
            <a:tailEnd/>
          </a:ln>
        </p:spPr>
      </p:sp>
      <p:sp>
        <p:nvSpPr>
          <p:cNvPr id="53250"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13947214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Placeholder 2"/>
          <p:cNvSpPr>
            <a:spLocks noGrp="1" noRot="1" noChangeAspect="1"/>
          </p:cNvSpPr>
          <p:nvPr>
            <p:ph type="sldImg"/>
          </p:nvPr>
        </p:nvSpPr>
        <p:spPr bwMode="auto">
          <a:noFill/>
          <a:ln>
            <a:solidFill>
              <a:srgbClr val="000000"/>
            </a:solidFill>
            <a:miter lim="800000"/>
            <a:headEnd/>
            <a:tailEnd/>
          </a:ln>
        </p:spPr>
      </p:sp>
      <p:sp>
        <p:nvSpPr>
          <p:cNvPr id="55298"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690981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Placeholder 2"/>
          <p:cNvSpPr>
            <a:spLocks noGrp="1" noRot="1" noChangeAspect="1"/>
          </p:cNvSpPr>
          <p:nvPr>
            <p:ph type="sldImg"/>
          </p:nvPr>
        </p:nvSpPr>
        <p:spPr bwMode="auto">
          <a:noFill/>
          <a:ln>
            <a:solidFill>
              <a:srgbClr val="000000"/>
            </a:solidFill>
            <a:miter lim="800000"/>
            <a:headEnd/>
            <a:tailEnd/>
          </a:ln>
        </p:spPr>
      </p:sp>
      <p:sp>
        <p:nvSpPr>
          <p:cNvPr id="57346"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27503705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Placeholder 2"/>
          <p:cNvSpPr>
            <a:spLocks noGrp="1" noRot="1" noChangeAspect="1"/>
          </p:cNvSpPr>
          <p:nvPr>
            <p:ph type="sldImg"/>
          </p:nvPr>
        </p:nvSpPr>
        <p:spPr bwMode="auto">
          <a:noFill/>
          <a:ln>
            <a:solidFill>
              <a:srgbClr val="000000"/>
            </a:solidFill>
            <a:miter lim="800000"/>
            <a:headEnd/>
            <a:tailEnd/>
          </a:ln>
        </p:spPr>
      </p:sp>
      <p:sp>
        <p:nvSpPr>
          <p:cNvPr id="59394"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34595172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Placeholder 2"/>
          <p:cNvSpPr>
            <a:spLocks noGrp="1" noRot="1" noChangeAspect="1"/>
          </p:cNvSpPr>
          <p:nvPr>
            <p:ph type="sldImg"/>
          </p:nvPr>
        </p:nvSpPr>
        <p:spPr bwMode="auto">
          <a:noFill/>
          <a:ln>
            <a:solidFill>
              <a:srgbClr val="000000"/>
            </a:solidFill>
            <a:miter lim="800000"/>
            <a:headEnd/>
            <a:tailEnd/>
          </a:ln>
        </p:spPr>
      </p:sp>
      <p:sp>
        <p:nvSpPr>
          <p:cNvPr id="63490"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14872322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Placeholder 2"/>
          <p:cNvSpPr>
            <a:spLocks noGrp="1" noRot="1" noChangeAspect="1"/>
          </p:cNvSpPr>
          <p:nvPr>
            <p:ph type="sldImg"/>
          </p:nvPr>
        </p:nvSpPr>
        <p:spPr bwMode="auto">
          <a:noFill/>
          <a:ln>
            <a:solidFill>
              <a:srgbClr val="000000"/>
            </a:solidFill>
            <a:miter lim="800000"/>
            <a:headEnd/>
            <a:tailEnd/>
          </a:ln>
        </p:spPr>
      </p:sp>
      <p:sp>
        <p:nvSpPr>
          <p:cNvPr id="63490"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636847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1246CB-6E6F-4639-8546-86F16060C1DB}" type="slidenum">
              <a:rPr lang="en-GB" altLang="en-US"/>
              <a:pPr/>
              <a:t>149</a:t>
            </a:fld>
            <a:endParaRPr lang="en-GB" altLang="en-US"/>
          </a:p>
        </p:txBody>
      </p:sp>
      <p:sp>
        <p:nvSpPr>
          <p:cNvPr id="71681"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682" name="Rectangle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975309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Placeholder 2"/>
          <p:cNvSpPr>
            <a:spLocks noGrp="1" noRot="1" noChangeAspect="1"/>
          </p:cNvSpPr>
          <p:nvPr>
            <p:ph type="sldImg"/>
          </p:nvPr>
        </p:nvSpPr>
        <p:spPr bwMode="auto">
          <a:noFill/>
          <a:ln>
            <a:solidFill>
              <a:srgbClr val="000000"/>
            </a:solidFill>
            <a:miter lim="800000"/>
            <a:headEnd/>
            <a:tailEnd/>
          </a:ln>
        </p:spPr>
      </p:sp>
      <p:sp>
        <p:nvSpPr>
          <p:cNvPr id="65538"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39431384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Placeholder 2"/>
          <p:cNvSpPr>
            <a:spLocks noGrp="1" noRot="1" noChangeAspect="1"/>
          </p:cNvSpPr>
          <p:nvPr>
            <p:ph type="sldImg"/>
          </p:nvPr>
        </p:nvSpPr>
        <p:spPr bwMode="auto">
          <a:noFill/>
          <a:ln>
            <a:solidFill>
              <a:srgbClr val="000000"/>
            </a:solidFill>
            <a:miter lim="800000"/>
            <a:headEnd/>
            <a:tailEnd/>
          </a:ln>
        </p:spPr>
      </p:sp>
      <p:sp>
        <p:nvSpPr>
          <p:cNvPr id="67586"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13911169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Placeholder 2"/>
          <p:cNvSpPr>
            <a:spLocks noGrp="1" noRot="1" noChangeAspect="1"/>
          </p:cNvSpPr>
          <p:nvPr>
            <p:ph type="sldImg"/>
          </p:nvPr>
        </p:nvSpPr>
        <p:spPr bwMode="auto">
          <a:noFill/>
          <a:ln>
            <a:solidFill>
              <a:srgbClr val="000000"/>
            </a:solidFill>
            <a:miter lim="800000"/>
            <a:headEnd/>
            <a:tailEnd/>
          </a:ln>
        </p:spPr>
      </p:sp>
      <p:sp>
        <p:nvSpPr>
          <p:cNvPr id="69634"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26177140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Placeholder 2"/>
          <p:cNvSpPr>
            <a:spLocks noGrp="1" noRot="1" noChangeAspect="1"/>
          </p:cNvSpPr>
          <p:nvPr>
            <p:ph type="sldImg"/>
          </p:nvPr>
        </p:nvSpPr>
        <p:spPr bwMode="auto">
          <a:noFill/>
          <a:ln>
            <a:solidFill>
              <a:srgbClr val="000000"/>
            </a:solidFill>
            <a:miter lim="800000"/>
            <a:headEnd/>
            <a:tailEnd/>
          </a:ln>
        </p:spPr>
      </p:sp>
      <p:sp>
        <p:nvSpPr>
          <p:cNvPr id="73730"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9868460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Placeholder 2"/>
          <p:cNvSpPr>
            <a:spLocks noGrp="1" noRot="1" noChangeAspect="1"/>
          </p:cNvSpPr>
          <p:nvPr>
            <p:ph type="sldImg"/>
          </p:nvPr>
        </p:nvSpPr>
        <p:spPr bwMode="auto">
          <a:noFill/>
          <a:ln>
            <a:solidFill>
              <a:srgbClr val="000000"/>
            </a:solidFill>
            <a:miter lim="800000"/>
            <a:headEnd/>
            <a:tailEnd/>
          </a:ln>
        </p:spPr>
      </p:sp>
      <p:sp>
        <p:nvSpPr>
          <p:cNvPr id="75778"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28951863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Placeholder 2"/>
          <p:cNvSpPr>
            <a:spLocks noGrp="1" noRot="1" noChangeAspect="1"/>
          </p:cNvSpPr>
          <p:nvPr>
            <p:ph type="sldImg"/>
          </p:nvPr>
        </p:nvSpPr>
        <p:spPr bwMode="auto">
          <a:noFill/>
          <a:ln>
            <a:solidFill>
              <a:srgbClr val="000000"/>
            </a:solidFill>
            <a:miter lim="800000"/>
            <a:headEnd/>
            <a:tailEnd/>
          </a:ln>
        </p:spPr>
      </p:sp>
      <p:sp>
        <p:nvSpPr>
          <p:cNvPr id="77826"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19812733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Placeholder 2"/>
          <p:cNvSpPr>
            <a:spLocks noGrp="1" noRot="1" noChangeAspect="1"/>
          </p:cNvSpPr>
          <p:nvPr>
            <p:ph type="sldImg"/>
          </p:nvPr>
        </p:nvSpPr>
        <p:spPr bwMode="auto">
          <a:noFill/>
          <a:ln>
            <a:solidFill>
              <a:srgbClr val="000000"/>
            </a:solidFill>
            <a:miter lim="800000"/>
            <a:headEnd/>
            <a:tailEnd/>
          </a:ln>
        </p:spPr>
      </p:sp>
      <p:sp>
        <p:nvSpPr>
          <p:cNvPr id="79874" name="Placeholder 3"/>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pPr>
              <a:defRPr/>
            </a:pPr>
            <a:r>
              <a:rPr lang="en-US" smtClean="0"/>
              <a:t>IT Services Technology Training Techie Festival - Summer 2011</a:t>
            </a:r>
            <a:endParaRPr lang="en-US"/>
          </a:p>
        </p:txBody>
      </p:sp>
      <p:sp>
        <p:nvSpPr>
          <p:cNvPr id="5" name="Header Placeholder 4"/>
          <p:cNvSpPr>
            <a:spLocks noGrp="1"/>
          </p:cNvSpPr>
          <p:nvPr>
            <p:ph type="hdr" sz="quarter" idx="11"/>
          </p:nvPr>
        </p:nvSpPr>
        <p:spPr/>
        <p:txBody>
          <a:bodyPr/>
          <a:lstStyle/>
          <a:p>
            <a:pPr>
              <a:defRPr/>
            </a:pPr>
            <a:r>
              <a:rPr lang="en-US" smtClean="0"/>
              <a:t>CSS3: implementing the new features</a:t>
            </a:r>
            <a:endParaRPr lang="en-US"/>
          </a:p>
        </p:txBody>
      </p:sp>
    </p:spTree>
    <p:extLst>
      <p:ext uri="{BB962C8B-B14F-4D97-AF65-F5344CB8AC3E}">
        <p14:creationId xmlns:p14="http://schemas.microsoft.com/office/powerpoint/2010/main" val="2405728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smtClean="0"/>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6138715-C57A-4EB1-B004-C95665741A33}" type="datetimeFigureOut">
              <a:rPr lang="en-IN" smtClean="0"/>
              <a:t>19-01-2019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1753015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138715-C57A-4EB1-B004-C95665741A33}" type="datetimeFigureOut">
              <a:rPr lang="en-IN" smtClean="0"/>
              <a:t>19-01-2019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187795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66138715-C57A-4EB1-B004-C95665741A33}" type="datetimeFigureOut">
              <a:rPr lang="en-IN" smtClean="0"/>
              <a:t>19-01-2019</a:t>
            </a:fld>
            <a:endParaRPr lang="en-IN"/>
          </a:p>
        </p:txBody>
      </p:sp>
      <p:sp>
        <p:nvSpPr>
          <p:cNvPr id="5" name="Footer Placeholder 4"/>
          <p:cNvSpPr>
            <a:spLocks noGrp="1"/>
          </p:cNvSpPr>
          <p:nvPr>
            <p:ph type="ftr" sz="quarter" idx="11"/>
          </p:nvPr>
        </p:nvSpPr>
        <p:spPr>
          <a:xfrm>
            <a:off x="3776135" y="6422854"/>
            <a:ext cx="4279669" cy="365125"/>
          </a:xfrm>
        </p:spPr>
        <p:txBody>
          <a:bodyPr/>
          <a:lstStyle/>
          <a:p>
            <a:endParaRPr lang="en-IN"/>
          </a:p>
        </p:txBody>
      </p:sp>
      <p:sp>
        <p:nvSpPr>
          <p:cNvPr id="6" name="Slide Number Placeholder 5"/>
          <p:cNvSpPr>
            <a:spLocks noGrp="1"/>
          </p:cNvSpPr>
          <p:nvPr>
            <p:ph type="sldNum" sz="quarter" idx="12"/>
          </p:nvPr>
        </p:nvSpPr>
        <p:spPr>
          <a:xfrm>
            <a:off x="8073048" y="6422854"/>
            <a:ext cx="879759" cy="365125"/>
          </a:xfrm>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2347473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8641" y="273629"/>
            <a:ext cx="10970880" cy="1143480"/>
          </a:xfrm>
        </p:spPr>
        <p:txBody>
          <a:bodyPr/>
          <a:lstStyle/>
          <a:p>
            <a:r>
              <a:rPr lang="en-US" smtClean="0"/>
              <a:t>Click to edit Master title style</a:t>
            </a:r>
            <a:endParaRPr lang="en-IN"/>
          </a:p>
        </p:txBody>
      </p:sp>
      <p:sp>
        <p:nvSpPr>
          <p:cNvPr id="3" name="Date Placeholder 2"/>
          <p:cNvSpPr>
            <a:spLocks noGrp="1"/>
          </p:cNvSpPr>
          <p:nvPr>
            <p:ph type="dt" idx="10"/>
          </p:nvPr>
        </p:nvSpPr>
        <p:spPr>
          <a:xfrm>
            <a:off x="608641" y="6247376"/>
            <a:ext cx="2837760" cy="472370"/>
          </a:xfrm>
        </p:spPr>
        <p:txBody>
          <a:bodyPr/>
          <a:lstStyle>
            <a:lvl1pPr>
              <a:defRPr/>
            </a:lvl1pPr>
          </a:lstStyle>
          <a:p>
            <a:endParaRPr lang="en-GB" altLang="en-US"/>
          </a:p>
        </p:txBody>
      </p:sp>
      <p:sp>
        <p:nvSpPr>
          <p:cNvPr id="4" name="Footer Placeholder 3"/>
          <p:cNvSpPr>
            <a:spLocks noGrp="1"/>
          </p:cNvSpPr>
          <p:nvPr>
            <p:ph type="ftr" idx="11"/>
          </p:nvPr>
        </p:nvSpPr>
        <p:spPr>
          <a:xfrm>
            <a:off x="4170240" y="6247376"/>
            <a:ext cx="3863040" cy="472370"/>
          </a:xfrm>
        </p:spPr>
        <p:txBody>
          <a:bodyPr/>
          <a:lstStyle>
            <a:lvl1pPr>
              <a:defRPr/>
            </a:lvl1pPr>
          </a:lstStyle>
          <a:p>
            <a:endParaRPr lang="en-GB" altLang="en-US"/>
          </a:p>
        </p:txBody>
      </p:sp>
      <p:sp>
        <p:nvSpPr>
          <p:cNvPr id="5" name="Slide Number Placeholder 4"/>
          <p:cNvSpPr>
            <a:spLocks noGrp="1"/>
          </p:cNvSpPr>
          <p:nvPr>
            <p:ph type="sldNum" idx="12"/>
          </p:nvPr>
        </p:nvSpPr>
        <p:spPr>
          <a:xfrm>
            <a:off x="8741761" y="6247376"/>
            <a:ext cx="2837760" cy="472370"/>
          </a:xfrm>
        </p:spPr>
        <p:txBody>
          <a:bodyPr/>
          <a:lstStyle>
            <a:lvl1pPr>
              <a:defRPr/>
            </a:lvl1pPr>
          </a:lstStyle>
          <a:p>
            <a:fld id="{0CA1E88E-6AAE-49B1-99ED-3363E5AF3342}" type="slidenum">
              <a:rPr lang="en-GB" altLang="en-US"/>
              <a:pPr/>
              <a:t>‹#›</a:t>
            </a:fld>
            <a:endParaRPr lang="en-GB" altLang="en-US"/>
          </a:p>
        </p:txBody>
      </p:sp>
    </p:spTree>
    <p:extLst>
      <p:ext uri="{BB962C8B-B14F-4D97-AF65-F5344CB8AC3E}">
        <p14:creationId xmlns:p14="http://schemas.microsoft.com/office/powerpoint/2010/main" val="1739433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6138715-C57A-4EB1-B004-C95665741A33}" type="datetimeFigureOut">
              <a:rPr lang="en-IN" smtClean="0"/>
              <a:t>19-01-2019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5BDF94-5A9B-4F68-AB17-128290238D4B}"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46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138715-C57A-4EB1-B004-C95665741A33}" type="datetimeFigureOut">
              <a:rPr lang="en-IN" smtClean="0"/>
              <a:t>19-01-2019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2482948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6138715-C57A-4EB1-B004-C95665741A33}" type="datetimeFigureOut">
              <a:rPr lang="en-IN" smtClean="0"/>
              <a:t>19-01-2019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5BDF94-5A9B-4F68-AB17-128290238D4B}"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933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6138715-C57A-4EB1-B004-C95665741A33}" type="datetimeFigureOut">
              <a:rPr lang="en-IN" smtClean="0"/>
              <a:t>19-01-2019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233577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138715-C57A-4EB1-B004-C95665741A33}" type="datetimeFigureOut">
              <a:rPr lang="en-IN" smtClean="0"/>
              <a:t>19-01-2019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1485642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6138715-C57A-4EB1-B004-C95665741A33}" type="datetimeFigureOut">
              <a:rPr lang="en-IN" smtClean="0"/>
              <a:t>19-01-2019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390559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138715-C57A-4EB1-B004-C95665741A33}" type="datetimeFigureOut">
              <a:rPr lang="en-IN" smtClean="0"/>
              <a:t>19-01-2019</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1481733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138715-C57A-4EB1-B004-C95665741A33}" type="datetimeFigureOut">
              <a:rPr lang="en-IN" smtClean="0"/>
              <a:t>19-01-2019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4738665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6138715-C57A-4EB1-B004-C95665741A33}" type="datetimeFigureOut">
              <a:rPr lang="en-IN" smtClean="0"/>
              <a:t>19-01-2019</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75BDF94-5A9B-4F68-AB17-128290238D4B}" type="slidenum">
              <a:rPr lang="en-IN" smtClean="0"/>
              <a:t>‹#›</a:t>
            </a:fld>
            <a:endParaRPr lang="en-IN"/>
          </a:p>
        </p:txBody>
      </p:sp>
    </p:spTree>
    <p:extLst>
      <p:ext uri="{BB962C8B-B14F-4D97-AF65-F5344CB8AC3E}">
        <p14:creationId xmlns:p14="http://schemas.microsoft.com/office/powerpoint/2010/main" val="11620835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6138715-C57A-4EB1-B004-C95665741A33}" type="datetimeFigureOut">
              <a:rPr lang="en-IN" smtClean="0"/>
              <a:t>19-01-2019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16964196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138715-C57A-4EB1-B004-C95665741A33}" type="datetimeFigureOut">
              <a:rPr lang="en-IN" smtClean="0"/>
              <a:t>19-01-2019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4043828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138715-C57A-4EB1-B004-C95665741A33}" type="datetimeFigureOut">
              <a:rPr lang="en-IN" smtClean="0"/>
              <a:t>19-01-2019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31618310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609600" y="1600201"/>
            <a:ext cx="10972800" cy="4525963"/>
          </a:xfrm>
        </p:spPr>
        <p:txBody>
          <a:bodyPr/>
          <a:lstStyle/>
          <a:p>
            <a:endParaRPr lang="en-IN"/>
          </a:p>
        </p:txBody>
      </p:sp>
      <p:sp>
        <p:nvSpPr>
          <p:cNvPr id="4" name="Date Placeholder 3"/>
          <p:cNvSpPr>
            <a:spLocks noGrp="1"/>
          </p:cNvSpPr>
          <p:nvPr>
            <p:ph type="dt" sz="half" idx="10"/>
          </p:nvPr>
        </p:nvSpPr>
        <p:spPr>
          <a:xfrm>
            <a:off x="609600" y="6245225"/>
            <a:ext cx="2844800" cy="476250"/>
          </a:xfrm>
        </p:spPr>
        <p:txBody>
          <a:bodyPr/>
          <a:lstStyle>
            <a:lvl1pPr>
              <a:defRPr/>
            </a:lvl1pPr>
          </a:lstStyle>
          <a:p>
            <a:endParaRPr lang="en-US" altLang="en-US"/>
          </a:p>
        </p:txBody>
      </p:sp>
      <p:sp>
        <p:nvSpPr>
          <p:cNvPr id="5" name="Footer Placeholder 4"/>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6" name="Slide Number Placeholder 5"/>
          <p:cNvSpPr>
            <a:spLocks noGrp="1"/>
          </p:cNvSpPr>
          <p:nvPr>
            <p:ph type="sldNum" sz="quarter" idx="12"/>
          </p:nvPr>
        </p:nvSpPr>
        <p:spPr>
          <a:xfrm>
            <a:off x="8737600" y="6245225"/>
            <a:ext cx="2844800" cy="476250"/>
          </a:xfrm>
        </p:spPr>
        <p:txBody>
          <a:bodyPr/>
          <a:lstStyle>
            <a:lvl1pPr>
              <a:defRPr/>
            </a:lvl1pPr>
          </a:lstStyle>
          <a:p>
            <a:fld id="{2072D39D-5F7B-4DFE-ABAB-0B229A4149D8}" type="slidenum">
              <a:rPr lang="ar-SA" altLang="en-US"/>
              <a:pPr/>
              <a:t>‹#›</a:t>
            </a:fld>
            <a:endParaRPr lang="en-US" altLang="en-US"/>
          </a:p>
        </p:txBody>
      </p:sp>
    </p:spTree>
    <p:extLst>
      <p:ext uri="{BB962C8B-B14F-4D97-AF65-F5344CB8AC3E}">
        <p14:creationId xmlns:p14="http://schemas.microsoft.com/office/powerpoint/2010/main" val="29401269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2167" y="228600"/>
            <a:ext cx="11387667"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402168" y="1600200"/>
            <a:ext cx="5592233" cy="44989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97601" y="1600200"/>
            <a:ext cx="5592233" cy="44989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02167" y="6245225"/>
            <a:ext cx="3052233" cy="476250"/>
          </a:xfrm>
        </p:spPr>
        <p:txBody>
          <a:bodyPr/>
          <a:lstStyle>
            <a:lvl1pPr>
              <a:defRPr/>
            </a:lvl1pPr>
          </a:lstStyle>
          <a:p>
            <a:endParaRPr lang="tr-TR" altLang="en-US"/>
          </a:p>
        </p:txBody>
      </p:sp>
      <p:sp>
        <p:nvSpPr>
          <p:cNvPr id="6" name="Footer Placeholder 5"/>
          <p:cNvSpPr>
            <a:spLocks noGrp="1"/>
          </p:cNvSpPr>
          <p:nvPr>
            <p:ph type="ftr" sz="quarter" idx="11"/>
          </p:nvPr>
        </p:nvSpPr>
        <p:spPr>
          <a:xfrm>
            <a:off x="4165600" y="6245225"/>
            <a:ext cx="3860800" cy="476250"/>
          </a:xfrm>
        </p:spPr>
        <p:txBody>
          <a:bodyPr/>
          <a:lstStyle>
            <a:lvl1pPr>
              <a:defRPr/>
            </a:lvl1pPr>
          </a:lstStyle>
          <a:p>
            <a:endParaRPr lang="tr-TR" altLang="en-US"/>
          </a:p>
        </p:txBody>
      </p:sp>
      <p:sp>
        <p:nvSpPr>
          <p:cNvPr id="7" name="Slide Number Placeholder 6"/>
          <p:cNvSpPr>
            <a:spLocks noGrp="1"/>
          </p:cNvSpPr>
          <p:nvPr>
            <p:ph type="sldNum" sz="quarter" idx="12"/>
          </p:nvPr>
        </p:nvSpPr>
        <p:spPr>
          <a:xfrm>
            <a:off x="8737601" y="6245225"/>
            <a:ext cx="3052233" cy="476250"/>
          </a:xfrm>
        </p:spPr>
        <p:txBody>
          <a:bodyPr/>
          <a:lstStyle>
            <a:lvl1pPr>
              <a:defRPr/>
            </a:lvl1pPr>
          </a:lstStyle>
          <a:p>
            <a:fld id="{9AE02154-2D9C-45B2-8B1C-3BFE0F8E791E}" type="slidenum">
              <a:rPr lang="tr-TR" altLang="en-US"/>
              <a:pPr/>
              <a:t>‹#›</a:t>
            </a:fld>
            <a:endParaRPr lang="tr-TR" altLang="en-US"/>
          </a:p>
        </p:txBody>
      </p:sp>
    </p:spTree>
    <p:extLst>
      <p:ext uri="{BB962C8B-B14F-4D97-AF65-F5344CB8AC3E}">
        <p14:creationId xmlns:p14="http://schemas.microsoft.com/office/powerpoint/2010/main" val="41914954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6138715-C57A-4EB1-B004-C95665741A33}" type="datetimeFigureOut">
              <a:rPr lang="en-IN" smtClean="0"/>
              <a:t>19-01-2019</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40185111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138715-C57A-4EB1-B004-C95665741A33}" type="datetimeFigureOut">
              <a:rPr lang="en-IN" smtClean="0"/>
              <a:t>19-01-2019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1480249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6138715-C57A-4EB1-B004-C95665741A33}" type="datetimeFigureOut">
              <a:rPr lang="en-IN" smtClean="0"/>
              <a:t>19-01-2019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24151236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6138715-C57A-4EB1-B004-C95665741A33}" type="datetimeFigureOut">
              <a:rPr lang="en-IN" smtClean="0"/>
              <a:t>19-01-2019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2647082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66138715-C57A-4EB1-B004-C95665741A33}" type="datetimeFigureOut">
              <a:rPr lang="en-IN" smtClean="0"/>
              <a:t>19-01-2019</a:t>
            </a:fld>
            <a:endParaRPr lang="en-IN"/>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75BDF94-5A9B-4F68-AB17-128290238D4B}" type="slidenum">
              <a:rPr lang="en-IN" smtClean="0"/>
              <a:t>‹#›</a:t>
            </a:fld>
            <a:endParaRPr lang="en-IN"/>
          </a:p>
        </p:txBody>
      </p:sp>
    </p:spTree>
    <p:extLst>
      <p:ext uri="{BB962C8B-B14F-4D97-AF65-F5344CB8AC3E}">
        <p14:creationId xmlns:p14="http://schemas.microsoft.com/office/powerpoint/2010/main" val="2915743214"/>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138715-C57A-4EB1-B004-C95665741A33}" type="datetimeFigureOut">
              <a:rPr lang="en-IN" smtClean="0"/>
              <a:t>19-01-2019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14847784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6138715-C57A-4EB1-B004-C95665741A33}" type="datetimeFigureOut">
              <a:rPr lang="en-IN" smtClean="0"/>
              <a:t>19-01-2019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14074843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138715-C57A-4EB1-B004-C95665741A33}" type="datetimeFigureOut">
              <a:rPr lang="en-IN" smtClean="0"/>
              <a:t>19-01-2019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32708637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6138715-C57A-4EB1-B004-C95665741A33}" type="datetimeFigureOut">
              <a:rPr lang="en-IN" smtClean="0"/>
              <a:t>19-01-2019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20730199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6138715-C57A-4EB1-B004-C95665741A33}" type="datetimeFigureOut">
              <a:rPr lang="en-IN" smtClean="0"/>
              <a:t>19-01-2019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15316309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6138715-C57A-4EB1-B004-C95665741A33}" type="datetimeFigureOut">
              <a:rPr lang="en-IN" smtClean="0"/>
              <a:t>19-01-2019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3643286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6138715-C57A-4EB1-B004-C95665741A33}" type="datetimeFigureOut">
              <a:rPr lang="en-IN" smtClean="0"/>
              <a:t>19-01-2019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2018751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6138715-C57A-4EB1-B004-C95665741A33}" type="datetimeFigureOut">
              <a:rPr lang="en-IN" smtClean="0"/>
              <a:t>19-01-2019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5BDF94-5A9B-4F68-AB17-128290238D4B}"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816384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6138715-C57A-4EB1-B004-C95665741A33}" type="datetimeFigureOut">
              <a:rPr lang="en-IN" smtClean="0"/>
              <a:t>19-01-2019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17114823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66138715-C57A-4EB1-B004-C95665741A33}" type="datetimeFigureOut">
              <a:rPr lang="en-IN" smtClean="0"/>
              <a:t>19-01-2019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364539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6138715-C57A-4EB1-B004-C95665741A33}" type="datetimeFigureOut">
              <a:rPr lang="en-IN" smtClean="0"/>
              <a:t>19-01-2019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34865458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66138715-C57A-4EB1-B004-C95665741A33}" type="datetimeFigureOut">
              <a:rPr lang="en-IN" smtClean="0"/>
              <a:t>19-01-2019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33838512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138715-C57A-4EB1-B004-C95665741A33}" type="datetimeFigureOut">
              <a:rPr lang="en-IN" smtClean="0"/>
              <a:t>19-01-2019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18358299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138715-C57A-4EB1-B004-C95665741A33}" type="datetimeFigureOut">
              <a:rPr lang="en-IN" smtClean="0"/>
              <a:t>19-01-2019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40414783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2167" y="228600"/>
            <a:ext cx="11387667"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402168" y="1600200"/>
            <a:ext cx="5592233" cy="44989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97601" y="1600200"/>
            <a:ext cx="5592233" cy="44989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02167" y="6245225"/>
            <a:ext cx="3052233" cy="476250"/>
          </a:xfrm>
        </p:spPr>
        <p:txBody>
          <a:bodyPr/>
          <a:lstStyle>
            <a:lvl1pPr>
              <a:defRPr/>
            </a:lvl1pPr>
          </a:lstStyle>
          <a:p>
            <a:endParaRPr lang="tr-TR" altLang="en-US"/>
          </a:p>
        </p:txBody>
      </p:sp>
      <p:sp>
        <p:nvSpPr>
          <p:cNvPr id="6" name="Footer Placeholder 5"/>
          <p:cNvSpPr>
            <a:spLocks noGrp="1"/>
          </p:cNvSpPr>
          <p:nvPr>
            <p:ph type="ftr" sz="quarter" idx="11"/>
          </p:nvPr>
        </p:nvSpPr>
        <p:spPr>
          <a:xfrm>
            <a:off x="4165600" y="6245225"/>
            <a:ext cx="3860800" cy="476250"/>
          </a:xfrm>
        </p:spPr>
        <p:txBody>
          <a:bodyPr/>
          <a:lstStyle>
            <a:lvl1pPr>
              <a:defRPr/>
            </a:lvl1pPr>
          </a:lstStyle>
          <a:p>
            <a:endParaRPr lang="tr-TR" altLang="en-US"/>
          </a:p>
        </p:txBody>
      </p:sp>
      <p:sp>
        <p:nvSpPr>
          <p:cNvPr id="7" name="Slide Number Placeholder 6"/>
          <p:cNvSpPr>
            <a:spLocks noGrp="1"/>
          </p:cNvSpPr>
          <p:nvPr>
            <p:ph type="sldNum" sz="quarter" idx="12"/>
          </p:nvPr>
        </p:nvSpPr>
        <p:spPr>
          <a:xfrm>
            <a:off x="8737601" y="6245225"/>
            <a:ext cx="3052233" cy="476250"/>
          </a:xfrm>
        </p:spPr>
        <p:txBody>
          <a:bodyPr/>
          <a:lstStyle>
            <a:lvl1pPr>
              <a:defRPr/>
            </a:lvl1pPr>
          </a:lstStyle>
          <a:p>
            <a:fld id="{9AE02154-2D9C-45B2-8B1C-3BFE0F8E791E}" type="slidenum">
              <a:rPr lang="tr-TR" altLang="en-US"/>
              <a:pPr/>
              <a:t>‹#›</a:t>
            </a:fld>
            <a:endParaRPr lang="tr-TR" altLang="en-US"/>
          </a:p>
        </p:txBody>
      </p:sp>
    </p:spTree>
    <p:extLst>
      <p:ext uri="{BB962C8B-B14F-4D97-AF65-F5344CB8AC3E}">
        <p14:creationId xmlns:p14="http://schemas.microsoft.com/office/powerpoint/2010/main" val="3168971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138715-C57A-4EB1-B004-C95665741A33}" type="datetimeFigureOut">
              <a:rPr lang="en-IN" smtClean="0"/>
              <a:t>19-01-2019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3553863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6138715-C57A-4EB1-B004-C95665741A33}" type="datetimeFigureOut">
              <a:rPr lang="en-IN" smtClean="0"/>
              <a:t>19-01-2019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420938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138715-C57A-4EB1-B004-C95665741A33}" type="datetimeFigureOut">
              <a:rPr lang="en-IN" smtClean="0"/>
              <a:t>19-01-2019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4242338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6138715-C57A-4EB1-B004-C95665741A33}" type="datetimeFigureOut">
              <a:rPr lang="en-IN" smtClean="0"/>
              <a:t>19-01-2019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756693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6138715-C57A-4EB1-B004-C95665741A33}" type="datetimeFigureOut">
              <a:rPr lang="en-IN" smtClean="0"/>
              <a:t>19-01-2019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75BDF94-5A9B-4F68-AB17-128290238D4B}" type="slidenum">
              <a:rPr lang="en-IN" smtClean="0"/>
              <a:t>‹#›</a:t>
            </a:fld>
            <a:endParaRPr lang="en-IN"/>
          </a:p>
        </p:txBody>
      </p:sp>
    </p:spTree>
    <p:extLst>
      <p:ext uri="{BB962C8B-B14F-4D97-AF65-F5344CB8AC3E}">
        <p14:creationId xmlns:p14="http://schemas.microsoft.com/office/powerpoint/2010/main" val="868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image" Target="../media/image4.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66138715-C57A-4EB1-B004-C95665741A33}" type="datetimeFigureOut">
              <a:rPr lang="en-IN" smtClean="0"/>
              <a:t>19-01-2019</a:t>
            </a:fld>
            <a:endParaRPr lang="en-IN"/>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IN"/>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D75BDF94-5A9B-4F68-AB17-128290238D4B}" type="slidenum">
              <a:rPr lang="en-IN" smtClean="0"/>
              <a:t>‹#›</a:t>
            </a:fld>
            <a:endParaRPr lang="en-IN"/>
          </a:p>
        </p:txBody>
      </p:sp>
    </p:spTree>
    <p:extLst>
      <p:ext uri="{BB962C8B-B14F-4D97-AF65-F5344CB8AC3E}">
        <p14:creationId xmlns:p14="http://schemas.microsoft.com/office/powerpoint/2010/main" val="3224652430"/>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6138715-C57A-4EB1-B004-C95665741A33}" type="datetimeFigureOut">
              <a:rPr lang="en-IN" smtClean="0"/>
              <a:t>19-01-2019</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75BDF94-5A9B-4F68-AB17-128290238D4B}"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20186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6138715-C57A-4EB1-B004-C95665741A33}" type="datetimeFigureOut">
              <a:rPr lang="en-IN" smtClean="0"/>
              <a:t>19-01-2019</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75BDF94-5A9B-4F68-AB17-128290238D4B}" type="slidenum">
              <a:rPr lang="en-IN" smtClean="0"/>
              <a:t>‹#›</a:t>
            </a:fld>
            <a:endParaRPr lang="en-IN"/>
          </a:p>
        </p:txBody>
      </p:sp>
    </p:spTree>
    <p:extLst>
      <p:ext uri="{BB962C8B-B14F-4D97-AF65-F5344CB8AC3E}">
        <p14:creationId xmlns:p14="http://schemas.microsoft.com/office/powerpoint/2010/main" val="3233715997"/>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4.xml"/><Relationship Id="rId1" Type="http://schemas.openxmlformats.org/officeDocument/2006/relationships/vmlDrawing" Target="../drawings/vmlDrawing2.vml"/><Relationship Id="rId4" Type="http://schemas.openxmlformats.org/officeDocument/2006/relationships/image" Target="../media/image4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4.xml"/><Relationship Id="rId1" Type="http://schemas.openxmlformats.org/officeDocument/2006/relationships/vmlDrawing" Target="../drawings/vmlDrawing3.vml"/><Relationship Id="rId4" Type="http://schemas.openxmlformats.org/officeDocument/2006/relationships/image" Target="../media/image4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4.xml"/><Relationship Id="rId1" Type="http://schemas.openxmlformats.org/officeDocument/2006/relationships/vmlDrawing" Target="../drawings/vmlDrawing4.vml"/><Relationship Id="rId4" Type="http://schemas.openxmlformats.org/officeDocument/2006/relationships/image" Target="../media/image5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4.xml"/><Relationship Id="rId1" Type="http://schemas.openxmlformats.org/officeDocument/2006/relationships/vmlDrawing" Target="../drawings/vmlDrawing5.vml"/><Relationship Id="rId4" Type="http://schemas.openxmlformats.org/officeDocument/2006/relationships/image" Target="../media/image5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4.xml"/><Relationship Id="rId1" Type="http://schemas.openxmlformats.org/officeDocument/2006/relationships/vmlDrawing" Target="../drawings/vmlDrawing6.vml"/><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4.xml"/><Relationship Id="rId1" Type="http://schemas.openxmlformats.org/officeDocument/2006/relationships/vmlDrawing" Target="../drawings/vmlDrawing7.vml"/><Relationship Id="rId4" Type="http://schemas.openxmlformats.org/officeDocument/2006/relationships/image" Target="../media/image5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8.vml"/><Relationship Id="rId4" Type="http://schemas.openxmlformats.org/officeDocument/2006/relationships/image" Target="../media/image64.png"/></Relationships>
</file>

<file path=ppt/slides/_rels/slide134.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customXml" Target="../ink/ink5.xml"/><Relationship Id="rId3" Type="http://schemas.openxmlformats.org/officeDocument/2006/relationships/oleObject" Target="../embeddings/oleObject9.bin"/><Relationship Id="rId7" Type="http://schemas.openxmlformats.org/officeDocument/2006/relationships/customXml" Target="../ink/ink2.xml"/><Relationship Id="rId12" Type="http://schemas.openxmlformats.org/officeDocument/2006/relationships/image" Target="../media/image69.emf"/><Relationship Id="rId2" Type="http://schemas.openxmlformats.org/officeDocument/2006/relationships/slideLayout" Target="../slideLayouts/slideLayout14.xml"/><Relationship Id="rId16" Type="http://schemas.openxmlformats.org/officeDocument/2006/relationships/image" Target="../media/image71.emf"/><Relationship Id="rId1" Type="http://schemas.openxmlformats.org/officeDocument/2006/relationships/vmlDrawing" Target="../drawings/vmlDrawing9.vml"/><Relationship Id="rId6" Type="http://schemas.openxmlformats.org/officeDocument/2006/relationships/image" Target="../media/image66.emf"/><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68.emf"/><Relationship Id="rId4" Type="http://schemas.openxmlformats.org/officeDocument/2006/relationships/image" Target="../media/image65.png"/><Relationship Id="rId9" Type="http://schemas.openxmlformats.org/officeDocument/2006/relationships/customXml" Target="../ink/ink3.xml"/><Relationship Id="rId14" Type="http://schemas.openxmlformats.org/officeDocument/2006/relationships/image" Target="../media/image70.e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4.xml"/><Relationship Id="rId1" Type="http://schemas.openxmlformats.org/officeDocument/2006/relationships/vmlDrawing" Target="../drawings/vmlDrawing10.vml"/><Relationship Id="rId4" Type="http://schemas.openxmlformats.org/officeDocument/2006/relationships/image" Target="../media/image67.png"/></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4.xml"/><Relationship Id="rId1" Type="http://schemas.openxmlformats.org/officeDocument/2006/relationships/vmlDrawing" Target="../drawings/vmlDrawing11.vml"/><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hyperlink" Target="http://www.w3.org/TR/html4/loose.dtd"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hyperlink" Target="http://www.w3schools.com/html5/tryit.asp?filename=tryhtml5_canvas_first"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31.png"/><Relationship Id="rId4" Type="http://schemas.openxmlformats.org/officeDocument/2006/relationships/image" Target="../media/image30.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3" Type="http://schemas.openxmlformats.org/officeDocument/2006/relationships/hyperlink" Target="http://jsfiddle.net/GqJ7n/1/"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3" Type="http://schemas.openxmlformats.org/officeDocument/2006/relationships/hyperlink" Target="http://en.wikipedia.org/wiki/Cascading_Style_Sheets" TargetMode="External"/><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10.xml.rels><?xml version="1.0" encoding="UTF-8" standalone="yes"?>
<Relationships xmlns="http://schemas.openxmlformats.org/package/2006/relationships"><Relationship Id="rId3" Type="http://schemas.openxmlformats.org/officeDocument/2006/relationships/hyperlink" Target="css.ppt" TargetMode="External"/><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212.xml.rels><?xml version="1.0" encoding="UTF-8" standalone="yes"?>
<Relationships xmlns="http://schemas.openxmlformats.org/package/2006/relationships"><Relationship Id="rId3" Type="http://schemas.openxmlformats.org/officeDocument/2006/relationships/hyperlink" Target="http://www.quirksmode.org/css/selector_sibling.html" TargetMode="External"/><Relationship Id="rId2" Type="http://schemas.openxmlformats.org/officeDocument/2006/relationships/notesSlide" Target="../notesSlides/notesSlide71.xml"/><Relationship Id="rId1" Type="http://schemas.openxmlformats.org/officeDocument/2006/relationships/slideLayout" Target="../slideLayouts/slideLayout16.xml"/><Relationship Id="rId4" Type="http://schemas.openxmlformats.org/officeDocument/2006/relationships/hyperlink" Target="http://www.quirksmode.org/css/selector_attributeAdvanced.html" TargetMode="External"/></Relationships>
</file>

<file path=ppt/slides/_rels/slide213.xml.rels><?xml version="1.0" encoding="UTF-8" standalone="yes"?>
<Relationships xmlns="http://schemas.openxmlformats.org/package/2006/relationships"><Relationship Id="rId3" Type="http://schemas.openxmlformats.org/officeDocument/2006/relationships/hyperlink" Target="http://www.quirksmode.org/css/type.html" TargetMode="External"/><Relationship Id="rId2" Type="http://schemas.openxmlformats.org/officeDocument/2006/relationships/notesSlide" Target="../notesSlides/notesSlide72.xml"/><Relationship Id="rId1" Type="http://schemas.openxmlformats.org/officeDocument/2006/relationships/slideLayout" Target="../slideLayouts/slideLayout16.xml"/><Relationship Id="rId5" Type="http://schemas.openxmlformats.org/officeDocument/2006/relationships/hyperlink" Target="http://www.quirksmode.org/css/onlychild.html" TargetMode="External"/><Relationship Id="rId4" Type="http://schemas.openxmlformats.org/officeDocument/2006/relationships/hyperlink" Target="http://www.quirksmode.org/css/firstchild.html" TargetMode="External"/></Relationships>
</file>

<file path=ppt/slides/_rels/slide214.xml.rels><?xml version="1.0" encoding="UTF-8" standalone="yes"?>
<Relationships xmlns="http://schemas.openxmlformats.org/package/2006/relationships"><Relationship Id="rId3" Type="http://schemas.openxmlformats.org/officeDocument/2006/relationships/hyperlink" Target="http://www.quirksmode.org/css/enabled.html" TargetMode="External"/><Relationship Id="rId2" Type="http://schemas.openxmlformats.org/officeDocument/2006/relationships/notesSlide" Target="../notesSlides/notesSlide73.xml"/><Relationship Id="rId1" Type="http://schemas.openxmlformats.org/officeDocument/2006/relationships/slideLayout" Target="../slideLayouts/slideLayout14.xml"/><Relationship Id="rId5" Type="http://schemas.openxmlformats.org/officeDocument/2006/relationships/hyperlink" Target="http://www.quirksmode.org/css/selection.html" TargetMode="External"/><Relationship Id="rId4" Type="http://schemas.openxmlformats.org/officeDocument/2006/relationships/hyperlink" Target="http://www.quirksmode.org/css/not.html" TargetMode="Externa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216.xml.rels><?xml version="1.0" encoding="UTF-8" standalone="yes"?>
<Relationships xmlns="http://schemas.openxmlformats.org/package/2006/relationships"><Relationship Id="rId3" Type="http://schemas.openxmlformats.org/officeDocument/2006/relationships/hyperlink" Target="http://www.leemunroe.com/css3-animations/" TargetMode="External"/><Relationship Id="rId2" Type="http://schemas.openxmlformats.org/officeDocument/2006/relationships/notesSlide" Target="../notesSlides/notesSlide75.xml"/><Relationship Id="rId1" Type="http://schemas.openxmlformats.org/officeDocument/2006/relationships/slideLayout" Target="../slideLayouts/slideLayout14.xml"/><Relationship Id="rId6" Type="http://schemas.openxmlformats.org/officeDocument/2006/relationships/hyperlink" Target="http://www.standardista.com/sxsw/#slide24" TargetMode="External"/><Relationship Id="rId5" Type="http://schemas.openxmlformats.org/officeDocument/2006/relationships/hyperlink" Target="http://www.w3schools.com/css3/tryit.asp?filename=trycss3_animation1" TargetMode="External"/><Relationship Id="rId4" Type="http://schemas.openxmlformats.org/officeDocument/2006/relationships/hyperlink" Target="http://css3.bradshawenterprises.com/animations/" TargetMode="External"/></Relationships>
</file>

<file path=ppt/slides/_rels/slide217.xml.rels><?xml version="1.0" encoding="UTF-8" standalone="yes"?>
<Relationships xmlns="http://schemas.openxmlformats.org/package/2006/relationships"><Relationship Id="rId3" Type="http://schemas.openxmlformats.org/officeDocument/2006/relationships/hyperlink" Target="http://css3.bradshawenterprises.com/transitions/" TargetMode="External"/><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218.xml.rels><?xml version="1.0" encoding="UTF-8" standalone="yes"?>
<Relationships xmlns="http://schemas.openxmlformats.org/package/2006/relationships"><Relationship Id="rId3" Type="http://schemas.openxmlformats.org/officeDocument/2006/relationships/hyperlink" Target="http://westciv.com/tools/3Dtransforms/index.html" TargetMode="External"/><Relationship Id="rId2" Type="http://schemas.openxmlformats.org/officeDocument/2006/relationships/notesSlide" Target="../notesSlides/notesSlide77.xml"/><Relationship Id="rId1" Type="http://schemas.openxmlformats.org/officeDocument/2006/relationships/slideLayout" Target="../slideLayouts/slideLayout14.xml"/><Relationship Id="rId4" Type="http://schemas.openxmlformats.org/officeDocument/2006/relationships/hyperlink" Target="http://css3.bradshawenterprises.com/transforms/" TargetMode="External"/></Relationships>
</file>

<file path=ppt/slides/_rels/slide219.xml.rels><?xml version="1.0" encoding="UTF-8" standalone="yes"?>
<Relationships xmlns="http://schemas.openxmlformats.org/package/2006/relationships"><Relationship Id="rId3" Type="http://schemas.openxmlformats.org/officeDocument/2006/relationships/hyperlink" Target="http://www.css3.info/preview/background-origin-and-background-clip/" TargetMode="External"/><Relationship Id="rId2" Type="http://schemas.openxmlformats.org/officeDocument/2006/relationships/notesSlide" Target="../notesSlides/notesSlide78.xml"/><Relationship Id="rId1" Type="http://schemas.openxmlformats.org/officeDocument/2006/relationships/slideLayout" Target="../slideLayouts/slideLayout14.xml"/><Relationship Id="rId6" Type="http://schemas.openxmlformats.org/officeDocument/2006/relationships/hyperlink" Target="http://www.standardista.com/sxsw/#slide3" TargetMode="External"/><Relationship Id="rId5" Type="http://schemas.openxmlformats.org/officeDocument/2006/relationships/hyperlink" Target="http://css-tricks.com/5700-css3-gradients/" TargetMode="External"/><Relationship Id="rId4" Type="http://schemas.openxmlformats.org/officeDocument/2006/relationships/hyperlink" Target="http://www.stanford.edu/group/ttsclasses/cgi-bin/techietips/?p=48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20.xml.rels><?xml version="1.0" encoding="UTF-8" standalone="yes"?>
<Relationships xmlns="http://schemas.openxmlformats.org/package/2006/relationships"><Relationship Id="rId3" Type="http://schemas.openxmlformats.org/officeDocument/2006/relationships/hyperlink" Target="http://www.css3.info/preview/rounded-border/" TargetMode="External"/><Relationship Id="rId2" Type="http://schemas.openxmlformats.org/officeDocument/2006/relationships/notesSlide" Target="../notesSlides/notesSlide79.xml"/><Relationship Id="rId1" Type="http://schemas.openxmlformats.org/officeDocument/2006/relationships/slideLayout" Target="../slideLayouts/slideLayout14.xml"/><Relationship Id="rId4" Type="http://schemas.openxmlformats.org/officeDocument/2006/relationships/hyperlink" Target="http://border-radius.com/" TargetMode="External"/></Relationships>
</file>

<file path=ppt/slides/_rels/slide221.xml.rels><?xml version="1.0" encoding="UTF-8" standalone="yes"?>
<Relationships xmlns="http://schemas.openxmlformats.org/package/2006/relationships"><Relationship Id="rId3" Type="http://schemas.openxmlformats.org/officeDocument/2006/relationships/hyperlink" Target="http://www.w3.org/TR/css3-background/#the-box-decoration-break" TargetMode="External"/><Relationship Id="rId2" Type="http://schemas.openxmlformats.org/officeDocument/2006/relationships/notesSlide" Target="../notesSlides/notesSlide80.xml"/><Relationship Id="rId1" Type="http://schemas.openxmlformats.org/officeDocument/2006/relationships/slideLayout" Target="../slideLayouts/slideLayout14.xml"/><Relationship Id="rId6" Type="http://schemas.openxmlformats.org/officeDocument/2006/relationships/hyperlink" Target="http://www.css3.info/overflow-xoverflow-y" TargetMode="External"/><Relationship Id="rId5" Type="http://schemas.openxmlformats.org/officeDocument/2006/relationships/hyperlink" Target="http://www.standardista.com/sxsw/#slide9" TargetMode="External"/><Relationship Id="rId4" Type="http://schemas.openxmlformats.org/officeDocument/2006/relationships/hyperlink" Target="http://www.css3.info/preview/box-shadow/" TargetMode="External"/></Relationships>
</file>

<file path=ppt/slides/_rels/slide222.xml.rels><?xml version="1.0" encoding="UTF-8" standalone="yes"?>
<Relationships xmlns="http://schemas.openxmlformats.org/package/2006/relationships"><Relationship Id="rId3" Type="http://schemas.openxmlformats.org/officeDocument/2006/relationships/hyperlink" Target="http://hex2rgba.devoth.com/" TargetMode="External"/><Relationship Id="rId7" Type="http://schemas.openxmlformats.org/officeDocument/2006/relationships/hyperlink" Target="http://www.standardista.com/sxsw/#slide6" TargetMode="External"/><Relationship Id="rId2" Type="http://schemas.openxmlformats.org/officeDocument/2006/relationships/notesSlide" Target="../notesSlides/notesSlide81.xml"/><Relationship Id="rId1" Type="http://schemas.openxmlformats.org/officeDocument/2006/relationships/slideLayout" Target="../slideLayouts/slideLayout14.xml"/><Relationship Id="rId6" Type="http://schemas.openxmlformats.org/officeDocument/2006/relationships/hyperlink" Target="http://www.css3.info/preview/opacity/" TargetMode="External"/><Relationship Id="rId5" Type="http://schemas.openxmlformats.org/officeDocument/2006/relationships/hyperlink" Target="http://www.css3.info/preview/hsl/" TargetMode="External"/><Relationship Id="rId4" Type="http://schemas.openxmlformats.org/officeDocument/2006/relationships/hyperlink" Target="http://hslpicker.com/" TargetMode="External"/></Relationships>
</file>

<file path=ppt/slides/_rels/slide223.xml.rels><?xml version="1.0" encoding="UTF-8" standalone="yes"?>
<Relationships xmlns="http://schemas.openxmlformats.org/package/2006/relationships"><Relationship Id="rId3" Type="http://schemas.openxmlformats.org/officeDocument/2006/relationships/hyperlink" Target="http://www.google.com/webfonts" TargetMode="External"/><Relationship Id="rId7" Type="http://schemas.openxmlformats.org/officeDocument/2006/relationships/hyperlink" Target="http://www.w3.org/TR/css3-fonts/#font-size-adjust-prop" TargetMode="External"/><Relationship Id="rId2" Type="http://schemas.openxmlformats.org/officeDocument/2006/relationships/notesSlide" Target="../notesSlides/notesSlide82.xml"/><Relationship Id="rId1" Type="http://schemas.openxmlformats.org/officeDocument/2006/relationships/slideLayout" Target="../slideLayouts/slideLayout14.xml"/><Relationship Id="rId6" Type="http://schemas.openxmlformats.org/officeDocument/2006/relationships/hyperlink" Target="http://www.css3.info/preview/web-fonts-with-font-face/" TargetMode="External"/><Relationship Id="rId5" Type="http://schemas.openxmlformats.org/officeDocument/2006/relationships/hyperlink" Target="http://css-tricks.com/snippets/css/using-font-face/" TargetMode="External"/><Relationship Id="rId4" Type="http://schemas.openxmlformats.org/officeDocument/2006/relationships/hyperlink" Target="http://www.fontsquirrel.com/" TargetMode="External"/></Relationships>
</file>

<file path=ppt/slides/_rels/slide224.xml.rels><?xml version="1.0" encoding="UTF-8" standalone="yes"?>
<Relationships xmlns="http://schemas.openxmlformats.org/package/2006/relationships"><Relationship Id="rId3" Type="http://schemas.openxmlformats.org/officeDocument/2006/relationships/hyperlink" Target="http://msdn.microsoft.com/en-us/library/ms531163(VS.85).aspx" TargetMode="External"/><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8" Type="http://schemas.openxmlformats.org/officeDocument/2006/relationships/hyperlink" Target="http://www.css3.info/preview/word-wrap/" TargetMode="External"/><Relationship Id="rId3" Type="http://schemas.openxmlformats.org/officeDocument/2006/relationships/hyperlink" Target="http://msdn.microsoft.com/en-us/library/ms531172(v=VS.85).aspx" TargetMode="External"/><Relationship Id="rId7" Type="http://schemas.openxmlformats.org/officeDocument/2006/relationships/hyperlink" Target="http://www.w3schools.com/cssref/tryit.asp?filename=trycss3_word-break" TargetMode="External"/><Relationship Id="rId2" Type="http://schemas.openxmlformats.org/officeDocument/2006/relationships/notesSlide" Target="../notesSlides/notesSlide84.xml"/><Relationship Id="rId1" Type="http://schemas.openxmlformats.org/officeDocument/2006/relationships/slideLayout" Target="../slideLayouts/slideLayout14.xml"/><Relationship Id="rId6" Type="http://schemas.openxmlformats.org/officeDocument/2006/relationships/hyperlink" Target="http://www.standardista.com/sxsw/#slide9" TargetMode="External"/><Relationship Id="rId5" Type="http://schemas.openxmlformats.org/officeDocument/2006/relationships/hyperlink" Target="http://www.quirksmode.org/css/textshadow.html" TargetMode="External"/><Relationship Id="rId4" Type="http://schemas.openxmlformats.org/officeDocument/2006/relationships/hyperlink" Target="http://www.css3.info/preview/text-shadow/" TargetMode="External"/></Relationships>
</file>

<file path=ppt/slides/_rels/slide226.xml.rels><?xml version="1.0" encoding="UTF-8" standalone="yes"?>
<Relationships xmlns="http://schemas.openxmlformats.org/package/2006/relationships"><Relationship Id="rId3" Type="http://schemas.openxmlformats.org/officeDocument/2006/relationships/hyperlink" Target="http://dev.w3.org/csswg/css3-grid-align" TargetMode="External"/><Relationship Id="rId2" Type="http://schemas.openxmlformats.org/officeDocument/2006/relationships/notesSlide" Target="../notesSlides/notesSlide85.xml"/><Relationship Id="rId1" Type="http://schemas.openxmlformats.org/officeDocument/2006/relationships/slideLayout" Target="../slideLayouts/slideLayout14.xml"/><Relationship Id="rId4" Type="http://schemas.openxmlformats.org/officeDocument/2006/relationships/hyperlink" Target="http://www.xanthir.com/blog/b4580" TargetMode="External"/></Relationships>
</file>

<file path=ppt/slides/_rels/slide227.xml.rels><?xml version="1.0" encoding="UTF-8" standalone="yes"?>
<Relationships xmlns="http://schemas.openxmlformats.org/package/2006/relationships"><Relationship Id="rId3" Type="http://schemas.openxmlformats.org/officeDocument/2006/relationships/hyperlink" Target="http://www.quirksmode.org/css/multicolumn.html" TargetMode="External"/><Relationship Id="rId2" Type="http://schemas.openxmlformats.org/officeDocument/2006/relationships/notesSlide" Target="../notesSlides/notesSlide86.xml"/><Relationship Id="rId1" Type="http://schemas.openxmlformats.org/officeDocument/2006/relationships/slideLayout" Target="../slideLayouts/slideLayout14.xml"/><Relationship Id="rId4" Type="http://schemas.openxmlformats.org/officeDocument/2006/relationships/hyperlink" Target="http://www.css3.info/preview/multi-column-layout/" TargetMode="External"/></Relationships>
</file>

<file path=ppt/slides/_rels/slide228.xml.rels><?xml version="1.0" encoding="UTF-8" standalone="yes"?>
<Relationships xmlns="http://schemas.openxmlformats.org/package/2006/relationships"><Relationship Id="rId3" Type="http://schemas.openxmlformats.org/officeDocument/2006/relationships/hyperlink" Target="http://www.css3.info/modules/css3-marquee-module/" TargetMode="External"/><Relationship Id="rId2" Type="http://schemas.openxmlformats.org/officeDocument/2006/relationships/notesSlide" Target="../notesSlides/notesSlide87.xml"/><Relationship Id="rId1" Type="http://schemas.openxmlformats.org/officeDocument/2006/relationships/slideLayout" Target="../slideLayouts/slideLayout14.xml"/><Relationship Id="rId4" Type="http://schemas.openxmlformats.org/officeDocument/2006/relationships/hyperlink" Target="http://www.cssplay.co.uk/menu/css3-marquee.html" TargetMode="External"/></Relationships>
</file>

<file path=ppt/slides/_rels/slide229.xml.rels><?xml version="1.0" encoding="UTF-8" standalone="yes"?>
<Relationships xmlns="http://schemas.openxmlformats.org/package/2006/relationships"><Relationship Id="rId3" Type="http://schemas.openxmlformats.org/officeDocument/2006/relationships/hyperlink" Target="https://developer.mozilla.org/en/CSS/-moz-appearance" TargetMode="External"/><Relationship Id="rId7" Type="http://schemas.openxmlformats.org/officeDocument/2006/relationships/hyperlink" Target="http://www.css3.info/preview/resize/" TargetMode="External"/><Relationship Id="rId2" Type="http://schemas.openxmlformats.org/officeDocument/2006/relationships/notesSlide" Target="../notesSlides/notesSlide88.xml"/><Relationship Id="rId1" Type="http://schemas.openxmlformats.org/officeDocument/2006/relationships/slideLayout" Target="../slideLayouts/slideLayout14.xml"/><Relationship Id="rId6" Type="http://schemas.openxmlformats.org/officeDocument/2006/relationships/hyperlink" Target="http://www.w3schools.com/cssref/tryit.asp?filename=trycss3_outline-offset" TargetMode="External"/><Relationship Id="rId5" Type="http://schemas.openxmlformats.org/officeDocument/2006/relationships/hyperlink" Target="http://css-tricks.com/examples/BoxSizing/" TargetMode="External"/><Relationship Id="rId4" Type="http://schemas.openxmlformats.org/officeDocument/2006/relationships/hyperlink" Target="http://davidwalsh.name/dw-content/webkit-styles.php"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231.xml.rels><?xml version="1.0" encoding="UTF-8" standalone="yes"?>
<Relationships xmlns="http://schemas.openxmlformats.org/package/2006/relationships"><Relationship Id="rId3" Type="http://schemas.openxmlformats.org/officeDocument/2006/relationships/hyperlink" Target="http://www.w3.org/TR/css3-gcpm/#bookmarks" TargetMode="External"/><Relationship Id="rId7" Type="http://schemas.openxmlformats.org/officeDocument/2006/relationships/hyperlink" Target="http://www.w3.org/TR/css3-gcpm/#string-set" TargetMode="External"/><Relationship Id="rId2" Type="http://schemas.openxmlformats.org/officeDocument/2006/relationships/notesSlide" Target="../notesSlides/notesSlide90.xml"/><Relationship Id="rId1" Type="http://schemas.openxmlformats.org/officeDocument/2006/relationships/slideLayout" Target="../slideLayouts/slideLayout14.xml"/><Relationship Id="rId6" Type="http://schemas.openxmlformats.org/officeDocument/2006/relationships/hyperlink" Target="http://www.quackit.com/css/properties/css_marks.cfm" TargetMode="External"/><Relationship Id="rId5" Type="http://schemas.openxmlformats.org/officeDocument/2006/relationships/hyperlink" Target="http://dev.w3.org/csswg/css3-images/#image-resolution" TargetMode="External"/><Relationship Id="rId4" Type="http://schemas.openxmlformats.org/officeDocument/2006/relationships/hyperlink" Target="http://www.w3.org/TR/css3-gcpm/#the-float-offset-property" TargetMode="External"/></Relationships>
</file>

<file path=ppt/slides/_rels/slide232.xml.rels><?xml version="1.0" encoding="UTF-8" standalone="yes"?>
<Relationships xmlns="http://schemas.openxmlformats.org/package/2006/relationships"><Relationship Id="rId3" Type="http://schemas.openxmlformats.org/officeDocument/2006/relationships/hyperlink" Target="http://meyerweb.com/eric/css/tests/css3/show.php?p=hyphens" TargetMode="External"/><Relationship Id="rId2" Type="http://schemas.openxmlformats.org/officeDocument/2006/relationships/notesSlide" Target="../notesSlides/notesSlide91.xml"/><Relationship Id="rId1" Type="http://schemas.openxmlformats.org/officeDocument/2006/relationships/slideLayout" Target="../slideLayouts/slideLayout19.xml"/></Relationships>
</file>

<file path=ppt/slides/_rels/slide233.xml.rels><?xml version="1.0" encoding="UTF-8" standalone="yes"?>
<Relationships xmlns="http://schemas.openxmlformats.org/package/2006/relationships"><Relationship Id="rId3" Type="http://schemas.openxmlformats.org/officeDocument/2006/relationships/hyperlink" Target="http://www.w3.org/TR/css3-images/#object-fit" TargetMode="External"/><Relationship Id="rId2" Type="http://schemas.openxmlformats.org/officeDocument/2006/relationships/notesSlide" Target="../notesSlides/notesSlide92.xml"/><Relationship Id="rId1" Type="http://schemas.openxmlformats.org/officeDocument/2006/relationships/slideLayout" Target="../slideLayouts/slideLayout14.xml"/><Relationship Id="rId6" Type="http://schemas.openxmlformats.org/officeDocument/2006/relationships/hyperlink" Target="http://dev.w3.org/csswg/css3-page/#page-size-prop" TargetMode="External"/><Relationship Id="rId5" Type="http://schemas.openxmlformats.org/officeDocument/2006/relationships/hyperlink" Target="http://dev.w3.org/csswg/css3-images/#image-orientation" TargetMode="External"/><Relationship Id="rId4" Type="http://schemas.openxmlformats.org/officeDocument/2006/relationships/hyperlink" Target="http://www.w3.org/TR/css3-images/#object-position" TargetMode="External"/></Relationships>
</file>

<file path=ppt/slides/_rels/slide234.xml.rels><?xml version="1.0" encoding="UTF-8" standalone="yes"?>
<Relationships xmlns="http://schemas.openxmlformats.org/package/2006/relationships"><Relationship Id="rId3" Type="http://schemas.openxmlformats.org/officeDocument/2006/relationships/hyperlink" Target="http://www.css3.info/preview/speech/" TargetMode="External"/><Relationship Id="rId2" Type="http://schemas.openxmlformats.org/officeDocument/2006/relationships/notesSlide" Target="../notesSlides/notesSlide93.xml"/><Relationship Id="rId1" Type="http://schemas.openxmlformats.org/officeDocument/2006/relationships/slideLayout" Target="../slideLayouts/slideLayout19.xml"/><Relationship Id="rId4" Type="http://schemas.openxmlformats.org/officeDocument/2006/relationships/hyperlink" Target="http://dev.w3.org/csswg/css3-speech/" TargetMode="Externa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236.xml.rels><?xml version="1.0" encoding="UTF-8" standalone="yes"?>
<Relationships xmlns="http://schemas.openxmlformats.org/package/2006/relationships"><Relationship Id="rId3" Type="http://schemas.openxmlformats.org/officeDocument/2006/relationships/hyperlink" Target="http://dev.w3.org/csswg/css3-linebox/#properties" TargetMode="External"/><Relationship Id="rId2" Type="http://schemas.openxmlformats.org/officeDocument/2006/relationships/notesSlide" Target="../notesSlides/notesSlide95.xml"/><Relationship Id="rId1" Type="http://schemas.openxmlformats.org/officeDocument/2006/relationships/slideLayout" Target="../slideLayouts/slideLayout19.xml"/></Relationships>
</file>

<file path=ppt/slides/_rels/slide237.xml.rels><?xml version="1.0" encoding="UTF-8" standalone="yes"?>
<Relationships xmlns="http://schemas.openxmlformats.org/package/2006/relationships"><Relationship Id="rId3" Type="http://schemas.openxmlformats.org/officeDocument/2006/relationships/hyperlink" Target="http://thinkvitamin.com/design/stay-on-target/" TargetMode="External"/><Relationship Id="rId2" Type="http://schemas.openxmlformats.org/officeDocument/2006/relationships/notesSlide" Target="../notesSlides/notesSlide96.xml"/><Relationship Id="rId1" Type="http://schemas.openxmlformats.org/officeDocument/2006/relationships/slideLayout" Target="../slideLayouts/slideLayout14.xml"/><Relationship Id="rId5" Type="http://schemas.openxmlformats.org/officeDocument/2006/relationships/hyperlink" Target="http://www.uselesscode.org/blog/82/pure-css3-tab-widget" TargetMode="External"/><Relationship Id="rId4" Type="http://schemas.openxmlformats.org/officeDocument/2006/relationships/hyperlink" Target="http://virtuelvis.com/gallery/css3/target/interface.html"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hyperlink" Target="http://www.domain.com/dir/file.ext" TargetMode="Externa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hyperlink" Target="mailto:kmf@yahoo.com" TargetMode="External"/><Relationship Id="rId2" Type="http://schemas.openxmlformats.org/officeDocument/2006/relationships/hyperlink" Target="mailto:kmf" TargetMode="External"/><Relationship Id="rId1" Type="http://schemas.openxmlformats.org/officeDocument/2006/relationships/slideLayout" Target="../slideLayouts/slideLayout14.xml"/><Relationship Id="rId4" Type="http://schemas.openxmlformats.org/officeDocument/2006/relationships/hyperlink" Target="mailto:kMF"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hyperlink" Target="http://www.xnu.com/formtest.asp" TargetMode="Externa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&lt;HTML&gt;Workshop&lt;/HTML&gt;</a:t>
            </a:r>
            <a:br>
              <a:rPr lang="en-IN" dirty="0" smtClean="0"/>
            </a:br>
            <a:endParaRPr lang="en-IN" dirty="0"/>
          </a:p>
        </p:txBody>
      </p:sp>
      <p:sp>
        <p:nvSpPr>
          <p:cNvPr id="3" name="Subtitle 2"/>
          <p:cNvSpPr>
            <a:spLocks noGrp="1"/>
          </p:cNvSpPr>
          <p:nvPr>
            <p:ph type="subTitle" idx="1"/>
          </p:nvPr>
        </p:nvSpPr>
        <p:spPr/>
        <p:txBody>
          <a:bodyPr/>
          <a:lstStyle/>
          <a:p>
            <a:r>
              <a:rPr lang="en-IN" dirty="0" smtClean="0"/>
              <a:t>Dattaprasad Ekavade</a:t>
            </a:r>
            <a:endParaRPr lang="en-IN" dirty="0"/>
          </a:p>
        </p:txBody>
      </p:sp>
    </p:spTree>
    <p:extLst>
      <p:ext uri="{BB962C8B-B14F-4D97-AF65-F5344CB8AC3E}">
        <p14:creationId xmlns:p14="http://schemas.microsoft.com/office/powerpoint/2010/main" val="2047925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4001" y="223"/>
            <a:ext cx="9143999" cy="10287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925358" y="1"/>
            <a:ext cx="4742641" cy="59994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24001" y="0"/>
            <a:ext cx="9088207" cy="102057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3172" y="52323"/>
            <a:ext cx="9145590" cy="901826"/>
          </a:xfrm>
          <a:prstGeom prst="rect">
            <a:avLst/>
          </a:prstGeom>
          <a:blipFill>
            <a:blip r:embed="rId6"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2288541" y="991869"/>
            <a:ext cx="4218305" cy="635000"/>
          </a:xfrm>
          <a:prstGeom prst="rect">
            <a:avLst/>
          </a:prstGeom>
        </p:spPr>
        <p:txBody>
          <a:bodyPr vert="horz" wrap="square" lIns="0" tIns="12065" rIns="0" bIns="0" rtlCol="0" anchor="ctr">
            <a:spAutoFit/>
          </a:bodyPr>
          <a:lstStyle/>
          <a:p>
            <a:pPr marL="12700">
              <a:lnSpc>
                <a:spcPct val="100000"/>
              </a:lnSpc>
              <a:spcBef>
                <a:spcPts val="95"/>
              </a:spcBef>
            </a:pPr>
            <a:r>
              <a:rPr sz="4000" spc="100" dirty="0"/>
              <a:t>How </a:t>
            </a:r>
            <a:r>
              <a:rPr sz="4000" spc="90" dirty="0"/>
              <a:t>They</a:t>
            </a:r>
            <a:r>
              <a:rPr sz="4000" spc="-395" dirty="0"/>
              <a:t> </a:t>
            </a:r>
            <a:r>
              <a:rPr sz="4000" spc="75" dirty="0"/>
              <a:t>Looked?</a:t>
            </a:r>
            <a:endParaRPr sz="4000"/>
          </a:p>
        </p:txBody>
      </p:sp>
      <p:sp>
        <p:nvSpPr>
          <p:cNvPr id="8" name="object 8"/>
          <p:cNvSpPr/>
          <p:nvPr/>
        </p:nvSpPr>
        <p:spPr>
          <a:xfrm>
            <a:off x="2362200" y="2505455"/>
            <a:ext cx="7572756" cy="4352543"/>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031154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1981200" y="274638"/>
            <a:ext cx="8229600" cy="762000"/>
          </a:xfrm>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a:flatTx/>
          </a:bodyPr>
          <a:lstStyle/>
          <a:p>
            <a:r>
              <a:rPr lang="en-US" altLang="en-US">
                <a:solidFill>
                  <a:srgbClr val="FFFF00"/>
                </a:solidFill>
              </a:rPr>
              <a:t>&lt;FORM&gt; element attributes</a:t>
            </a:r>
          </a:p>
        </p:txBody>
      </p:sp>
      <p:sp>
        <p:nvSpPr>
          <p:cNvPr id="104451" name="Rectangle 3"/>
          <p:cNvSpPr>
            <a:spLocks noGrp="1" noChangeArrowheads="1"/>
          </p:cNvSpPr>
          <p:nvPr>
            <p:ph idx="1"/>
          </p:nvPr>
        </p:nvSpPr>
        <p:spPr>
          <a:xfrm>
            <a:off x="2362200" y="1371600"/>
            <a:ext cx="7848600" cy="5029200"/>
          </a:xfrm>
          <a:solidFill>
            <a:schemeClr val="accent1"/>
          </a:solidFill>
        </p:spPr>
        <p:txBody>
          <a:bodyPr>
            <a:normAutofit/>
          </a:bodyPr>
          <a:lstStyle/>
          <a:p>
            <a:pPr>
              <a:lnSpc>
                <a:spcPct val="80000"/>
              </a:lnSpc>
              <a:buClr>
                <a:schemeClr val="accent2"/>
              </a:buClr>
              <a:buFont typeface="Wingdings" panose="05000000000000000000" pitchFamily="2" charset="2"/>
              <a:buChar char="§"/>
            </a:pPr>
            <a:r>
              <a:rPr lang="en-US" altLang="en-US" b="1">
                <a:solidFill>
                  <a:srgbClr val="FF0000"/>
                </a:solidFill>
              </a:rPr>
              <a:t>ACTION</a:t>
            </a:r>
            <a:r>
              <a:rPr lang="en-US" altLang="en-US" b="1"/>
              <a:t>:</a:t>
            </a:r>
            <a:r>
              <a:rPr lang="en-US" altLang="en-US"/>
              <a:t> is the</a:t>
            </a:r>
            <a:r>
              <a:rPr lang="en-US" altLang="en-US" b="1">
                <a:solidFill>
                  <a:srgbClr val="0000FF"/>
                </a:solidFill>
              </a:rPr>
              <a:t> URL</a:t>
            </a:r>
            <a:r>
              <a:rPr lang="en-US" altLang="en-US"/>
              <a:t> of the </a:t>
            </a:r>
            <a:r>
              <a:rPr lang="en-US" altLang="en-US" b="1">
                <a:solidFill>
                  <a:srgbClr val="0000FF"/>
                </a:solidFill>
              </a:rPr>
              <a:t>CGI</a:t>
            </a:r>
            <a:r>
              <a:rPr lang="en-US" altLang="en-US"/>
              <a:t> (Common Gateway Interface) program that is going to accept the data from the form, process it, and send a response back to the browser.</a:t>
            </a:r>
          </a:p>
          <a:p>
            <a:pPr>
              <a:lnSpc>
                <a:spcPct val="80000"/>
              </a:lnSpc>
              <a:buClr>
                <a:schemeClr val="accent2"/>
              </a:buClr>
              <a:buFont typeface="Wingdings" panose="05000000000000000000" pitchFamily="2" charset="2"/>
              <a:buChar char="§"/>
            </a:pPr>
            <a:r>
              <a:rPr lang="en-US" altLang="en-US" b="1">
                <a:solidFill>
                  <a:srgbClr val="FF0000"/>
                </a:solidFill>
              </a:rPr>
              <a:t>METHOD</a:t>
            </a:r>
            <a:r>
              <a:rPr lang="en-US" altLang="en-US" b="1"/>
              <a:t>:</a:t>
            </a:r>
            <a:r>
              <a:rPr lang="en-US" altLang="en-US"/>
              <a:t> </a:t>
            </a:r>
            <a:r>
              <a:rPr lang="en-US" altLang="en-US" b="1">
                <a:solidFill>
                  <a:srgbClr val="0000FF"/>
                </a:solidFill>
              </a:rPr>
              <a:t>GET</a:t>
            </a:r>
            <a:r>
              <a:rPr lang="en-US" altLang="en-US"/>
              <a:t> (default) or </a:t>
            </a:r>
            <a:r>
              <a:rPr lang="en-US" altLang="en-US" b="1">
                <a:solidFill>
                  <a:srgbClr val="0000FF"/>
                </a:solidFill>
              </a:rPr>
              <a:t>POST</a:t>
            </a:r>
            <a:r>
              <a:rPr lang="en-US" altLang="en-US"/>
              <a:t> specifies which </a:t>
            </a:r>
            <a:r>
              <a:rPr lang="en-US" altLang="en-US" b="1">
                <a:solidFill>
                  <a:srgbClr val="0000FF"/>
                </a:solidFill>
              </a:rPr>
              <a:t>HTTP</a:t>
            </a:r>
            <a:r>
              <a:rPr lang="en-US" altLang="en-US"/>
              <a:t> method will be used to send the form’s contents to the web server. The CGI application should be written to accept the data from either method.</a:t>
            </a:r>
          </a:p>
          <a:p>
            <a:pPr>
              <a:lnSpc>
                <a:spcPct val="80000"/>
              </a:lnSpc>
              <a:buClr>
                <a:schemeClr val="accent2"/>
              </a:buClr>
              <a:buFont typeface="Wingdings" panose="05000000000000000000" pitchFamily="2" charset="2"/>
              <a:buChar char="§"/>
            </a:pPr>
            <a:r>
              <a:rPr lang="en-US" altLang="en-US" b="1">
                <a:solidFill>
                  <a:srgbClr val="FF0000"/>
                </a:solidFill>
              </a:rPr>
              <a:t>NAME</a:t>
            </a:r>
            <a:r>
              <a:rPr lang="en-US" altLang="en-US" b="1"/>
              <a:t>:</a:t>
            </a:r>
            <a:r>
              <a:rPr lang="en-US" altLang="en-US"/>
              <a:t> is a form name used by</a:t>
            </a:r>
            <a:r>
              <a:rPr lang="en-US" altLang="en-US">
                <a:solidFill>
                  <a:srgbClr val="0000FF"/>
                </a:solidFill>
              </a:rPr>
              <a:t> VBScript</a:t>
            </a:r>
            <a:r>
              <a:rPr lang="en-US" altLang="en-US"/>
              <a:t>  or </a:t>
            </a:r>
          </a:p>
          <a:p>
            <a:pPr>
              <a:lnSpc>
                <a:spcPct val="80000"/>
              </a:lnSpc>
              <a:buClr>
                <a:schemeClr val="accent2"/>
              </a:buClr>
              <a:buFont typeface="Wingdings" panose="05000000000000000000" pitchFamily="2" charset="2"/>
              <a:buNone/>
            </a:pPr>
            <a:r>
              <a:rPr lang="en-US" altLang="en-US">
                <a:solidFill>
                  <a:srgbClr val="0000FF"/>
                </a:solidFill>
              </a:rPr>
              <a:t>    JavaScripts.</a:t>
            </a:r>
          </a:p>
          <a:p>
            <a:pPr>
              <a:lnSpc>
                <a:spcPct val="80000"/>
              </a:lnSpc>
              <a:buClr>
                <a:schemeClr val="accent2"/>
              </a:buClr>
              <a:buFont typeface="Wingdings" panose="05000000000000000000" pitchFamily="2" charset="2"/>
              <a:buChar char="§"/>
            </a:pPr>
            <a:r>
              <a:rPr lang="en-US" altLang="en-US" b="1">
                <a:solidFill>
                  <a:srgbClr val="FF0000"/>
                </a:solidFill>
              </a:rPr>
              <a:t>TARGET</a:t>
            </a:r>
            <a:r>
              <a:rPr lang="en-US" altLang="en-US" b="1"/>
              <a:t>:</a:t>
            </a:r>
            <a:r>
              <a:rPr lang="en-US" altLang="en-US"/>
              <a:t> is the target frame where the response page will show up.</a:t>
            </a:r>
          </a:p>
          <a:p>
            <a:pPr>
              <a:lnSpc>
                <a:spcPct val="80000"/>
              </a:lnSpc>
              <a:buClr>
                <a:schemeClr val="accent2"/>
              </a:buClr>
              <a:buFont typeface="Wingdings" panose="05000000000000000000" pitchFamily="2" charset="2"/>
              <a:buChar char="§"/>
            </a:pPr>
            <a:endParaRPr lang="en-US" altLang="en-US"/>
          </a:p>
        </p:txBody>
      </p:sp>
      <p:sp>
        <p:nvSpPr>
          <p:cNvPr id="6" name="Slide Number Placeholder 5"/>
          <p:cNvSpPr>
            <a:spLocks noGrp="1"/>
          </p:cNvSpPr>
          <p:nvPr>
            <p:ph type="sldNum" sz="quarter" idx="12"/>
          </p:nvPr>
        </p:nvSpPr>
        <p:spPr/>
        <p:txBody>
          <a:bodyPr/>
          <a:lstStyle/>
          <a:p>
            <a:fld id="{CB8E4B5D-A220-4FFA-98AF-1EA03C8A62F4}" type="slidenum">
              <a:rPr lang="ar-SA" altLang="en-US"/>
              <a:pPr/>
              <a:t>100</a:t>
            </a:fld>
            <a:endParaRPr lang="en-US" altLang="en-US"/>
          </a:p>
        </p:txBody>
      </p:sp>
    </p:spTree>
    <p:extLst>
      <p:ext uri="{BB962C8B-B14F-4D97-AF65-F5344CB8AC3E}">
        <p14:creationId xmlns:p14="http://schemas.microsoft.com/office/powerpoint/2010/main" val="350106096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1981200" y="152400"/>
            <a:ext cx="8229600" cy="9144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Form Elements</a:t>
            </a:r>
          </a:p>
        </p:txBody>
      </p:sp>
      <p:sp>
        <p:nvSpPr>
          <p:cNvPr id="105475" name="Rectangle 3"/>
          <p:cNvSpPr>
            <a:spLocks noGrp="1" noChangeArrowheads="1"/>
          </p:cNvSpPr>
          <p:nvPr>
            <p:ph idx="1"/>
          </p:nvPr>
        </p:nvSpPr>
        <p:spPr>
          <a:xfrm>
            <a:off x="1981200" y="1447801"/>
            <a:ext cx="8229600" cy="4594225"/>
          </a:xfrm>
          <a:solidFill>
            <a:schemeClr val="accent1"/>
          </a:solidFill>
        </p:spPr>
        <p:txBody>
          <a:bodyPr/>
          <a:lstStyle/>
          <a:p>
            <a:pPr>
              <a:buClr>
                <a:schemeClr val="accent2"/>
              </a:buClr>
              <a:buFont typeface="Wingdings" panose="05000000000000000000" pitchFamily="2" charset="2"/>
              <a:buChar char="§"/>
            </a:pPr>
            <a:r>
              <a:rPr lang="en-US" altLang="en-US" b="1"/>
              <a:t>Form elements have properties: </a:t>
            </a:r>
            <a:r>
              <a:rPr lang="en-US" altLang="en-US" b="1">
                <a:solidFill>
                  <a:srgbClr val="FF0000"/>
                </a:solidFill>
              </a:rPr>
              <a:t>Text</a:t>
            </a:r>
            <a:r>
              <a:rPr lang="en-US" altLang="en-US" b="1"/>
              <a:t> boxes, </a:t>
            </a:r>
            <a:r>
              <a:rPr lang="en-US" altLang="en-US" b="1">
                <a:solidFill>
                  <a:srgbClr val="FF0000"/>
                </a:solidFill>
              </a:rPr>
              <a:t>Password</a:t>
            </a:r>
            <a:r>
              <a:rPr lang="en-US" altLang="en-US" b="1"/>
              <a:t> boxes, </a:t>
            </a:r>
            <a:r>
              <a:rPr lang="en-US" altLang="en-US" b="1">
                <a:solidFill>
                  <a:srgbClr val="FF0000"/>
                </a:solidFill>
              </a:rPr>
              <a:t>Checkboxes</a:t>
            </a:r>
            <a:r>
              <a:rPr lang="en-US" altLang="en-US" b="1"/>
              <a:t>, Option(</a:t>
            </a:r>
            <a:r>
              <a:rPr lang="en-US" altLang="en-US" b="1">
                <a:solidFill>
                  <a:srgbClr val="FF0000"/>
                </a:solidFill>
              </a:rPr>
              <a:t>Radio</a:t>
            </a:r>
            <a:r>
              <a:rPr lang="en-US" altLang="en-US" b="1"/>
              <a:t>) buttons, </a:t>
            </a:r>
            <a:r>
              <a:rPr lang="en-US" altLang="en-US" b="1">
                <a:solidFill>
                  <a:srgbClr val="FF0000"/>
                </a:solidFill>
              </a:rPr>
              <a:t>Submit</a:t>
            </a:r>
            <a:r>
              <a:rPr lang="en-US" altLang="en-US" b="1"/>
              <a:t>, </a:t>
            </a:r>
            <a:r>
              <a:rPr lang="en-US" altLang="en-US" b="1">
                <a:solidFill>
                  <a:srgbClr val="FF0000"/>
                </a:solidFill>
              </a:rPr>
              <a:t>Reset</a:t>
            </a:r>
            <a:r>
              <a:rPr lang="en-US" altLang="en-US" b="1"/>
              <a:t>, </a:t>
            </a:r>
            <a:r>
              <a:rPr lang="en-US" altLang="en-US" b="1">
                <a:solidFill>
                  <a:srgbClr val="FF0000"/>
                </a:solidFill>
              </a:rPr>
              <a:t>File</a:t>
            </a:r>
            <a:r>
              <a:rPr lang="en-US" altLang="en-US" b="1"/>
              <a:t>, </a:t>
            </a:r>
            <a:r>
              <a:rPr lang="en-US" altLang="en-US" b="1">
                <a:solidFill>
                  <a:srgbClr val="FF0000"/>
                </a:solidFill>
              </a:rPr>
              <a:t>Hidden</a:t>
            </a:r>
            <a:r>
              <a:rPr lang="en-US" altLang="en-US" b="1"/>
              <a:t> and </a:t>
            </a:r>
            <a:r>
              <a:rPr lang="en-US" altLang="en-US" b="1">
                <a:solidFill>
                  <a:srgbClr val="FF0000"/>
                </a:solidFill>
              </a:rPr>
              <a:t>Image</a:t>
            </a:r>
            <a:r>
              <a:rPr lang="en-US" altLang="en-US" b="1"/>
              <a:t>.</a:t>
            </a:r>
          </a:p>
          <a:p>
            <a:pPr>
              <a:buClr>
                <a:schemeClr val="accent2"/>
              </a:buClr>
              <a:buFont typeface="Wingdings" panose="05000000000000000000" pitchFamily="2" charset="2"/>
              <a:buChar char="§"/>
            </a:pPr>
            <a:r>
              <a:rPr lang="en-US" altLang="en-US" b="1"/>
              <a:t>The properties are specified in the TYPE Attribute of the HTML element </a:t>
            </a:r>
            <a:r>
              <a:rPr lang="en-US" altLang="en-US" b="1">
                <a:solidFill>
                  <a:srgbClr val="FF0000"/>
                </a:solidFill>
              </a:rPr>
              <a:t>&lt;INPUT&gt;&lt;/INPUT&gt;.</a:t>
            </a:r>
          </a:p>
        </p:txBody>
      </p:sp>
      <p:sp>
        <p:nvSpPr>
          <p:cNvPr id="6" name="Slide Number Placeholder 5"/>
          <p:cNvSpPr>
            <a:spLocks noGrp="1"/>
          </p:cNvSpPr>
          <p:nvPr>
            <p:ph type="sldNum" sz="quarter" idx="12"/>
          </p:nvPr>
        </p:nvSpPr>
        <p:spPr/>
        <p:txBody>
          <a:bodyPr/>
          <a:lstStyle/>
          <a:p>
            <a:fld id="{EA58017B-0DB0-46BC-9E41-A31C3ACAE387}" type="slidenum">
              <a:rPr lang="ar-SA" altLang="en-US"/>
              <a:pPr/>
              <a:t>101</a:t>
            </a:fld>
            <a:endParaRPr lang="en-US" altLang="en-US"/>
          </a:p>
        </p:txBody>
      </p:sp>
    </p:spTree>
    <p:extLst>
      <p:ext uri="{BB962C8B-B14F-4D97-AF65-F5344CB8AC3E}">
        <p14:creationId xmlns:p14="http://schemas.microsoft.com/office/powerpoint/2010/main" val="76391220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2"/>
          </p:nvPr>
        </p:nvSpPr>
        <p:spPr/>
        <p:txBody>
          <a:bodyPr/>
          <a:lstStyle/>
          <a:p>
            <a:fld id="{D8A19C71-F5FE-45D6-996C-88E46929EC2C}" type="slidenum">
              <a:rPr lang="ar-SA" altLang="en-US"/>
              <a:pPr/>
              <a:t>102</a:t>
            </a:fld>
            <a:endParaRPr lang="en-US" altLang="en-US"/>
          </a:p>
        </p:txBody>
      </p:sp>
      <p:grpSp>
        <p:nvGrpSpPr>
          <p:cNvPr id="247814" name="Group 6"/>
          <p:cNvGrpSpPr>
            <a:grpSpLocks/>
          </p:cNvGrpSpPr>
          <p:nvPr/>
        </p:nvGrpSpPr>
        <p:grpSpPr bwMode="auto">
          <a:xfrm>
            <a:off x="1905000" y="80964"/>
            <a:ext cx="8382000" cy="6696075"/>
            <a:chOff x="240" y="51"/>
            <a:chExt cx="5280" cy="4218"/>
          </a:xfrm>
        </p:grpSpPr>
        <p:grpSp>
          <p:nvGrpSpPr>
            <p:cNvPr id="247812" name="Group 4"/>
            <p:cNvGrpSpPr>
              <a:grpSpLocks/>
            </p:cNvGrpSpPr>
            <p:nvPr/>
          </p:nvGrpSpPr>
          <p:grpSpPr bwMode="auto">
            <a:xfrm>
              <a:off x="240" y="51"/>
              <a:ext cx="5280" cy="4218"/>
              <a:chOff x="240" y="51"/>
              <a:chExt cx="5280" cy="4218"/>
            </a:xfrm>
          </p:grpSpPr>
          <p:pic>
            <p:nvPicPr>
              <p:cNvPr id="247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51"/>
                <a:ext cx="5280" cy="4218"/>
              </a:xfrm>
              <a:prstGeom prst="rect">
                <a:avLst/>
              </a:prstGeom>
              <a:noFill/>
              <a:extLst>
                <a:ext uri="{909E8E84-426E-40DD-AFC4-6F175D3DCCD1}">
                  <a14:hiddenFill xmlns:a14="http://schemas.microsoft.com/office/drawing/2010/main">
                    <a:solidFill>
                      <a:srgbClr val="FFFFFF"/>
                    </a:solidFill>
                  </a14:hiddenFill>
                </a:ext>
              </a:extLst>
            </p:spPr>
          </p:pic>
          <p:sp>
            <p:nvSpPr>
              <p:cNvPr id="247811" name="Text Box 3"/>
              <p:cNvSpPr txBox="1">
                <a:spLocks noChangeArrowheads="1"/>
              </p:cNvSpPr>
              <p:nvPr/>
            </p:nvSpPr>
            <p:spPr bwMode="auto">
              <a:xfrm>
                <a:off x="1296" y="198"/>
                <a:ext cx="1584" cy="237"/>
              </a:xfrm>
              <a:prstGeom prst="rect">
                <a:avLst/>
              </a:prstGeom>
              <a:solidFill>
                <a:schemeClr val="bg1"/>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smtClean="0"/>
                  <a:t>Insert Name Here</a:t>
                </a:r>
                <a:endParaRPr lang="en-US" altLang="en-US" dirty="0"/>
              </a:p>
            </p:txBody>
          </p:sp>
        </p:grpSp>
        <p:sp>
          <p:nvSpPr>
            <p:cNvPr id="247813" name="Text Box 5"/>
            <p:cNvSpPr txBox="1">
              <a:spLocks noChangeArrowheads="1"/>
            </p:cNvSpPr>
            <p:nvPr/>
          </p:nvSpPr>
          <p:spPr bwMode="auto">
            <a:xfrm>
              <a:off x="1296" y="1158"/>
              <a:ext cx="1824"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b="1" dirty="0" smtClean="0"/>
                <a:t>Workshop</a:t>
              </a:r>
              <a:endParaRPr lang="en-US" altLang="en-US" sz="1400" b="1" dirty="0"/>
            </a:p>
          </p:txBody>
        </p:sp>
      </p:grpSp>
    </p:spTree>
    <p:extLst>
      <p:ext uri="{BB962C8B-B14F-4D97-AF65-F5344CB8AC3E}">
        <p14:creationId xmlns:p14="http://schemas.microsoft.com/office/powerpoint/2010/main" val="329085520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2130425" y="274638"/>
            <a:ext cx="7931150" cy="9144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Form Elements</a:t>
            </a:r>
          </a:p>
        </p:txBody>
      </p:sp>
      <p:graphicFrame>
        <p:nvGraphicFramePr>
          <p:cNvPr id="106499" name="Group 3"/>
          <p:cNvGraphicFramePr>
            <a:graphicFrameLocks noGrp="1"/>
          </p:cNvGraphicFramePr>
          <p:nvPr>
            <p:ph type="tbl" idx="1"/>
          </p:nvPr>
        </p:nvGraphicFramePr>
        <p:xfrm>
          <a:off x="1905000" y="1447800"/>
          <a:ext cx="8458200" cy="4495801"/>
        </p:xfrm>
        <a:graphic>
          <a:graphicData uri="http://schemas.openxmlformats.org/drawingml/2006/table">
            <a:tbl>
              <a:tblPr/>
              <a:tblGrid>
                <a:gridCol w="8458200">
                  <a:extLst>
                    <a:ext uri="{9D8B030D-6E8A-4147-A177-3AD203B41FA5}">
                      <a16:colId xmlns:a16="http://schemas.microsoft.com/office/drawing/2014/main" val="2417090624"/>
                    </a:ext>
                  </a:extLst>
                </a:gridCol>
              </a:tblGrid>
              <a:tr h="54451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smtClean="0">
                          <a:ln>
                            <a:noFill/>
                          </a:ln>
                          <a:solidFill>
                            <a:srgbClr val="0000FF"/>
                          </a:solidFill>
                          <a:effectLst/>
                          <a:latin typeface="Arial" panose="020B0604020202020204" pitchFamily="34" charset="0"/>
                          <a:cs typeface="Arial" panose="020B0604020202020204" pitchFamily="34" charset="0"/>
                        </a:rPr>
                        <a:t>&lt;INPUT&gt; Element’s Properties</a:t>
                      </a:r>
                    </a:p>
                  </a:txBody>
                  <a:tcPr horzOverflow="overflow">
                    <a:lnL w="12700" cap="flat" cmpd="sng" algn="ctr">
                      <a:solidFill>
                        <a:schemeClr val="bg2"/>
                      </a:solidFill>
                      <a:prstDash val="solid"/>
                      <a:round/>
                      <a:headEnd type="none" w="sm" len="sm"/>
                      <a:tailEnd type="none" w="sm" len="sm"/>
                    </a:lnL>
                    <a:lnR w="12700" cap="flat" cmpd="sng" algn="ctr">
                      <a:solidFill>
                        <a:schemeClr val="bg2"/>
                      </a:solidFill>
                      <a:prstDash val="solid"/>
                      <a:round/>
                      <a:headEnd type="none" w="sm" len="sm"/>
                      <a:tailEnd type="none" w="sm" len="sm"/>
                    </a:lnR>
                    <a:lnT w="12700" cap="flat" cmpd="sng" algn="ctr">
                      <a:solidFill>
                        <a:schemeClr val="bg2"/>
                      </a:solidFill>
                      <a:prstDash val="solid"/>
                      <a:round/>
                      <a:headEnd type="none" w="sm" len="sm"/>
                      <a:tailEnd type="none" w="sm" len="sm"/>
                    </a:lnT>
                    <a:lnB w="12700" cap="flat" cmpd="sng" algn="ctr">
                      <a:solidFill>
                        <a:schemeClr val="bg2"/>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255535395"/>
                  </a:ext>
                </a:extLst>
              </a:tr>
              <a:tr h="5175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TYPE=</a:t>
                      </a:r>
                      <a:r>
                        <a:rPr kumimoji="0" lang="en-US" altLang="en-US"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 Type of INPUT entry field.</a:t>
                      </a:r>
                    </a:p>
                  </a:txBody>
                  <a:tcPr horzOverflow="overflow">
                    <a:lnL w="12700" cap="flat" cmpd="sng" algn="ctr">
                      <a:solidFill>
                        <a:schemeClr val="bg2"/>
                      </a:solidFill>
                      <a:prstDash val="solid"/>
                      <a:round/>
                      <a:headEnd type="none" w="sm" len="sm"/>
                      <a:tailEnd type="none" w="sm" len="sm"/>
                    </a:lnL>
                    <a:lnR w="12700" cap="flat" cmpd="sng" algn="ctr">
                      <a:solidFill>
                        <a:schemeClr val="bg2"/>
                      </a:solidFill>
                      <a:prstDash val="solid"/>
                      <a:round/>
                      <a:headEnd type="none" w="sm" len="sm"/>
                      <a:tailEnd type="none" w="sm" len="sm"/>
                    </a:lnR>
                    <a:lnT w="12700" cap="flat" cmpd="sng" algn="ctr">
                      <a:solidFill>
                        <a:schemeClr val="bg2"/>
                      </a:solidFill>
                      <a:prstDash val="solid"/>
                      <a:round/>
                      <a:headEnd type="none" w="sm" len="sm"/>
                      <a:tailEnd type="none" w="sm" len="sm"/>
                    </a:lnT>
                    <a:lnB w="12700" cap="flat" cmpd="sng" algn="ctr">
                      <a:solidFill>
                        <a:schemeClr val="bg2"/>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4197306878"/>
                  </a:ext>
                </a:extLst>
              </a:tr>
              <a:tr h="5175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NAME =</a:t>
                      </a:r>
                      <a:r>
                        <a:rPr kumimoji="0" lang="en-US" altLang="en-US"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 Variable name passed to CGI application</a:t>
                      </a:r>
                    </a:p>
                  </a:txBody>
                  <a:tcPr horzOverflow="overflow">
                    <a:lnL w="12700" cap="flat" cmpd="sng" algn="ctr">
                      <a:solidFill>
                        <a:schemeClr val="bg2"/>
                      </a:solidFill>
                      <a:prstDash val="solid"/>
                      <a:round/>
                      <a:headEnd type="none" w="sm" len="sm"/>
                      <a:tailEnd type="none" w="sm" len="sm"/>
                    </a:lnL>
                    <a:lnR w="12700" cap="flat" cmpd="sng" algn="ctr">
                      <a:solidFill>
                        <a:schemeClr val="bg2"/>
                      </a:solidFill>
                      <a:prstDash val="solid"/>
                      <a:round/>
                      <a:headEnd type="none" w="sm" len="sm"/>
                      <a:tailEnd type="none" w="sm" len="sm"/>
                    </a:lnR>
                    <a:lnT w="12700" cap="flat" cmpd="sng" algn="ctr">
                      <a:solidFill>
                        <a:schemeClr val="bg2"/>
                      </a:solidFill>
                      <a:prstDash val="solid"/>
                      <a:round/>
                      <a:headEnd type="none" w="sm" len="sm"/>
                      <a:tailEnd type="none" w="sm" len="sm"/>
                    </a:lnT>
                    <a:lnB w="12700" cap="flat" cmpd="sng" algn="ctr">
                      <a:solidFill>
                        <a:schemeClr val="bg2"/>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88629490"/>
                  </a:ext>
                </a:extLst>
              </a:tr>
              <a:tr h="939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VALUE=</a:t>
                      </a:r>
                      <a:r>
                        <a:rPr kumimoji="0" lang="en-US" altLang="en-US"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 The data associated with the variable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                name to be passed to the CGI application</a:t>
                      </a:r>
                    </a:p>
                  </a:txBody>
                  <a:tcPr horzOverflow="overflow">
                    <a:lnL w="12700" cap="flat" cmpd="sng" algn="ctr">
                      <a:solidFill>
                        <a:schemeClr val="bg2"/>
                      </a:solidFill>
                      <a:prstDash val="solid"/>
                      <a:round/>
                      <a:headEnd type="none" w="sm" len="sm"/>
                      <a:tailEnd type="none" w="sm" len="sm"/>
                    </a:lnL>
                    <a:lnR w="12700" cap="flat" cmpd="sng" algn="ctr">
                      <a:solidFill>
                        <a:schemeClr val="bg2"/>
                      </a:solidFill>
                      <a:prstDash val="solid"/>
                      <a:round/>
                      <a:headEnd type="none" w="sm" len="sm"/>
                      <a:tailEnd type="none" w="sm" len="sm"/>
                    </a:lnR>
                    <a:lnT w="12700" cap="flat" cmpd="sng" algn="ctr">
                      <a:solidFill>
                        <a:schemeClr val="bg2"/>
                      </a:solidFill>
                      <a:prstDash val="solid"/>
                      <a:round/>
                      <a:headEnd type="none" w="sm" len="sm"/>
                      <a:tailEnd type="none" w="sm" len="sm"/>
                    </a:lnT>
                    <a:lnB w="12700" cap="flat" cmpd="sng" algn="ctr">
                      <a:solidFill>
                        <a:schemeClr val="bg2"/>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330536552"/>
                  </a:ext>
                </a:extLst>
              </a:tr>
              <a:tr h="51911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CHECKED=</a:t>
                      </a:r>
                      <a:r>
                        <a:rPr kumimoji="0" lang="en-US" altLang="en-US"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 Button/box checked </a:t>
                      </a:r>
                    </a:p>
                  </a:txBody>
                  <a:tcPr horzOverflow="overflow">
                    <a:lnL w="12700" cap="flat" cmpd="sng" algn="ctr">
                      <a:solidFill>
                        <a:schemeClr val="bg2"/>
                      </a:solidFill>
                      <a:prstDash val="solid"/>
                      <a:round/>
                      <a:headEnd type="none" w="sm" len="sm"/>
                      <a:tailEnd type="none" w="sm" len="sm"/>
                    </a:lnL>
                    <a:lnR w="12700" cap="flat" cmpd="sng" algn="ctr">
                      <a:solidFill>
                        <a:schemeClr val="bg2"/>
                      </a:solidFill>
                      <a:prstDash val="solid"/>
                      <a:round/>
                      <a:headEnd type="none" w="sm" len="sm"/>
                      <a:tailEnd type="none" w="sm" len="sm"/>
                    </a:lnR>
                    <a:lnT w="12700" cap="flat" cmpd="sng" algn="ctr">
                      <a:solidFill>
                        <a:schemeClr val="bg2"/>
                      </a:solidFill>
                      <a:prstDash val="solid"/>
                      <a:round/>
                      <a:headEnd type="none" w="sm" len="sm"/>
                      <a:tailEnd type="none" w="sm" len="sm"/>
                    </a:lnT>
                    <a:lnB w="12700" cap="flat" cmpd="sng" algn="ctr">
                      <a:solidFill>
                        <a:schemeClr val="bg2"/>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271787948"/>
                  </a:ext>
                </a:extLst>
              </a:tr>
              <a:tr h="5175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SIZE=</a:t>
                      </a:r>
                      <a:r>
                        <a:rPr kumimoji="0" lang="en-US" altLang="en-US"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 Number of visible characters in text field</a:t>
                      </a:r>
                    </a:p>
                  </a:txBody>
                  <a:tcPr horzOverflow="overflow">
                    <a:lnL w="12700" cap="flat" cmpd="sng" algn="ctr">
                      <a:solidFill>
                        <a:schemeClr val="bg2"/>
                      </a:solidFill>
                      <a:prstDash val="solid"/>
                      <a:round/>
                      <a:headEnd type="none" w="sm" len="sm"/>
                      <a:tailEnd type="none" w="sm" len="sm"/>
                    </a:lnL>
                    <a:lnR w="12700" cap="flat" cmpd="sng" algn="ctr">
                      <a:solidFill>
                        <a:schemeClr val="bg2"/>
                      </a:solidFill>
                      <a:prstDash val="solid"/>
                      <a:round/>
                      <a:headEnd type="none" w="sm" len="sm"/>
                      <a:tailEnd type="none" w="sm" len="sm"/>
                    </a:lnR>
                    <a:lnT w="12700" cap="flat" cmpd="sng" algn="ctr">
                      <a:solidFill>
                        <a:schemeClr val="bg2"/>
                      </a:solidFill>
                      <a:prstDash val="solid"/>
                      <a:round/>
                      <a:headEnd type="none" w="sm" len="sm"/>
                      <a:tailEnd type="none" w="sm" len="sm"/>
                    </a:lnT>
                    <a:lnB w="12700" cap="flat" cmpd="sng" algn="ctr">
                      <a:solidFill>
                        <a:schemeClr val="bg2"/>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3921921473"/>
                  </a:ext>
                </a:extLst>
              </a:tr>
              <a:tr h="939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MAXLENGHT=</a:t>
                      </a:r>
                      <a:r>
                        <a:rPr kumimoji="0" lang="en-US" altLang="en-US"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 Maximum number of characters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                          accepted.</a:t>
                      </a:r>
                    </a:p>
                  </a:txBody>
                  <a:tcPr horzOverflow="overflow">
                    <a:lnL w="12700" cap="flat" cmpd="sng" algn="ctr">
                      <a:solidFill>
                        <a:schemeClr val="bg2"/>
                      </a:solidFill>
                      <a:prstDash val="solid"/>
                      <a:round/>
                      <a:headEnd type="none" w="sm" len="sm"/>
                      <a:tailEnd type="none" w="sm" len="sm"/>
                    </a:lnL>
                    <a:lnR w="12700" cap="flat" cmpd="sng" algn="ctr">
                      <a:solidFill>
                        <a:schemeClr val="bg2"/>
                      </a:solidFill>
                      <a:prstDash val="solid"/>
                      <a:round/>
                      <a:headEnd type="none" w="sm" len="sm"/>
                      <a:tailEnd type="none" w="sm" len="sm"/>
                    </a:lnR>
                    <a:lnT w="12700" cap="flat" cmpd="sng" algn="ctr">
                      <a:solidFill>
                        <a:schemeClr val="bg2"/>
                      </a:solidFill>
                      <a:prstDash val="solid"/>
                      <a:round/>
                      <a:headEnd type="none" w="sm" len="sm"/>
                      <a:tailEnd type="none" w="sm" len="sm"/>
                    </a:lnT>
                    <a:lnB w="12700" cap="flat" cmpd="sng" algn="ctr">
                      <a:solidFill>
                        <a:schemeClr val="bg2"/>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220451067"/>
                  </a:ext>
                </a:extLst>
              </a:tr>
            </a:tbl>
          </a:graphicData>
        </a:graphic>
      </p:graphicFrame>
      <p:sp>
        <p:nvSpPr>
          <p:cNvPr id="23" name="Slide Number Placeholder 5"/>
          <p:cNvSpPr>
            <a:spLocks noGrp="1"/>
          </p:cNvSpPr>
          <p:nvPr>
            <p:ph type="sldNum" sz="quarter" idx="12"/>
          </p:nvPr>
        </p:nvSpPr>
        <p:spPr/>
        <p:txBody>
          <a:bodyPr/>
          <a:lstStyle/>
          <a:p>
            <a:fld id="{D6E6B693-25CA-4928-846D-5A483CB83403}" type="slidenum">
              <a:rPr lang="ar-SA" altLang="en-US"/>
              <a:pPr/>
              <a:t>103</a:t>
            </a:fld>
            <a:endParaRPr lang="en-US" altLang="en-US"/>
          </a:p>
        </p:txBody>
      </p:sp>
    </p:spTree>
    <p:extLst>
      <p:ext uri="{BB962C8B-B14F-4D97-AF65-F5344CB8AC3E}">
        <p14:creationId xmlns:p14="http://schemas.microsoft.com/office/powerpoint/2010/main" val="344530821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2130425" y="274638"/>
            <a:ext cx="7931150" cy="7620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sz="4800" b="1">
                <a:solidFill>
                  <a:srgbClr val="FFFF00"/>
                </a:solidFill>
              </a:rPr>
              <a:t>Text Box</a:t>
            </a:r>
          </a:p>
        </p:txBody>
      </p:sp>
      <p:sp>
        <p:nvSpPr>
          <p:cNvPr id="107523" name="Rectangle 3"/>
          <p:cNvSpPr>
            <a:spLocks noGrp="1" noChangeArrowheads="1"/>
          </p:cNvSpPr>
          <p:nvPr>
            <p:ph idx="1"/>
          </p:nvPr>
        </p:nvSpPr>
        <p:spPr>
          <a:xfrm>
            <a:off x="2133600" y="1371600"/>
            <a:ext cx="7848600" cy="5486400"/>
          </a:xfrm>
          <a:solidFill>
            <a:schemeClr val="accent1"/>
          </a:solidFill>
          <a:ln>
            <a:solidFill>
              <a:srgbClr val="333300"/>
            </a:solidFill>
            <a:miter lim="800000"/>
            <a:headEnd/>
            <a:tailEnd/>
          </a:ln>
        </p:spPr>
        <p:txBody>
          <a:bodyPr>
            <a:normAutofit lnSpcReduction="10000"/>
          </a:bodyPr>
          <a:lstStyle/>
          <a:p>
            <a:pPr>
              <a:lnSpc>
                <a:spcPct val="90000"/>
              </a:lnSpc>
              <a:buClr>
                <a:schemeClr val="accent2"/>
              </a:buClr>
              <a:buFont typeface="Wingdings" panose="05000000000000000000" pitchFamily="2" charset="2"/>
              <a:buChar char="§"/>
            </a:pPr>
            <a:r>
              <a:rPr lang="en-US" altLang="en-US" b="1">
                <a:solidFill>
                  <a:srgbClr val="0000FF"/>
                </a:solidFill>
              </a:rPr>
              <a:t>Text boxes</a:t>
            </a:r>
            <a:r>
              <a:rPr lang="en-US" altLang="en-US" sz="2400" b="1" i="1"/>
              <a:t>:</a:t>
            </a:r>
            <a:r>
              <a:rPr lang="en-US" altLang="en-US" sz="2400"/>
              <a:t> Used to provide input fields for text, phone numbers, dates, etc.</a:t>
            </a:r>
          </a:p>
          <a:p>
            <a:pPr>
              <a:lnSpc>
                <a:spcPct val="90000"/>
              </a:lnSpc>
              <a:buClr>
                <a:schemeClr val="accent2"/>
              </a:buClr>
              <a:buFont typeface="Wingdings" panose="05000000000000000000" pitchFamily="2" charset="2"/>
              <a:buNone/>
            </a:pPr>
            <a:r>
              <a:rPr lang="en-US" altLang="en-US" sz="2400" b="1">
                <a:solidFill>
                  <a:srgbClr val="FF0000"/>
                </a:solidFill>
              </a:rPr>
              <a:t>&lt;INPUT TYPE= </a:t>
            </a:r>
            <a:r>
              <a:rPr lang="en-US" altLang="en-US" b="1">
                <a:solidFill>
                  <a:srgbClr val="FF0000"/>
                </a:solidFill>
              </a:rPr>
              <a:t>"</a:t>
            </a:r>
            <a:r>
              <a:rPr lang="en-US" altLang="en-US" sz="2400" b="1">
                <a:solidFill>
                  <a:srgbClr val="FF0000"/>
                </a:solidFill>
              </a:rPr>
              <a:t> TEXT </a:t>
            </a:r>
            <a:r>
              <a:rPr lang="en-US" altLang="en-US" b="1">
                <a:solidFill>
                  <a:srgbClr val="FF0000"/>
                </a:solidFill>
              </a:rPr>
              <a:t>"</a:t>
            </a:r>
            <a:r>
              <a:rPr lang="en-US" altLang="en-US" sz="2400" b="1">
                <a:solidFill>
                  <a:srgbClr val="FF0000"/>
                </a:solidFill>
              </a:rPr>
              <a:t> &gt;</a:t>
            </a:r>
          </a:p>
          <a:p>
            <a:pPr>
              <a:lnSpc>
                <a:spcPct val="90000"/>
              </a:lnSpc>
              <a:buClr>
                <a:schemeClr val="accent2"/>
              </a:buClr>
              <a:buFont typeface="Wingdings" panose="05000000000000000000" pitchFamily="2" charset="2"/>
              <a:buNone/>
            </a:pPr>
            <a:r>
              <a:rPr lang="en-US" altLang="en-US" sz="2400"/>
              <a:t>Browser will display </a:t>
            </a:r>
          </a:p>
          <a:p>
            <a:pPr>
              <a:lnSpc>
                <a:spcPct val="90000"/>
              </a:lnSpc>
              <a:buClr>
                <a:schemeClr val="accent2"/>
              </a:buClr>
              <a:buFont typeface="Wingdings" panose="05000000000000000000" pitchFamily="2" charset="2"/>
              <a:buNone/>
            </a:pPr>
            <a:r>
              <a:rPr lang="en-US" altLang="en-US" sz="2400"/>
              <a:t>Textboxes use the following attributes:</a:t>
            </a:r>
          </a:p>
          <a:p>
            <a:pPr>
              <a:lnSpc>
                <a:spcPct val="90000"/>
              </a:lnSpc>
              <a:buClr>
                <a:schemeClr val="accent2"/>
              </a:buClr>
              <a:buFont typeface="Wingdings" panose="05000000000000000000" pitchFamily="2" charset="2"/>
              <a:buChar char="§"/>
            </a:pPr>
            <a:r>
              <a:rPr lang="en-US" altLang="en-US" sz="2400" b="1">
                <a:solidFill>
                  <a:srgbClr val="FF0000"/>
                </a:solidFill>
              </a:rPr>
              <a:t>TYPE:</a:t>
            </a:r>
            <a:r>
              <a:rPr lang="en-US" altLang="en-US" sz="2400"/>
              <a:t> text.</a:t>
            </a:r>
          </a:p>
          <a:p>
            <a:pPr>
              <a:lnSpc>
                <a:spcPct val="90000"/>
              </a:lnSpc>
              <a:buClr>
                <a:schemeClr val="accent2"/>
              </a:buClr>
              <a:buFont typeface="Wingdings" panose="05000000000000000000" pitchFamily="2" charset="2"/>
              <a:buChar char="§"/>
            </a:pPr>
            <a:r>
              <a:rPr lang="en-US" altLang="en-US" sz="2400" b="1">
                <a:solidFill>
                  <a:srgbClr val="FF0000"/>
                </a:solidFill>
              </a:rPr>
              <a:t>SIZE:</a:t>
            </a:r>
            <a:r>
              <a:rPr lang="en-US" altLang="en-US" sz="2400"/>
              <a:t> determines the size of the textbox in characters. </a:t>
            </a:r>
            <a:r>
              <a:rPr lang="en-US" altLang="en-US" sz="2400" b="1">
                <a:solidFill>
                  <a:srgbClr val="0000FF"/>
                </a:solidFill>
              </a:rPr>
              <a:t>Default=20</a:t>
            </a:r>
            <a:r>
              <a:rPr lang="en-US" altLang="en-US" sz="2400"/>
              <a:t> characters.</a:t>
            </a:r>
          </a:p>
          <a:p>
            <a:pPr>
              <a:lnSpc>
                <a:spcPct val="90000"/>
              </a:lnSpc>
              <a:buClr>
                <a:schemeClr val="accent2"/>
              </a:buClr>
              <a:buFont typeface="Wingdings" panose="05000000000000000000" pitchFamily="2" charset="2"/>
              <a:buChar char="§"/>
            </a:pPr>
            <a:r>
              <a:rPr lang="en-US" altLang="en-US" b="1">
                <a:solidFill>
                  <a:srgbClr val="FF0000"/>
                </a:solidFill>
              </a:rPr>
              <a:t>MAXLENGHT</a:t>
            </a:r>
            <a:r>
              <a:rPr lang="en-US" altLang="en-US" sz="2400" b="1">
                <a:solidFill>
                  <a:srgbClr val="FF0000"/>
                </a:solidFill>
              </a:rPr>
              <a:t> </a:t>
            </a:r>
            <a:r>
              <a:rPr lang="en-US" altLang="en-US" sz="2400" b="1" i="1"/>
              <a:t>:</a:t>
            </a:r>
            <a:r>
              <a:rPr lang="en-US" altLang="en-US" sz="2400"/>
              <a:t> determines the maximum number of characters that the field will accept.</a:t>
            </a:r>
          </a:p>
          <a:p>
            <a:pPr>
              <a:lnSpc>
                <a:spcPct val="90000"/>
              </a:lnSpc>
              <a:buClr>
                <a:schemeClr val="accent2"/>
              </a:buClr>
              <a:buFont typeface="Wingdings" panose="05000000000000000000" pitchFamily="2" charset="2"/>
              <a:buChar char="§"/>
            </a:pPr>
            <a:r>
              <a:rPr lang="en-US" altLang="en-US" sz="2400" b="1">
                <a:solidFill>
                  <a:srgbClr val="FF0000"/>
                </a:solidFill>
              </a:rPr>
              <a:t>NAME:</a:t>
            </a:r>
            <a:r>
              <a:rPr lang="en-US" altLang="en-US" sz="2400"/>
              <a:t> is the name of the variable to be sent to the CGI application.</a:t>
            </a:r>
          </a:p>
          <a:p>
            <a:pPr>
              <a:lnSpc>
                <a:spcPct val="90000"/>
              </a:lnSpc>
              <a:buClr>
                <a:schemeClr val="accent2"/>
              </a:buClr>
              <a:buFont typeface="Wingdings" panose="05000000000000000000" pitchFamily="2" charset="2"/>
              <a:buChar char="§"/>
            </a:pPr>
            <a:r>
              <a:rPr lang="en-US" altLang="en-US" sz="2400" b="1">
                <a:solidFill>
                  <a:srgbClr val="FF0000"/>
                </a:solidFill>
              </a:rPr>
              <a:t>VALUE:</a:t>
            </a:r>
            <a:r>
              <a:rPr lang="en-US" altLang="en-US" sz="2400"/>
              <a:t> will display its contents as the default value.</a:t>
            </a:r>
          </a:p>
        </p:txBody>
      </p:sp>
      <p:sp>
        <p:nvSpPr>
          <p:cNvPr id="7" name="Slide Number Placeholder 5"/>
          <p:cNvSpPr>
            <a:spLocks noGrp="1"/>
          </p:cNvSpPr>
          <p:nvPr>
            <p:ph type="sldNum" sz="quarter" idx="12"/>
          </p:nvPr>
        </p:nvSpPr>
        <p:spPr/>
        <p:txBody>
          <a:bodyPr/>
          <a:lstStyle/>
          <a:p>
            <a:fld id="{7400B0D1-FC2D-4A49-85D4-758F1AF5C38A}" type="slidenum">
              <a:rPr lang="ar-SA" altLang="en-US"/>
              <a:pPr/>
              <a:t>104</a:t>
            </a:fld>
            <a:endParaRPr lang="en-US" altLang="en-US"/>
          </a:p>
        </p:txBody>
      </p:sp>
      <p:graphicFrame>
        <p:nvGraphicFramePr>
          <p:cNvPr id="107524" name="Object 4"/>
          <p:cNvGraphicFramePr>
            <a:graphicFrameLocks noChangeAspect="1"/>
          </p:cNvGraphicFramePr>
          <p:nvPr/>
        </p:nvGraphicFramePr>
        <p:xfrm>
          <a:off x="6248400" y="2133601"/>
          <a:ext cx="2590800" cy="612775"/>
        </p:xfrm>
        <a:graphic>
          <a:graphicData uri="http://schemas.openxmlformats.org/presentationml/2006/ole">
            <mc:AlternateContent xmlns:mc="http://schemas.openxmlformats.org/markup-compatibility/2006">
              <mc:Choice xmlns:v="urn:schemas-microsoft-com:vml" Requires="v">
                <p:oleObj spid="_x0000_s4120" name="Bitmap Image" r:id="rId3" imgW="1609524" imgH="380852" progId="Paint.Picture">
                  <p:embed/>
                </p:oleObj>
              </mc:Choice>
              <mc:Fallback>
                <p:oleObj name="Bitmap Image" r:id="rId3" imgW="1609524" imgH="380852" progId="Paint.Picture">
                  <p:embed/>
                  <p:pic>
                    <p:nvPicPr>
                      <p:cNvPr id="10752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133601"/>
                        <a:ext cx="2590800" cy="612775"/>
                      </a:xfrm>
                      <a:prstGeom prst="rect">
                        <a:avLst/>
                      </a:prstGeom>
                      <a:solidFill>
                        <a:srgbClr val="8000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2318463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Rectangle 4"/>
          <p:cNvSpPr>
            <a:spLocks noGrp="1" noChangeArrowheads="1"/>
          </p:cNvSpPr>
          <p:nvPr>
            <p:ph type="title"/>
          </p:nvPr>
        </p:nvSpPr>
        <p:spPr>
          <a:xfrm>
            <a:off x="1981200" y="0"/>
            <a:ext cx="8229600" cy="762000"/>
          </a:xfrm>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a:flatTx/>
          </a:bodyPr>
          <a:lstStyle/>
          <a:p>
            <a:r>
              <a:rPr lang="en-US" altLang="en-US" b="1">
                <a:solidFill>
                  <a:srgbClr val="FFFF00"/>
                </a:solidFill>
              </a:rPr>
              <a:t>Example on Text Box</a:t>
            </a:r>
          </a:p>
        </p:txBody>
      </p:sp>
      <p:sp>
        <p:nvSpPr>
          <p:cNvPr id="167939" name="Rectangle 3"/>
          <p:cNvSpPr>
            <a:spLocks noGrp="1" noChangeArrowheads="1"/>
          </p:cNvSpPr>
          <p:nvPr>
            <p:ph idx="1"/>
          </p:nvPr>
        </p:nvSpPr>
        <p:spPr>
          <a:xfrm>
            <a:off x="1524000" y="1066800"/>
            <a:ext cx="8839200" cy="5410200"/>
          </a:xfrm>
          <a:solidFill>
            <a:schemeClr val="accent1"/>
          </a:solidFill>
        </p:spPr>
        <p:txBody>
          <a:bodyPr>
            <a:normAutofit fontScale="92500" lnSpcReduction="10000"/>
          </a:bodyPr>
          <a:lstStyle/>
          <a:p>
            <a:pPr>
              <a:lnSpc>
                <a:spcPct val="80000"/>
              </a:lnSpc>
              <a:buFontTx/>
              <a:buNone/>
            </a:pPr>
            <a:r>
              <a:rPr lang="en-US" altLang="en-US" sz="2400" b="1"/>
              <a:t>&lt;TITLE&gt;Form_Text_Type&lt;/TITLE&gt;</a:t>
            </a:r>
          </a:p>
          <a:p>
            <a:pPr>
              <a:lnSpc>
                <a:spcPct val="80000"/>
              </a:lnSpc>
              <a:buFontTx/>
              <a:buNone/>
            </a:pPr>
            <a:r>
              <a:rPr lang="en-US" altLang="en-US" sz="2400" b="1"/>
              <a:t>&lt;/HEAD&gt; &lt;BODY&gt;</a:t>
            </a:r>
          </a:p>
          <a:p>
            <a:pPr>
              <a:lnSpc>
                <a:spcPct val="80000"/>
              </a:lnSpc>
              <a:buFontTx/>
              <a:buNone/>
            </a:pPr>
            <a:r>
              <a:rPr lang="en-US" altLang="en-US" sz="2400" b="1"/>
              <a:t>&lt;h1&gt; &lt;font color=blue&gt;Please enter the following bioData&lt;/font&gt;&lt;/h1&gt;</a:t>
            </a:r>
          </a:p>
          <a:p>
            <a:pPr>
              <a:lnSpc>
                <a:spcPct val="80000"/>
              </a:lnSpc>
              <a:buFontTx/>
              <a:buNone/>
            </a:pPr>
            <a:r>
              <a:rPr lang="en-US" altLang="en-US" sz="2400" b="1">
                <a:solidFill>
                  <a:srgbClr val="FF0000"/>
                </a:solidFill>
              </a:rPr>
              <a:t>&lt;FORM name="fome1"  Method= " get " Action= " URL " &gt;</a:t>
            </a:r>
          </a:p>
          <a:p>
            <a:pPr>
              <a:lnSpc>
                <a:spcPct val="80000"/>
              </a:lnSpc>
              <a:buFontTx/>
              <a:buNone/>
            </a:pPr>
            <a:r>
              <a:rPr lang="en-US" altLang="en-US" sz="2400" b="1">
                <a:solidFill>
                  <a:srgbClr val="0000FF"/>
                </a:solidFill>
              </a:rPr>
              <a:t>First Name: &lt;INPUT TYPE="TEXT" NAME="FName"</a:t>
            </a:r>
          </a:p>
          <a:p>
            <a:pPr>
              <a:lnSpc>
                <a:spcPct val="80000"/>
              </a:lnSpc>
              <a:buFontTx/>
              <a:buNone/>
            </a:pPr>
            <a:r>
              <a:rPr lang="en-US" altLang="en-US" sz="2400" b="1">
                <a:solidFill>
                  <a:srgbClr val="0000FF"/>
                </a:solidFill>
              </a:rPr>
              <a:t>SIZE="15" MAXLENGTH="25"&gt;&lt;BR&gt;</a:t>
            </a:r>
          </a:p>
          <a:p>
            <a:pPr>
              <a:lnSpc>
                <a:spcPct val="80000"/>
              </a:lnSpc>
              <a:buFontTx/>
              <a:buNone/>
            </a:pPr>
            <a:r>
              <a:rPr lang="en-US" altLang="en-US" sz="2400" b="1">
                <a:solidFill>
                  <a:srgbClr val="333300"/>
                </a:solidFill>
              </a:rPr>
              <a:t>Last Name: &lt;INPUT TYPE="TEXT" NAME="LName"</a:t>
            </a:r>
          </a:p>
          <a:p>
            <a:pPr>
              <a:lnSpc>
                <a:spcPct val="80000"/>
              </a:lnSpc>
              <a:buFontTx/>
              <a:buNone/>
            </a:pPr>
            <a:r>
              <a:rPr lang="en-US" altLang="en-US" sz="2400" b="1">
                <a:solidFill>
                  <a:srgbClr val="333300"/>
                </a:solidFill>
              </a:rPr>
              <a:t>SIZE="15" MAXLENGTH="25"&gt;&lt;BR&gt;</a:t>
            </a:r>
          </a:p>
          <a:p>
            <a:pPr>
              <a:lnSpc>
                <a:spcPct val="80000"/>
              </a:lnSpc>
              <a:buFontTx/>
              <a:buNone/>
            </a:pPr>
            <a:r>
              <a:rPr lang="en-US" altLang="en-US" sz="2400" b="1">
                <a:solidFill>
                  <a:srgbClr val="FF0000"/>
                </a:solidFill>
              </a:rPr>
              <a:t>Nationality: &lt;INPUT TYPE="TEXT" NAME="Country"</a:t>
            </a:r>
          </a:p>
          <a:p>
            <a:pPr>
              <a:lnSpc>
                <a:spcPct val="80000"/>
              </a:lnSpc>
              <a:buFontTx/>
              <a:buNone/>
            </a:pPr>
            <a:r>
              <a:rPr lang="en-US" altLang="en-US" sz="2400" b="1">
                <a:solidFill>
                  <a:srgbClr val="FF0000"/>
                </a:solidFill>
              </a:rPr>
              <a:t>SIZE="25" MAXLENGTH="25"&gt;&lt;BR&gt;</a:t>
            </a:r>
          </a:p>
          <a:p>
            <a:pPr>
              <a:lnSpc>
                <a:spcPct val="80000"/>
              </a:lnSpc>
              <a:buFontTx/>
              <a:buNone/>
            </a:pPr>
            <a:r>
              <a:rPr lang="en-US" altLang="en-US" sz="2400" b="1">
                <a:solidFill>
                  <a:srgbClr val="009900"/>
                </a:solidFill>
              </a:rPr>
              <a:t>The Phone Number: &lt;INPUT TYPE="TEXT" NAME="Phone"</a:t>
            </a:r>
          </a:p>
          <a:p>
            <a:pPr>
              <a:lnSpc>
                <a:spcPct val="80000"/>
              </a:lnSpc>
              <a:buFontTx/>
              <a:buNone/>
            </a:pPr>
            <a:r>
              <a:rPr lang="en-US" altLang="en-US" sz="2400" b="1">
                <a:solidFill>
                  <a:srgbClr val="009900"/>
                </a:solidFill>
              </a:rPr>
              <a:t>SIZE="15" MAXLENGTH="12"&gt;&lt;BR&gt;</a:t>
            </a:r>
          </a:p>
          <a:p>
            <a:pPr>
              <a:lnSpc>
                <a:spcPct val="80000"/>
              </a:lnSpc>
              <a:buFontTx/>
              <a:buNone/>
            </a:pPr>
            <a:r>
              <a:rPr lang="en-US" altLang="en-US" sz="2400" b="1">
                <a:solidFill>
                  <a:srgbClr val="FF0000"/>
                </a:solidFill>
              </a:rPr>
              <a:t>&lt;/FORM&gt;</a:t>
            </a:r>
            <a:r>
              <a:rPr lang="en-US" altLang="en-US" sz="2400" b="1"/>
              <a:t> &lt;/BODY&gt; &lt;/HTML&gt;</a:t>
            </a:r>
          </a:p>
          <a:p>
            <a:pPr>
              <a:lnSpc>
                <a:spcPct val="80000"/>
              </a:lnSpc>
            </a:pPr>
            <a:endParaRPr lang="en-US" altLang="en-US" sz="2400" b="1"/>
          </a:p>
          <a:p>
            <a:pPr>
              <a:lnSpc>
                <a:spcPct val="80000"/>
              </a:lnSpc>
              <a:buFontTx/>
              <a:buNone/>
            </a:pPr>
            <a:endParaRPr lang="en-US" altLang="en-US" sz="2400" b="1"/>
          </a:p>
        </p:txBody>
      </p:sp>
      <p:sp>
        <p:nvSpPr>
          <p:cNvPr id="6" name="Slide Number Placeholder 5"/>
          <p:cNvSpPr>
            <a:spLocks noGrp="1"/>
          </p:cNvSpPr>
          <p:nvPr>
            <p:ph type="sldNum" sz="quarter" idx="12"/>
          </p:nvPr>
        </p:nvSpPr>
        <p:spPr/>
        <p:txBody>
          <a:bodyPr/>
          <a:lstStyle/>
          <a:p>
            <a:fld id="{39D38B9C-AB1E-4F76-9B77-44D5C3DE5EA0}" type="slidenum">
              <a:rPr lang="ar-SA" altLang="en-US"/>
              <a:pPr/>
              <a:t>105</a:t>
            </a:fld>
            <a:endParaRPr lang="en-US" altLang="en-US"/>
          </a:p>
        </p:txBody>
      </p:sp>
    </p:spTree>
    <p:extLst>
      <p:ext uri="{BB962C8B-B14F-4D97-AF65-F5344CB8AC3E}">
        <p14:creationId xmlns:p14="http://schemas.microsoft.com/office/powerpoint/2010/main" val="118124632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6" name="Rectangle 6"/>
          <p:cNvSpPr>
            <a:spLocks noGrp="1" noChangeArrowheads="1"/>
          </p:cNvSpPr>
          <p:nvPr>
            <p:ph type="title"/>
          </p:nvPr>
        </p:nvSpPr>
        <p:spPr>
          <a:xfrm>
            <a:off x="2133600" y="152400"/>
            <a:ext cx="8229600" cy="762000"/>
          </a:xfrm>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a:flatTx/>
          </a:bodyPr>
          <a:lstStyle/>
          <a:p>
            <a:r>
              <a:rPr lang="en-US" altLang="en-US" b="1">
                <a:solidFill>
                  <a:srgbClr val="FFFF00"/>
                </a:solidFill>
              </a:rPr>
              <a:t>Output</a:t>
            </a:r>
          </a:p>
        </p:txBody>
      </p:sp>
      <p:sp>
        <p:nvSpPr>
          <p:cNvPr id="6" name="Slide Number Placeholder 5"/>
          <p:cNvSpPr>
            <a:spLocks noGrp="1"/>
          </p:cNvSpPr>
          <p:nvPr>
            <p:ph type="sldNum" sz="quarter" idx="12"/>
          </p:nvPr>
        </p:nvSpPr>
        <p:spPr/>
        <p:txBody>
          <a:bodyPr/>
          <a:lstStyle/>
          <a:p>
            <a:fld id="{197E38CD-43D1-4F7D-B47E-0D2C520961AD}" type="slidenum">
              <a:rPr lang="ar-SA" altLang="en-US"/>
              <a:pPr/>
              <a:t>106</a:t>
            </a:fld>
            <a:endParaRPr lang="en-US" altLang="en-US"/>
          </a:p>
        </p:txBody>
      </p:sp>
      <p:pic>
        <p:nvPicPr>
          <p:cNvPr id="1689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143000"/>
            <a:ext cx="7924800" cy="542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75293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50" name="Rectangle 6"/>
          <p:cNvSpPr>
            <a:spLocks noGrp="1" noChangeArrowheads="1"/>
          </p:cNvSpPr>
          <p:nvPr>
            <p:ph type="title"/>
          </p:nvPr>
        </p:nvSpPr>
        <p:spPr>
          <a:xfrm>
            <a:off x="1981200" y="0"/>
            <a:ext cx="8229600" cy="609600"/>
          </a:xfrm>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a:normAutofit fontScale="90000"/>
            <a:flatTx/>
          </a:bodyPr>
          <a:lstStyle/>
          <a:p>
            <a:r>
              <a:rPr lang="en-US" altLang="en-US" sz="4800" b="1">
                <a:solidFill>
                  <a:srgbClr val="FFFF00"/>
                </a:solidFill>
              </a:rPr>
              <a:t>Password</a:t>
            </a:r>
          </a:p>
        </p:txBody>
      </p:sp>
      <p:sp>
        <p:nvSpPr>
          <p:cNvPr id="108547" name="Rectangle 3"/>
          <p:cNvSpPr>
            <a:spLocks noGrp="1" noChangeArrowheads="1"/>
          </p:cNvSpPr>
          <p:nvPr>
            <p:ph idx="1"/>
          </p:nvPr>
        </p:nvSpPr>
        <p:spPr>
          <a:xfrm>
            <a:off x="1752600" y="838200"/>
            <a:ext cx="8610600" cy="5867400"/>
          </a:xfrm>
          <a:solidFill>
            <a:schemeClr val="accent1"/>
          </a:solidFill>
          <a:ln>
            <a:solidFill>
              <a:srgbClr val="333300"/>
            </a:solidFill>
            <a:miter lim="800000"/>
            <a:headEnd/>
            <a:tailEnd/>
          </a:ln>
        </p:spPr>
        <p:txBody>
          <a:bodyPr/>
          <a:lstStyle/>
          <a:p>
            <a:pPr>
              <a:buClr>
                <a:schemeClr val="accent2"/>
              </a:buClr>
              <a:buFont typeface="Wingdings" panose="05000000000000000000" pitchFamily="2" charset="2"/>
              <a:buChar char="§"/>
            </a:pPr>
            <a:r>
              <a:rPr lang="en-US" altLang="en-US" b="1">
                <a:solidFill>
                  <a:srgbClr val="0000FF"/>
                </a:solidFill>
              </a:rPr>
              <a:t>Password</a:t>
            </a:r>
            <a:r>
              <a:rPr lang="en-US" altLang="en-US" b="1"/>
              <a:t>:</a:t>
            </a:r>
            <a:r>
              <a:rPr lang="en-US" altLang="en-US" sz="2400"/>
              <a:t> Used to allow entry of passwords.</a:t>
            </a:r>
          </a:p>
          <a:p>
            <a:pPr>
              <a:buClr>
                <a:schemeClr val="accent2"/>
              </a:buClr>
              <a:buFont typeface="Wingdings" panose="05000000000000000000" pitchFamily="2" charset="2"/>
              <a:buNone/>
            </a:pPr>
            <a:r>
              <a:rPr lang="en-US" altLang="en-US" sz="2400" b="1">
                <a:solidFill>
                  <a:srgbClr val="FF0000"/>
                </a:solidFill>
              </a:rPr>
              <a:t>&lt;INPUT TYPE= </a:t>
            </a:r>
            <a:r>
              <a:rPr lang="en-US" altLang="en-US" b="1">
                <a:solidFill>
                  <a:srgbClr val="FF0000"/>
                </a:solidFill>
              </a:rPr>
              <a:t>"</a:t>
            </a:r>
            <a:r>
              <a:rPr lang="en-US" altLang="en-US" sz="2400" b="1">
                <a:solidFill>
                  <a:srgbClr val="FF0000"/>
                </a:solidFill>
              </a:rPr>
              <a:t> PASSWORD </a:t>
            </a:r>
            <a:r>
              <a:rPr lang="en-US" altLang="en-US" b="1">
                <a:solidFill>
                  <a:srgbClr val="FF0000"/>
                </a:solidFill>
              </a:rPr>
              <a:t>"</a:t>
            </a:r>
            <a:r>
              <a:rPr lang="en-US" altLang="en-US" sz="2400" b="1">
                <a:solidFill>
                  <a:srgbClr val="FF0000"/>
                </a:solidFill>
              </a:rPr>
              <a:t> &gt;</a:t>
            </a:r>
          </a:p>
          <a:p>
            <a:pPr>
              <a:buClr>
                <a:schemeClr val="accent2"/>
              </a:buClr>
              <a:buFont typeface="Wingdings" panose="05000000000000000000" pitchFamily="2" charset="2"/>
              <a:buNone/>
            </a:pPr>
            <a:r>
              <a:rPr lang="en-US" altLang="en-US" sz="2400"/>
              <a:t>Browser will display </a:t>
            </a:r>
          </a:p>
          <a:p>
            <a:pPr>
              <a:buClr>
                <a:schemeClr val="accent2"/>
              </a:buClr>
              <a:buFont typeface="Wingdings" panose="05000000000000000000" pitchFamily="2" charset="2"/>
              <a:buNone/>
            </a:pPr>
            <a:r>
              <a:rPr lang="en-US" altLang="en-US" sz="2400"/>
              <a:t>Text typed in a password box is starred out in the browser </a:t>
            </a:r>
          </a:p>
          <a:p>
            <a:pPr>
              <a:buClr>
                <a:schemeClr val="accent2"/>
              </a:buClr>
              <a:buFont typeface="Wingdings" panose="05000000000000000000" pitchFamily="2" charset="2"/>
              <a:buNone/>
            </a:pPr>
            <a:r>
              <a:rPr lang="en-US" altLang="en-US" sz="2400"/>
              <a:t>display.</a:t>
            </a:r>
          </a:p>
          <a:p>
            <a:pPr>
              <a:buClr>
                <a:schemeClr val="accent2"/>
              </a:buClr>
              <a:buFont typeface="Wingdings" panose="05000000000000000000" pitchFamily="2" charset="2"/>
              <a:buNone/>
            </a:pPr>
            <a:r>
              <a:rPr lang="en-US" altLang="en-US" sz="2400"/>
              <a:t>Password boxes use the following attributes:</a:t>
            </a:r>
          </a:p>
          <a:p>
            <a:pPr>
              <a:buClr>
                <a:schemeClr val="accent2"/>
              </a:buClr>
              <a:buFont typeface="Wingdings" panose="05000000000000000000" pitchFamily="2" charset="2"/>
              <a:buChar char="§"/>
            </a:pPr>
            <a:r>
              <a:rPr lang="en-US" altLang="en-US" sz="2400" b="1">
                <a:solidFill>
                  <a:srgbClr val="FF0000"/>
                </a:solidFill>
              </a:rPr>
              <a:t>TYPE:</a:t>
            </a:r>
            <a:r>
              <a:rPr lang="en-US" altLang="en-US" sz="2400"/>
              <a:t> password.</a:t>
            </a:r>
          </a:p>
          <a:p>
            <a:pPr>
              <a:buClr>
                <a:schemeClr val="accent2"/>
              </a:buClr>
              <a:buFont typeface="Wingdings" panose="05000000000000000000" pitchFamily="2" charset="2"/>
              <a:buChar char="§"/>
            </a:pPr>
            <a:r>
              <a:rPr lang="en-US" altLang="en-US" sz="2400" b="1">
                <a:solidFill>
                  <a:srgbClr val="FF0000"/>
                </a:solidFill>
              </a:rPr>
              <a:t>SIZE:</a:t>
            </a:r>
            <a:r>
              <a:rPr lang="en-US" altLang="en-US" sz="2400"/>
              <a:t> determines the size of the textbox in characters. </a:t>
            </a:r>
          </a:p>
          <a:p>
            <a:pPr>
              <a:buClr>
                <a:schemeClr val="accent2"/>
              </a:buClr>
              <a:buFont typeface="Wingdings" panose="05000000000000000000" pitchFamily="2" charset="2"/>
              <a:buChar char="§"/>
            </a:pPr>
            <a:r>
              <a:rPr lang="en-US" altLang="en-US" sz="2400" b="1">
                <a:solidFill>
                  <a:srgbClr val="FF0000"/>
                </a:solidFill>
              </a:rPr>
              <a:t>MAXLENGHT:</a:t>
            </a:r>
            <a:r>
              <a:rPr lang="en-US" altLang="en-US" sz="2400"/>
              <a:t> determines the maximum size of the password in characters.</a:t>
            </a:r>
          </a:p>
          <a:p>
            <a:pPr>
              <a:buClr>
                <a:schemeClr val="accent2"/>
              </a:buClr>
              <a:buFont typeface="Wingdings" panose="05000000000000000000" pitchFamily="2" charset="2"/>
              <a:buChar char="§"/>
            </a:pPr>
            <a:r>
              <a:rPr lang="en-US" altLang="en-US" sz="2400" b="1">
                <a:solidFill>
                  <a:srgbClr val="FF0000"/>
                </a:solidFill>
              </a:rPr>
              <a:t>NAME:</a:t>
            </a:r>
            <a:r>
              <a:rPr lang="en-US" altLang="en-US" sz="2400"/>
              <a:t> is the name of the variable to be sent to the CGI application.</a:t>
            </a:r>
          </a:p>
          <a:p>
            <a:pPr>
              <a:buClr>
                <a:schemeClr val="accent2"/>
              </a:buClr>
              <a:buFont typeface="Wingdings" panose="05000000000000000000" pitchFamily="2" charset="2"/>
              <a:buChar char="§"/>
            </a:pPr>
            <a:r>
              <a:rPr lang="en-US" altLang="en-US" sz="2400" b="1">
                <a:solidFill>
                  <a:srgbClr val="FF0000"/>
                </a:solidFill>
              </a:rPr>
              <a:t>VALUE:</a:t>
            </a:r>
            <a:r>
              <a:rPr lang="en-US" altLang="en-US" sz="2400"/>
              <a:t> is usually blank.</a:t>
            </a:r>
          </a:p>
        </p:txBody>
      </p:sp>
      <p:sp>
        <p:nvSpPr>
          <p:cNvPr id="7" name="Slide Number Placeholder 5"/>
          <p:cNvSpPr>
            <a:spLocks noGrp="1"/>
          </p:cNvSpPr>
          <p:nvPr>
            <p:ph type="sldNum" sz="quarter" idx="12"/>
          </p:nvPr>
        </p:nvSpPr>
        <p:spPr/>
        <p:txBody>
          <a:bodyPr/>
          <a:lstStyle/>
          <a:p>
            <a:fld id="{10B14993-5AA2-4349-87AA-469CE1DD21BD}" type="slidenum">
              <a:rPr lang="ar-SA" altLang="en-US"/>
              <a:pPr/>
              <a:t>107</a:t>
            </a:fld>
            <a:endParaRPr lang="en-US" altLang="en-US"/>
          </a:p>
        </p:txBody>
      </p:sp>
      <p:graphicFrame>
        <p:nvGraphicFramePr>
          <p:cNvPr id="108548" name="Object 4"/>
          <p:cNvGraphicFramePr>
            <a:graphicFrameLocks noChangeAspect="1"/>
          </p:cNvGraphicFramePr>
          <p:nvPr/>
        </p:nvGraphicFramePr>
        <p:xfrm>
          <a:off x="6629400" y="1752601"/>
          <a:ext cx="2590800" cy="612775"/>
        </p:xfrm>
        <a:graphic>
          <a:graphicData uri="http://schemas.openxmlformats.org/presentationml/2006/ole">
            <mc:AlternateContent xmlns:mc="http://schemas.openxmlformats.org/markup-compatibility/2006">
              <mc:Choice xmlns:v="urn:schemas-microsoft-com:vml" Requires="v">
                <p:oleObj spid="_x0000_s5144" name="Bitmap Image" r:id="rId3" imgW="1609524" imgH="380852" progId="Paint.Picture">
                  <p:embed/>
                </p:oleObj>
              </mc:Choice>
              <mc:Fallback>
                <p:oleObj name="Bitmap Image" r:id="rId3" imgW="1609524" imgH="380852" progId="Paint.Picture">
                  <p:embed/>
                  <p:pic>
                    <p:nvPicPr>
                      <p:cNvPr id="1085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752601"/>
                        <a:ext cx="25908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8641048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8" name="Rectangle 4"/>
          <p:cNvSpPr>
            <a:spLocks noGrp="1" noChangeArrowheads="1"/>
          </p:cNvSpPr>
          <p:nvPr>
            <p:ph type="title"/>
          </p:nvPr>
        </p:nvSpPr>
        <p:spPr>
          <a:xfrm>
            <a:off x="1828800" y="0"/>
            <a:ext cx="8229600" cy="762000"/>
          </a:xfrm>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a:flatTx/>
          </a:bodyPr>
          <a:lstStyle/>
          <a:p>
            <a:r>
              <a:rPr lang="en-US" altLang="en-US" b="1">
                <a:solidFill>
                  <a:srgbClr val="FFFF00"/>
                </a:solidFill>
              </a:rPr>
              <a:t>Example on Password Box</a:t>
            </a:r>
          </a:p>
        </p:txBody>
      </p:sp>
      <p:sp>
        <p:nvSpPr>
          <p:cNvPr id="169987" name="Rectangle 3"/>
          <p:cNvSpPr>
            <a:spLocks noGrp="1" noChangeArrowheads="1"/>
          </p:cNvSpPr>
          <p:nvPr>
            <p:ph idx="1"/>
          </p:nvPr>
        </p:nvSpPr>
        <p:spPr>
          <a:xfrm>
            <a:off x="1524000" y="1066800"/>
            <a:ext cx="9144000" cy="5562600"/>
          </a:xfrm>
          <a:solidFill>
            <a:schemeClr val="accent1"/>
          </a:solidFill>
        </p:spPr>
        <p:txBody>
          <a:bodyPr>
            <a:normAutofit/>
          </a:bodyPr>
          <a:lstStyle/>
          <a:p>
            <a:pPr>
              <a:lnSpc>
                <a:spcPct val="90000"/>
              </a:lnSpc>
              <a:buFontTx/>
              <a:buNone/>
            </a:pPr>
            <a:r>
              <a:rPr lang="en-US" altLang="en-US" b="1">
                <a:solidFill>
                  <a:srgbClr val="FF0000"/>
                </a:solidFill>
              </a:rPr>
              <a:t>&lt;HTML&gt;&lt;HEAD&gt;</a:t>
            </a:r>
          </a:p>
          <a:p>
            <a:pPr>
              <a:lnSpc>
                <a:spcPct val="90000"/>
              </a:lnSpc>
              <a:buFontTx/>
              <a:buNone/>
            </a:pPr>
            <a:r>
              <a:rPr lang="en-US" altLang="en-US" b="1">
                <a:solidFill>
                  <a:srgbClr val="0000CC"/>
                </a:solidFill>
              </a:rPr>
              <a:t>&lt;TITLE&gt;Form_Password_Type&lt;/TITLE&gt;&lt;/HEAD&gt;</a:t>
            </a:r>
          </a:p>
          <a:p>
            <a:pPr>
              <a:lnSpc>
                <a:spcPct val="90000"/>
              </a:lnSpc>
              <a:buFontTx/>
              <a:buNone/>
            </a:pPr>
            <a:r>
              <a:rPr lang="en-US" altLang="en-US" b="1">
                <a:solidFill>
                  <a:srgbClr val="FF0000"/>
                </a:solidFill>
              </a:rPr>
              <a:t>&lt;BODY&gt;</a:t>
            </a:r>
          </a:p>
          <a:p>
            <a:pPr>
              <a:lnSpc>
                <a:spcPct val="90000"/>
              </a:lnSpc>
              <a:buFontTx/>
              <a:buNone/>
            </a:pPr>
            <a:r>
              <a:rPr lang="en-US" altLang="en-US" b="1"/>
              <a:t>&lt;h1&gt; &lt;font color=red&gt;To Access, Please </a:t>
            </a:r>
          </a:p>
          <a:p>
            <a:pPr>
              <a:lnSpc>
                <a:spcPct val="90000"/>
              </a:lnSpc>
              <a:buFontTx/>
              <a:buNone/>
            </a:pPr>
            <a:r>
              <a:rPr lang="en-US" altLang="en-US" b="1"/>
              <a:t>enter:&lt;/font&gt;&lt;/h1&gt;</a:t>
            </a:r>
          </a:p>
          <a:p>
            <a:pPr>
              <a:lnSpc>
                <a:spcPct val="90000"/>
              </a:lnSpc>
              <a:buFontTx/>
              <a:buNone/>
            </a:pPr>
            <a:r>
              <a:rPr lang="en-US" altLang="en-US" b="1">
                <a:solidFill>
                  <a:srgbClr val="0000CC"/>
                </a:solidFill>
              </a:rPr>
              <a:t>&lt;FORM name="fome2"  Action="url"  method="get"&gt;</a:t>
            </a:r>
          </a:p>
          <a:p>
            <a:pPr>
              <a:lnSpc>
                <a:spcPct val="90000"/>
              </a:lnSpc>
              <a:buFontTx/>
              <a:buNone/>
            </a:pPr>
            <a:r>
              <a:rPr lang="en-US" altLang="en-US" b="1">
                <a:solidFill>
                  <a:srgbClr val="FF0000"/>
                </a:solidFill>
              </a:rPr>
              <a:t>User Name: &lt;INPUT TYPE="TEXT" Name="FName"</a:t>
            </a:r>
          </a:p>
          <a:p>
            <a:pPr>
              <a:lnSpc>
                <a:spcPct val="90000"/>
              </a:lnSpc>
              <a:buFontTx/>
              <a:buNone/>
            </a:pPr>
            <a:r>
              <a:rPr lang="en-US" altLang="en-US" b="1">
                <a:solidFill>
                  <a:srgbClr val="FF0000"/>
                </a:solidFill>
              </a:rPr>
              <a:t>SIZE="15" MAXLENGTH="25"&gt;&lt;BR&gt;</a:t>
            </a:r>
          </a:p>
          <a:p>
            <a:pPr>
              <a:lnSpc>
                <a:spcPct val="90000"/>
              </a:lnSpc>
              <a:buFontTx/>
              <a:buNone/>
            </a:pPr>
            <a:r>
              <a:rPr lang="en-US" altLang="en-US" b="1">
                <a:solidFill>
                  <a:srgbClr val="3333FF"/>
                </a:solidFill>
              </a:rPr>
              <a:t>Password: &lt;INPUT TYPE="PASSWORD" </a:t>
            </a:r>
          </a:p>
          <a:p>
            <a:pPr>
              <a:lnSpc>
                <a:spcPct val="90000"/>
              </a:lnSpc>
              <a:buFontTx/>
              <a:buNone/>
            </a:pPr>
            <a:r>
              <a:rPr lang="en-US" altLang="en-US" b="1">
                <a:solidFill>
                  <a:srgbClr val="3333FF"/>
                </a:solidFill>
              </a:rPr>
              <a:t>NAME="PWord"</a:t>
            </a:r>
            <a:r>
              <a:rPr lang="ar-SA" altLang="en-US" b="1">
                <a:solidFill>
                  <a:srgbClr val="3333FF"/>
                </a:solidFill>
              </a:rPr>
              <a:t> </a:t>
            </a:r>
            <a:r>
              <a:rPr lang="en-US" altLang="en-US" b="1">
                <a:solidFill>
                  <a:srgbClr val="3333FF"/>
                </a:solidFill>
              </a:rPr>
              <a:t>  value="" SIZE="15”</a:t>
            </a:r>
            <a:endParaRPr lang="ar-SA" altLang="en-US" b="1">
              <a:solidFill>
                <a:srgbClr val="3333FF"/>
              </a:solidFill>
            </a:endParaRPr>
          </a:p>
          <a:p>
            <a:pPr>
              <a:lnSpc>
                <a:spcPct val="90000"/>
              </a:lnSpc>
              <a:buFontTx/>
              <a:buNone/>
            </a:pPr>
            <a:r>
              <a:rPr lang="en-US" altLang="en-US" b="1">
                <a:solidFill>
                  <a:srgbClr val="3333FF"/>
                </a:solidFill>
              </a:rPr>
              <a:t>MAXLENGTH="25"&gt;&lt;BR&gt;</a:t>
            </a:r>
          </a:p>
          <a:p>
            <a:pPr>
              <a:lnSpc>
                <a:spcPct val="90000"/>
              </a:lnSpc>
              <a:buFontTx/>
              <a:buNone/>
            </a:pPr>
            <a:r>
              <a:rPr lang="en-US" altLang="en-US" b="1">
                <a:solidFill>
                  <a:srgbClr val="FF0000"/>
                </a:solidFill>
              </a:rPr>
              <a:t>&lt;/FORM&gt;&lt;/BODY&gt; &lt;/HTML&gt;</a:t>
            </a:r>
          </a:p>
          <a:p>
            <a:pPr>
              <a:lnSpc>
                <a:spcPct val="90000"/>
              </a:lnSpc>
              <a:buFontTx/>
              <a:buNone/>
            </a:pPr>
            <a:endParaRPr lang="en-US" altLang="en-US" b="1">
              <a:solidFill>
                <a:srgbClr val="FF0000"/>
              </a:solidFill>
            </a:endParaRPr>
          </a:p>
        </p:txBody>
      </p:sp>
      <p:sp>
        <p:nvSpPr>
          <p:cNvPr id="6" name="Slide Number Placeholder 5"/>
          <p:cNvSpPr>
            <a:spLocks noGrp="1"/>
          </p:cNvSpPr>
          <p:nvPr>
            <p:ph type="sldNum" sz="quarter" idx="12"/>
          </p:nvPr>
        </p:nvSpPr>
        <p:spPr/>
        <p:txBody>
          <a:bodyPr/>
          <a:lstStyle/>
          <a:p>
            <a:fld id="{1724973E-254F-481A-9041-725154E1D4D4}" type="slidenum">
              <a:rPr lang="ar-SA" altLang="en-US"/>
              <a:pPr/>
              <a:t>108</a:t>
            </a:fld>
            <a:endParaRPr lang="en-US" altLang="en-US"/>
          </a:p>
        </p:txBody>
      </p:sp>
    </p:spTree>
    <p:extLst>
      <p:ext uri="{BB962C8B-B14F-4D97-AF65-F5344CB8AC3E}">
        <p14:creationId xmlns:p14="http://schemas.microsoft.com/office/powerpoint/2010/main" val="97219071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3" name="Rectangle 5"/>
          <p:cNvSpPr>
            <a:spLocks noGrp="1" noChangeArrowheads="1"/>
          </p:cNvSpPr>
          <p:nvPr>
            <p:ph type="title"/>
          </p:nvPr>
        </p:nvSpPr>
        <p:spPr>
          <a:xfrm>
            <a:off x="2278063" y="350838"/>
            <a:ext cx="7929562" cy="762000"/>
          </a:xfrm>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a:flatTx/>
          </a:bodyPr>
          <a:lstStyle/>
          <a:p>
            <a:r>
              <a:rPr lang="en-US" altLang="en-US" b="1">
                <a:solidFill>
                  <a:srgbClr val="FFFF00"/>
                </a:solidFill>
              </a:rPr>
              <a:t>Output</a:t>
            </a:r>
          </a:p>
        </p:txBody>
      </p:sp>
      <p:sp>
        <p:nvSpPr>
          <p:cNvPr id="6" name="Slide Number Placeholder 5"/>
          <p:cNvSpPr>
            <a:spLocks noGrp="1"/>
          </p:cNvSpPr>
          <p:nvPr>
            <p:ph type="sldNum" sz="quarter" idx="12"/>
          </p:nvPr>
        </p:nvSpPr>
        <p:spPr/>
        <p:txBody>
          <a:bodyPr/>
          <a:lstStyle/>
          <a:p>
            <a:fld id="{C116A9E0-24A6-472E-9998-331A6EC52CAE}" type="slidenum">
              <a:rPr lang="ar-SA" altLang="en-US"/>
              <a:pPr/>
              <a:t>109</a:t>
            </a:fld>
            <a:endParaRPr lang="en-US" altLang="en-US"/>
          </a:p>
        </p:txBody>
      </p:sp>
      <p:pic>
        <p:nvPicPr>
          <p:cNvPr id="1710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381125"/>
            <a:ext cx="8153400" cy="507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1799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200000"/>
                  </a:schemeClr>
                </a:solidFill>
                <a:ea typeface="+mj-ea"/>
                <a:cs typeface="+mj-cs"/>
              </a:rPr>
              <a:t>Brief history… 1997-2000</a:t>
            </a:r>
            <a:endParaRPr lang="en-US" dirty="0">
              <a:solidFill>
                <a:schemeClr val="tx2">
                  <a:satMod val="200000"/>
                </a:schemeClr>
              </a:solidFill>
              <a:ea typeface="+mj-ea"/>
              <a:cs typeface="+mj-cs"/>
            </a:endParaRPr>
          </a:p>
        </p:txBody>
      </p:sp>
      <p:sp>
        <p:nvSpPr>
          <p:cNvPr id="14338" name="Content Placeholder 2"/>
          <p:cNvSpPr>
            <a:spLocks noGrp="1"/>
          </p:cNvSpPr>
          <p:nvPr>
            <p:ph idx="1"/>
          </p:nvPr>
        </p:nvSpPr>
        <p:spPr/>
        <p:txBody>
          <a:bodyPr/>
          <a:lstStyle/>
          <a:p>
            <a:pPr eaLnBrk="1" hangingPunct="1"/>
            <a:r>
              <a:rPr lang="en-US" dirty="0" smtClean="0"/>
              <a:t>Content: HTML 4.01  Presentation: CSS1</a:t>
            </a:r>
          </a:p>
          <a:p>
            <a:pPr eaLnBrk="1" hangingPunct="1">
              <a:buFont typeface="Wingdings" pitchFamily="127" charset="2"/>
              <a:buNone/>
            </a:pPr>
            <a:endParaRPr lang="en-US" dirty="0" smtClean="0"/>
          </a:p>
        </p:txBody>
      </p:sp>
      <p:pic>
        <p:nvPicPr>
          <p:cNvPr id="16387" name="Picture 3" descr="Picture 6.png"/>
          <p:cNvPicPr>
            <a:picLocks noChangeAspect="1"/>
          </p:cNvPicPr>
          <p:nvPr/>
        </p:nvPicPr>
        <p:blipFill>
          <a:blip r:embed="rId3"/>
          <a:srcRect/>
          <a:stretch>
            <a:fillRect/>
          </a:stretch>
        </p:blipFill>
        <p:spPr bwMode="auto">
          <a:xfrm>
            <a:off x="838200" y="2537843"/>
            <a:ext cx="3836307" cy="4053457"/>
          </a:xfrm>
          <a:prstGeom prst="rect">
            <a:avLst/>
          </a:prstGeom>
          <a:noFill/>
          <a:ln w="9525">
            <a:noFill/>
            <a:miter lim="800000"/>
            <a:headEnd/>
            <a:tailEnd/>
          </a:ln>
        </p:spPr>
      </p:pic>
      <p:pic>
        <p:nvPicPr>
          <p:cNvPr id="16388" name="Picture 4" descr="Picture 15.png"/>
          <p:cNvPicPr>
            <a:picLocks noChangeAspect="1"/>
          </p:cNvPicPr>
          <p:nvPr/>
        </p:nvPicPr>
        <p:blipFill>
          <a:blip r:embed="rId4"/>
          <a:srcRect/>
          <a:stretch>
            <a:fillRect/>
          </a:stretch>
        </p:blipFill>
        <p:spPr bwMode="auto">
          <a:xfrm>
            <a:off x="5542221" y="2537843"/>
            <a:ext cx="5649654" cy="4160839"/>
          </a:xfrm>
          <a:prstGeom prst="rect">
            <a:avLst/>
          </a:prstGeom>
          <a:noFill/>
          <a:ln w="9525">
            <a:noFill/>
            <a:miter lim="800000"/>
            <a:headEnd/>
            <a:tailEnd/>
          </a:ln>
        </p:spPr>
      </p:pic>
    </p:spTree>
    <p:extLst>
      <p:ext uri="{BB962C8B-B14F-4D97-AF65-F5344CB8AC3E}">
        <p14:creationId xmlns:p14="http://schemas.microsoft.com/office/powerpoint/2010/main" val="19069909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3" name="Rectangle 5"/>
          <p:cNvSpPr>
            <a:spLocks noGrp="1" noChangeArrowheads="1"/>
          </p:cNvSpPr>
          <p:nvPr>
            <p:ph type="title"/>
          </p:nvPr>
        </p:nvSpPr>
        <p:spPr>
          <a:xfrm>
            <a:off x="2130425" y="274638"/>
            <a:ext cx="7931150" cy="762000"/>
          </a:xfrm>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a:flatTx/>
          </a:bodyPr>
          <a:lstStyle/>
          <a:p>
            <a:r>
              <a:rPr lang="en-US" altLang="en-US" b="1">
                <a:solidFill>
                  <a:srgbClr val="FFFF00"/>
                </a:solidFill>
              </a:rPr>
              <a:t>Hidden</a:t>
            </a:r>
          </a:p>
        </p:txBody>
      </p:sp>
      <p:sp>
        <p:nvSpPr>
          <p:cNvPr id="109571" name="Rectangle 3"/>
          <p:cNvSpPr>
            <a:spLocks noGrp="1" noChangeArrowheads="1"/>
          </p:cNvSpPr>
          <p:nvPr>
            <p:ph idx="1"/>
          </p:nvPr>
        </p:nvSpPr>
        <p:spPr>
          <a:xfrm>
            <a:off x="2133600" y="1447800"/>
            <a:ext cx="7848600" cy="4953000"/>
          </a:xfrm>
          <a:solidFill>
            <a:schemeClr val="accent1"/>
          </a:solidFill>
          <a:ln>
            <a:solidFill>
              <a:srgbClr val="333300"/>
            </a:solidFill>
            <a:miter lim="800000"/>
            <a:headEnd/>
            <a:tailEnd/>
          </a:ln>
        </p:spPr>
        <p:txBody>
          <a:bodyPr>
            <a:normAutofit fontScale="92500"/>
          </a:bodyPr>
          <a:lstStyle/>
          <a:p>
            <a:pPr>
              <a:lnSpc>
                <a:spcPct val="90000"/>
              </a:lnSpc>
              <a:buClr>
                <a:schemeClr val="accent2"/>
              </a:buClr>
              <a:buFont typeface="Wingdings" panose="05000000000000000000" pitchFamily="2" charset="2"/>
              <a:buChar char="§"/>
            </a:pPr>
            <a:r>
              <a:rPr lang="en-US" altLang="en-US" b="1">
                <a:solidFill>
                  <a:srgbClr val="0000FF"/>
                </a:solidFill>
              </a:rPr>
              <a:t>Hidden</a:t>
            </a:r>
            <a:r>
              <a:rPr lang="en-US" altLang="en-US" b="1"/>
              <a:t>:</a:t>
            </a:r>
            <a:r>
              <a:rPr lang="en-US" altLang="en-US" sz="2600"/>
              <a:t> Used to send data to the CGI application that you don’t want the web surfer to see, change or have to enter but is necessary for the application to process the form correctly.</a:t>
            </a:r>
          </a:p>
          <a:p>
            <a:pPr>
              <a:lnSpc>
                <a:spcPct val="90000"/>
              </a:lnSpc>
              <a:buClr>
                <a:schemeClr val="accent2"/>
              </a:buClr>
              <a:buFont typeface="Wingdings" panose="05000000000000000000" pitchFamily="2" charset="2"/>
              <a:buNone/>
            </a:pPr>
            <a:r>
              <a:rPr lang="en-US" altLang="en-US" sz="2600" b="1">
                <a:solidFill>
                  <a:srgbClr val="FF0000"/>
                </a:solidFill>
              </a:rPr>
              <a:t>&lt;INPUT TYPE=“HIDDEN”&gt;</a:t>
            </a:r>
          </a:p>
          <a:p>
            <a:pPr>
              <a:lnSpc>
                <a:spcPct val="90000"/>
              </a:lnSpc>
              <a:buClr>
                <a:schemeClr val="accent2"/>
              </a:buClr>
              <a:buFont typeface="Wingdings" panose="05000000000000000000" pitchFamily="2" charset="2"/>
              <a:buNone/>
            </a:pPr>
            <a:r>
              <a:rPr lang="en-US" altLang="en-US" sz="2600" b="1">
                <a:solidFill>
                  <a:srgbClr val="0000FF"/>
                </a:solidFill>
              </a:rPr>
              <a:t>Nothing is displayed in the browser.</a:t>
            </a:r>
          </a:p>
          <a:p>
            <a:pPr>
              <a:lnSpc>
                <a:spcPct val="90000"/>
              </a:lnSpc>
              <a:buClr>
                <a:schemeClr val="accent2"/>
              </a:buClr>
              <a:buFont typeface="Wingdings" panose="05000000000000000000" pitchFamily="2" charset="2"/>
              <a:buNone/>
            </a:pPr>
            <a:r>
              <a:rPr lang="en-US" altLang="en-US" sz="2600"/>
              <a:t>Hidden inputs have the following attributes:</a:t>
            </a:r>
          </a:p>
          <a:p>
            <a:pPr>
              <a:lnSpc>
                <a:spcPct val="90000"/>
              </a:lnSpc>
              <a:buClr>
                <a:schemeClr val="accent2"/>
              </a:buClr>
              <a:buFont typeface="Wingdings" panose="05000000000000000000" pitchFamily="2" charset="2"/>
              <a:buChar char="§"/>
            </a:pPr>
            <a:r>
              <a:rPr lang="en-US" altLang="en-US" sz="2600" b="1">
                <a:solidFill>
                  <a:srgbClr val="FF0000"/>
                </a:solidFill>
              </a:rPr>
              <a:t>TYPE:</a:t>
            </a:r>
            <a:r>
              <a:rPr lang="en-US" altLang="en-US" sz="2600"/>
              <a:t> hidden.</a:t>
            </a:r>
          </a:p>
          <a:p>
            <a:pPr>
              <a:lnSpc>
                <a:spcPct val="90000"/>
              </a:lnSpc>
              <a:buClr>
                <a:schemeClr val="accent2"/>
              </a:buClr>
              <a:buFont typeface="Wingdings" panose="05000000000000000000" pitchFamily="2" charset="2"/>
              <a:buChar char="§"/>
            </a:pPr>
            <a:r>
              <a:rPr lang="en-US" altLang="en-US" sz="2600" b="1">
                <a:solidFill>
                  <a:srgbClr val="FF0000"/>
                </a:solidFill>
              </a:rPr>
              <a:t>NAME:</a:t>
            </a:r>
            <a:r>
              <a:rPr lang="en-US" altLang="en-US" sz="2600"/>
              <a:t> is the name of the variable to be sent to the CGI application.</a:t>
            </a:r>
          </a:p>
          <a:p>
            <a:pPr>
              <a:lnSpc>
                <a:spcPct val="90000"/>
              </a:lnSpc>
              <a:buClr>
                <a:schemeClr val="accent2"/>
              </a:buClr>
              <a:buFont typeface="Wingdings" panose="05000000000000000000" pitchFamily="2" charset="2"/>
              <a:buChar char="§"/>
            </a:pPr>
            <a:r>
              <a:rPr lang="en-US" altLang="en-US" sz="2600" b="1">
                <a:solidFill>
                  <a:srgbClr val="FF0000"/>
                </a:solidFill>
              </a:rPr>
              <a:t>VALUE:</a:t>
            </a:r>
            <a:r>
              <a:rPr lang="en-US" altLang="en-US" sz="2600"/>
              <a:t> is usually set a value expected by the CGI application.</a:t>
            </a:r>
          </a:p>
        </p:txBody>
      </p:sp>
      <p:sp>
        <p:nvSpPr>
          <p:cNvPr id="6" name="Slide Number Placeholder 5"/>
          <p:cNvSpPr>
            <a:spLocks noGrp="1"/>
          </p:cNvSpPr>
          <p:nvPr>
            <p:ph type="sldNum" sz="quarter" idx="12"/>
          </p:nvPr>
        </p:nvSpPr>
        <p:spPr/>
        <p:txBody>
          <a:bodyPr/>
          <a:lstStyle/>
          <a:p>
            <a:fld id="{A35B2278-CA30-48D9-972A-DC76116FD044}" type="slidenum">
              <a:rPr lang="ar-SA" altLang="en-US"/>
              <a:pPr/>
              <a:t>110</a:t>
            </a:fld>
            <a:endParaRPr lang="en-US" altLang="en-US"/>
          </a:p>
        </p:txBody>
      </p:sp>
    </p:spTree>
    <p:extLst>
      <p:ext uri="{BB962C8B-B14F-4D97-AF65-F5344CB8AC3E}">
        <p14:creationId xmlns:p14="http://schemas.microsoft.com/office/powerpoint/2010/main" val="383492162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981200" y="274638"/>
            <a:ext cx="8229600" cy="762000"/>
          </a:xfrm>
          <a:solidFill>
            <a:srgbClr val="333300"/>
          </a:solidFill>
          <a:scene3d>
            <a:camera prst="legacyObliqueBottomLeft"/>
            <a:lightRig rig="legacyFlat3" dir="t"/>
          </a:scene3d>
          <a:sp3d extrusionH="430200" prstMaterial="legacyMatte">
            <a:bevelT w="13500" h="13500" prst="angle"/>
            <a:bevelB w="13500" h="13500" prst="angle"/>
            <a:extrusionClr>
              <a:srgbClr val="333300"/>
            </a:extrusionClr>
            <a:contourClr>
              <a:srgbClr val="333300"/>
            </a:contourClr>
          </a:sp3d>
        </p:spPr>
        <p:txBody>
          <a:bodyPr>
            <a:flatTx/>
          </a:bodyPr>
          <a:lstStyle/>
          <a:p>
            <a:r>
              <a:rPr lang="en-US" altLang="en-US" b="1">
                <a:solidFill>
                  <a:srgbClr val="FFFF00"/>
                </a:solidFill>
              </a:rPr>
              <a:t>Check Box</a:t>
            </a:r>
          </a:p>
        </p:txBody>
      </p:sp>
      <p:sp>
        <p:nvSpPr>
          <p:cNvPr id="110595" name="Rectangle 3"/>
          <p:cNvSpPr>
            <a:spLocks noGrp="1" noChangeArrowheads="1"/>
          </p:cNvSpPr>
          <p:nvPr>
            <p:ph idx="1"/>
          </p:nvPr>
        </p:nvSpPr>
        <p:spPr>
          <a:xfrm>
            <a:off x="1905000" y="1371600"/>
            <a:ext cx="8153400" cy="4876800"/>
          </a:xfrm>
          <a:solidFill>
            <a:schemeClr val="accent1"/>
          </a:solidFill>
          <a:ln>
            <a:solidFill>
              <a:srgbClr val="333300"/>
            </a:solidFill>
            <a:miter lim="800000"/>
            <a:headEnd/>
            <a:tailEnd/>
          </a:ln>
        </p:spPr>
        <p:txBody>
          <a:bodyPr>
            <a:normAutofit fontScale="92500" lnSpcReduction="10000"/>
          </a:bodyPr>
          <a:lstStyle/>
          <a:p>
            <a:pPr>
              <a:lnSpc>
                <a:spcPct val="90000"/>
              </a:lnSpc>
              <a:buClr>
                <a:schemeClr val="accent2"/>
              </a:buClr>
              <a:buFont typeface="Wingdings" panose="05000000000000000000" pitchFamily="2" charset="2"/>
              <a:buChar char="§"/>
            </a:pPr>
            <a:r>
              <a:rPr lang="en-US" altLang="en-US" b="1">
                <a:solidFill>
                  <a:srgbClr val="0000FF"/>
                </a:solidFill>
              </a:rPr>
              <a:t>Check Box</a:t>
            </a:r>
            <a:r>
              <a:rPr lang="en-US" altLang="en-US" sz="2400" b="1"/>
              <a:t>:</a:t>
            </a:r>
            <a:r>
              <a:rPr lang="en-US" altLang="en-US" sz="2400"/>
              <a:t> Check boxes allow the users to select more than one option.</a:t>
            </a:r>
          </a:p>
          <a:p>
            <a:pPr>
              <a:lnSpc>
                <a:spcPct val="90000"/>
              </a:lnSpc>
              <a:buClr>
                <a:schemeClr val="accent2"/>
              </a:buClr>
              <a:buFont typeface="Wingdings" panose="05000000000000000000" pitchFamily="2" charset="2"/>
              <a:buNone/>
            </a:pPr>
            <a:r>
              <a:rPr lang="en-US" altLang="en-US" sz="2400" b="1">
                <a:solidFill>
                  <a:srgbClr val="FF0000"/>
                </a:solidFill>
              </a:rPr>
              <a:t>&lt;INPUT TYPE=“CHECKBOX”&gt;</a:t>
            </a:r>
          </a:p>
          <a:p>
            <a:pPr>
              <a:lnSpc>
                <a:spcPct val="90000"/>
              </a:lnSpc>
              <a:buClr>
                <a:schemeClr val="accent2"/>
              </a:buClr>
              <a:buFont typeface="Wingdings" panose="05000000000000000000" pitchFamily="2" charset="2"/>
              <a:buNone/>
            </a:pPr>
            <a:r>
              <a:rPr lang="en-US" altLang="en-US" sz="2400"/>
              <a:t>Browser will display </a:t>
            </a:r>
          </a:p>
          <a:p>
            <a:pPr>
              <a:lnSpc>
                <a:spcPct val="90000"/>
              </a:lnSpc>
              <a:buClr>
                <a:schemeClr val="accent2"/>
              </a:buClr>
              <a:buFont typeface="Wingdings" panose="05000000000000000000" pitchFamily="2" charset="2"/>
              <a:buNone/>
            </a:pPr>
            <a:endParaRPr lang="en-US" altLang="en-US" sz="2400"/>
          </a:p>
          <a:p>
            <a:pPr>
              <a:lnSpc>
                <a:spcPct val="90000"/>
              </a:lnSpc>
              <a:buClr>
                <a:schemeClr val="accent2"/>
              </a:buClr>
              <a:buFont typeface="Wingdings" panose="05000000000000000000" pitchFamily="2" charset="2"/>
              <a:buNone/>
            </a:pPr>
            <a:r>
              <a:rPr lang="en-US" altLang="en-US" sz="2400"/>
              <a:t>Checkboxes have the following attributes:</a:t>
            </a:r>
          </a:p>
          <a:p>
            <a:pPr>
              <a:lnSpc>
                <a:spcPct val="90000"/>
              </a:lnSpc>
              <a:buClr>
                <a:schemeClr val="accent2"/>
              </a:buClr>
              <a:buFont typeface="Wingdings" panose="05000000000000000000" pitchFamily="2" charset="2"/>
              <a:buChar char="§"/>
            </a:pPr>
            <a:r>
              <a:rPr lang="en-US" altLang="en-US" sz="2400" b="1">
                <a:solidFill>
                  <a:srgbClr val="FF0000"/>
                </a:solidFill>
              </a:rPr>
              <a:t>TYPE:</a:t>
            </a:r>
            <a:r>
              <a:rPr lang="en-US" altLang="en-US" sz="2400"/>
              <a:t> checkbox.</a:t>
            </a:r>
          </a:p>
          <a:p>
            <a:pPr>
              <a:lnSpc>
                <a:spcPct val="90000"/>
              </a:lnSpc>
              <a:buClr>
                <a:schemeClr val="accent2"/>
              </a:buClr>
              <a:buFont typeface="Wingdings" panose="05000000000000000000" pitchFamily="2" charset="2"/>
              <a:buChar char="§"/>
            </a:pPr>
            <a:r>
              <a:rPr lang="en-US" altLang="en-US" sz="2400" b="1">
                <a:solidFill>
                  <a:srgbClr val="FF0000"/>
                </a:solidFill>
              </a:rPr>
              <a:t>CHECKED:</a:t>
            </a:r>
            <a:r>
              <a:rPr lang="en-US" altLang="en-US" sz="2400"/>
              <a:t> is blank or CHECKED as the initial  </a:t>
            </a:r>
          </a:p>
          <a:p>
            <a:pPr>
              <a:lnSpc>
                <a:spcPct val="90000"/>
              </a:lnSpc>
              <a:buClr>
                <a:schemeClr val="accent2"/>
              </a:buClr>
              <a:buFont typeface="Wingdings" panose="05000000000000000000" pitchFamily="2" charset="2"/>
              <a:buNone/>
            </a:pPr>
            <a:r>
              <a:rPr lang="en-US" altLang="en-US" sz="2400"/>
              <a:t>status.</a:t>
            </a:r>
          </a:p>
          <a:p>
            <a:pPr>
              <a:lnSpc>
                <a:spcPct val="90000"/>
              </a:lnSpc>
              <a:buClr>
                <a:schemeClr val="accent2"/>
              </a:buClr>
              <a:buFont typeface="Wingdings" panose="05000000000000000000" pitchFamily="2" charset="2"/>
              <a:buChar char="§"/>
            </a:pPr>
            <a:r>
              <a:rPr lang="en-US" altLang="en-US" sz="2400" b="1">
                <a:solidFill>
                  <a:srgbClr val="FF0000"/>
                </a:solidFill>
              </a:rPr>
              <a:t>NAME</a:t>
            </a:r>
            <a:r>
              <a:rPr lang="en-US" altLang="en-US" sz="2400" b="1" i="1"/>
              <a:t>:</a:t>
            </a:r>
            <a:r>
              <a:rPr lang="en-US" altLang="en-US" sz="2400"/>
              <a:t> is the name of the variable to be sent to the</a:t>
            </a:r>
          </a:p>
          <a:p>
            <a:pPr>
              <a:lnSpc>
                <a:spcPct val="90000"/>
              </a:lnSpc>
              <a:buClr>
                <a:schemeClr val="accent2"/>
              </a:buClr>
              <a:buFont typeface="Wingdings" panose="05000000000000000000" pitchFamily="2" charset="2"/>
              <a:buNone/>
            </a:pPr>
            <a:r>
              <a:rPr lang="en-US" altLang="en-US" sz="2400"/>
              <a:t>CGI application.</a:t>
            </a:r>
          </a:p>
          <a:p>
            <a:pPr>
              <a:lnSpc>
                <a:spcPct val="90000"/>
              </a:lnSpc>
              <a:buClr>
                <a:schemeClr val="accent2"/>
              </a:buClr>
              <a:buFont typeface="Wingdings" panose="05000000000000000000" pitchFamily="2" charset="2"/>
              <a:buChar char="§"/>
            </a:pPr>
            <a:r>
              <a:rPr lang="en-US" altLang="en-US" sz="2400" b="1">
                <a:solidFill>
                  <a:srgbClr val="FF0000"/>
                </a:solidFill>
              </a:rPr>
              <a:t>VALUE:</a:t>
            </a:r>
            <a:r>
              <a:rPr lang="en-US" altLang="en-US" sz="2400"/>
              <a:t> is usually set to a value.</a:t>
            </a:r>
          </a:p>
        </p:txBody>
      </p:sp>
      <p:sp>
        <p:nvSpPr>
          <p:cNvPr id="7" name="Slide Number Placeholder 5"/>
          <p:cNvSpPr>
            <a:spLocks noGrp="1"/>
          </p:cNvSpPr>
          <p:nvPr>
            <p:ph type="sldNum" sz="quarter" idx="12"/>
          </p:nvPr>
        </p:nvSpPr>
        <p:spPr/>
        <p:txBody>
          <a:bodyPr/>
          <a:lstStyle/>
          <a:p>
            <a:fld id="{B67BED0A-F2E1-4CE1-8195-29B4778FB369}" type="slidenum">
              <a:rPr lang="ar-SA" altLang="en-US"/>
              <a:pPr/>
              <a:t>111</a:t>
            </a:fld>
            <a:endParaRPr lang="en-US" altLang="en-US"/>
          </a:p>
        </p:txBody>
      </p:sp>
      <p:graphicFrame>
        <p:nvGraphicFramePr>
          <p:cNvPr id="110596" name="Object 4"/>
          <p:cNvGraphicFramePr>
            <a:graphicFrameLocks noChangeAspect="1"/>
          </p:cNvGraphicFramePr>
          <p:nvPr/>
        </p:nvGraphicFramePr>
        <p:xfrm>
          <a:off x="5562600" y="2590800"/>
          <a:ext cx="533400" cy="533400"/>
        </p:xfrm>
        <a:graphic>
          <a:graphicData uri="http://schemas.openxmlformats.org/presentationml/2006/ole">
            <mc:AlternateContent xmlns:mc="http://schemas.openxmlformats.org/markup-compatibility/2006">
              <mc:Choice xmlns:v="urn:schemas-microsoft-com:vml" Requires="v">
                <p:oleObj spid="_x0000_s6168" name="Bitmap Image" r:id="rId3" imgW="257007" imgH="257007" progId="Paint.Picture">
                  <p:embed/>
                </p:oleObj>
              </mc:Choice>
              <mc:Fallback>
                <p:oleObj name="Bitmap Image" r:id="rId3" imgW="257007" imgH="257007" progId="Paint.Picture">
                  <p:embed/>
                  <p:pic>
                    <p:nvPicPr>
                      <p:cNvPr id="11059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2590800"/>
                        <a:ext cx="53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1181106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62E8B8DA-1043-41BF-A620-9684D84C49D9}" type="slidenum">
              <a:rPr lang="ar-SA" altLang="en-US"/>
              <a:pPr/>
              <a:t>112</a:t>
            </a:fld>
            <a:endParaRPr lang="en-US" altLang="en-US"/>
          </a:p>
        </p:txBody>
      </p:sp>
      <p:sp>
        <p:nvSpPr>
          <p:cNvPr id="172036" name="Rectangle 4"/>
          <p:cNvSpPr>
            <a:spLocks noChangeArrowheads="1"/>
          </p:cNvSpPr>
          <p:nvPr/>
        </p:nvSpPr>
        <p:spPr bwMode="auto">
          <a:xfrm>
            <a:off x="1524000" y="228601"/>
            <a:ext cx="9144000" cy="5262979"/>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2400" b="1">
                <a:solidFill>
                  <a:srgbClr val="FF0000"/>
                </a:solidFill>
              </a:rPr>
              <a:t>&lt;HTML&gt; &lt;HEAD&gt;&lt;TITLE&gt;CheckBoxType&lt;/TITLE&gt; &lt;/HEAD&gt;</a:t>
            </a:r>
          </a:p>
          <a:p>
            <a:pPr eaLnBrk="1" hangingPunct="1"/>
            <a:r>
              <a:rPr lang="en-US" altLang="en-US" sz="2400" b="1">
                <a:solidFill>
                  <a:srgbClr val="FF0000"/>
                </a:solidFill>
              </a:rPr>
              <a:t>&lt;BODY&gt;</a:t>
            </a:r>
          </a:p>
          <a:p>
            <a:pPr eaLnBrk="1" hangingPunct="1"/>
            <a:r>
              <a:rPr lang="en-US" altLang="en-US" sz="2400" b="1"/>
              <a:t>&lt;h1&gt; &lt;font color=green&gt;Please check one of the following&lt;/font&gt;&lt;/h1&gt;</a:t>
            </a:r>
          </a:p>
          <a:p>
            <a:pPr eaLnBrk="1" hangingPunct="1"/>
            <a:r>
              <a:rPr lang="en-US" altLang="en-US" sz="2400" b="1">
                <a:solidFill>
                  <a:srgbClr val="0000CC"/>
                </a:solidFill>
              </a:rPr>
              <a:t>&lt;FORM name="fome3"  Action="url"  method="get"&gt;</a:t>
            </a:r>
          </a:p>
          <a:p>
            <a:pPr eaLnBrk="1" hangingPunct="1"/>
            <a:r>
              <a:rPr lang="en-US" altLang="en-US" sz="2400" b="1"/>
              <a:t>&lt;font color=red&gt; Select Country: &lt;/font&gt;&lt;BR&gt;</a:t>
            </a:r>
          </a:p>
          <a:p>
            <a:pPr eaLnBrk="1" hangingPunct="1"/>
            <a:r>
              <a:rPr lang="en-US" altLang="en-US" sz="2400" b="1">
                <a:solidFill>
                  <a:srgbClr val="FF0000"/>
                </a:solidFill>
              </a:rPr>
              <a:t>jordan:&lt;INPUT TYPE="CheckBox" Name="country"  CHECKED&gt;&lt;BR&gt;</a:t>
            </a:r>
          </a:p>
          <a:p>
            <a:pPr eaLnBrk="1" hangingPunct="1"/>
            <a:r>
              <a:rPr lang="en-US" altLang="en-US" sz="2400" b="1">
                <a:solidFill>
                  <a:srgbClr val="0000CC"/>
                </a:solidFill>
              </a:rPr>
              <a:t>Yemen&lt;INPUT TYPE="CheckBox"  Name="country"&gt;&lt;BR&gt;</a:t>
            </a:r>
          </a:p>
          <a:p>
            <a:pPr eaLnBrk="1" hangingPunct="1"/>
            <a:r>
              <a:rPr lang="en-US" altLang="en-US" sz="2400" b="1">
                <a:solidFill>
                  <a:srgbClr val="0000CC"/>
                </a:solidFill>
              </a:rPr>
              <a:t>Qatar:&lt;INPUT TYPE="CheckBox" Name="country"&gt;&lt;BR&gt; &lt;BR&gt;</a:t>
            </a:r>
          </a:p>
          <a:p>
            <a:pPr eaLnBrk="1" hangingPunct="1"/>
            <a:r>
              <a:rPr lang="en-US" altLang="en-US" sz="2400" b="1"/>
              <a:t>&lt;font color=blue&gt;Select Language:&lt;/font&gt;&lt;BR&gt;</a:t>
            </a:r>
          </a:p>
          <a:p>
            <a:pPr eaLnBrk="1" hangingPunct="1"/>
            <a:r>
              <a:rPr lang="en-US" altLang="en-US" sz="2400" b="1">
                <a:solidFill>
                  <a:srgbClr val="009900"/>
                </a:solidFill>
              </a:rPr>
              <a:t>Arabic:&lt;INPUT TYPE="CheckBox" Name="language"  CHECKED&gt;&lt;BR&gt; English:&lt;INPUT TYPE="CheckBox" Name="language"&gt;&lt;BR&gt;</a:t>
            </a:r>
          </a:p>
          <a:p>
            <a:pPr eaLnBrk="1" hangingPunct="1"/>
            <a:r>
              <a:rPr lang="en-US" altLang="en-US" sz="2400" b="1">
                <a:solidFill>
                  <a:srgbClr val="009900"/>
                </a:solidFill>
              </a:rPr>
              <a:t>French:&lt;INPUT TYPE="CheckBox" Name="language"&gt;</a:t>
            </a:r>
            <a:r>
              <a:rPr lang="en-US" altLang="en-US" sz="2400" b="1"/>
              <a:t> </a:t>
            </a:r>
            <a:r>
              <a:rPr lang="en-US" altLang="en-US" sz="2400" b="1">
                <a:solidFill>
                  <a:srgbClr val="FF0000"/>
                </a:solidFill>
              </a:rPr>
              <a:t>&lt;BR&gt;&lt;/FORM&gt; &lt;/BODY&gt;&lt;/HTML&gt;</a:t>
            </a:r>
          </a:p>
        </p:txBody>
      </p:sp>
    </p:spTree>
    <p:extLst>
      <p:ext uri="{BB962C8B-B14F-4D97-AF65-F5344CB8AC3E}">
        <p14:creationId xmlns:p14="http://schemas.microsoft.com/office/powerpoint/2010/main" val="69501947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0" name="Rectangle 4"/>
          <p:cNvSpPr>
            <a:spLocks noGrp="1" noChangeArrowheads="1"/>
          </p:cNvSpPr>
          <p:nvPr>
            <p:ph type="title"/>
          </p:nvPr>
        </p:nvSpPr>
        <p:spPr>
          <a:xfrm>
            <a:off x="2133600" y="0"/>
            <a:ext cx="8229600" cy="762000"/>
          </a:xfrm>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a:flatTx/>
          </a:bodyPr>
          <a:lstStyle/>
          <a:p>
            <a:r>
              <a:rPr lang="en-US" altLang="en-US" b="1">
                <a:solidFill>
                  <a:srgbClr val="FFFF00"/>
                </a:solidFill>
              </a:rPr>
              <a:t>Output</a:t>
            </a:r>
          </a:p>
        </p:txBody>
      </p:sp>
      <p:sp>
        <p:nvSpPr>
          <p:cNvPr id="6" name="Slide Number Placeholder 5"/>
          <p:cNvSpPr>
            <a:spLocks noGrp="1"/>
          </p:cNvSpPr>
          <p:nvPr>
            <p:ph type="sldNum" sz="quarter" idx="12"/>
          </p:nvPr>
        </p:nvSpPr>
        <p:spPr/>
        <p:txBody>
          <a:bodyPr/>
          <a:lstStyle/>
          <a:p>
            <a:fld id="{FBA5E9CA-8D71-441C-A149-F855FF0032CF}" type="slidenum">
              <a:rPr lang="ar-SA" altLang="en-US"/>
              <a:pPr/>
              <a:t>113</a:t>
            </a:fld>
            <a:endParaRPr lang="en-US" altLang="en-US"/>
          </a:p>
        </p:txBody>
      </p:sp>
      <p:pic>
        <p:nvPicPr>
          <p:cNvPr id="1730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042988"/>
            <a:ext cx="6705600" cy="581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28223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2" name="Rectangle 6"/>
          <p:cNvSpPr>
            <a:spLocks noGrp="1" noChangeArrowheads="1"/>
          </p:cNvSpPr>
          <p:nvPr>
            <p:ph type="title"/>
          </p:nvPr>
        </p:nvSpPr>
        <p:spPr>
          <a:xfrm>
            <a:off x="2057400" y="0"/>
            <a:ext cx="8229600" cy="762000"/>
          </a:xfrm>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a:normAutofit fontScale="90000"/>
            <a:flatTx/>
          </a:bodyPr>
          <a:lstStyle/>
          <a:p>
            <a:r>
              <a:rPr lang="en-US" altLang="en-US" sz="5400" b="1">
                <a:solidFill>
                  <a:srgbClr val="FFFF00"/>
                </a:solidFill>
              </a:rPr>
              <a:t>Radio Button</a:t>
            </a:r>
          </a:p>
        </p:txBody>
      </p:sp>
      <p:sp>
        <p:nvSpPr>
          <p:cNvPr id="111619" name="Rectangle 3"/>
          <p:cNvSpPr>
            <a:spLocks noGrp="1" noChangeArrowheads="1"/>
          </p:cNvSpPr>
          <p:nvPr>
            <p:ph idx="1"/>
          </p:nvPr>
        </p:nvSpPr>
        <p:spPr>
          <a:xfrm>
            <a:off x="2209800" y="1143000"/>
            <a:ext cx="7772400" cy="5105400"/>
          </a:xfrm>
          <a:solidFill>
            <a:schemeClr val="accent1"/>
          </a:solidFill>
          <a:ln>
            <a:solidFill>
              <a:srgbClr val="333300"/>
            </a:solidFill>
            <a:miter lim="800000"/>
            <a:headEnd/>
            <a:tailEnd/>
          </a:ln>
        </p:spPr>
        <p:txBody>
          <a:bodyPr>
            <a:normAutofit fontScale="92500" lnSpcReduction="10000"/>
          </a:bodyPr>
          <a:lstStyle/>
          <a:p>
            <a:pPr>
              <a:lnSpc>
                <a:spcPct val="80000"/>
              </a:lnSpc>
              <a:buClr>
                <a:schemeClr val="accent2"/>
              </a:buClr>
              <a:buFont typeface="Wingdings" panose="05000000000000000000" pitchFamily="2" charset="2"/>
              <a:buChar char="§"/>
            </a:pPr>
            <a:r>
              <a:rPr lang="en-US" altLang="en-US" b="1">
                <a:solidFill>
                  <a:srgbClr val="0000FF"/>
                </a:solidFill>
              </a:rPr>
              <a:t>Radio Button</a:t>
            </a:r>
            <a:r>
              <a:rPr lang="en-US" altLang="en-US" b="1"/>
              <a:t>:</a:t>
            </a:r>
            <a:r>
              <a:rPr lang="en-US" altLang="en-US" sz="1600"/>
              <a:t> </a:t>
            </a:r>
            <a:r>
              <a:rPr lang="en-US" altLang="en-US" sz="2200"/>
              <a:t>Radio buttons allow the users to select</a:t>
            </a:r>
          </a:p>
          <a:p>
            <a:pPr>
              <a:lnSpc>
                <a:spcPct val="80000"/>
              </a:lnSpc>
              <a:buClr>
                <a:schemeClr val="accent2"/>
              </a:buClr>
              <a:buFont typeface="Wingdings" panose="05000000000000000000" pitchFamily="2" charset="2"/>
              <a:buNone/>
            </a:pPr>
            <a:r>
              <a:rPr lang="en-US" altLang="en-US" sz="2200"/>
              <a:t>only one option.</a:t>
            </a:r>
          </a:p>
          <a:p>
            <a:pPr>
              <a:lnSpc>
                <a:spcPct val="80000"/>
              </a:lnSpc>
              <a:buClr>
                <a:schemeClr val="accent2"/>
              </a:buClr>
              <a:buFont typeface="Wingdings" panose="05000000000000000000" pitchFamily="2" charset="2"/>
              <a:buNone/>
            </a:pPr>
            <a:r>
              <a:rPr lang="en-US" altLang="en-US" sz="2200" b="1">
                <a:solidFill>
                  <a:srgbClr val="FF0000"/>
                </a:solidFill>
              </a:rPr>
              <a:t>&lt;INPUT TYPE=“RADIO”&gt;</a:t>
            </a:r>
          </a:p>
          <a:p>
            <a:pPr>
              <a:lnSpc>
                <a:spcPct val="80000"/>
              </a:lnSpc>
              <a:buClr>
                <a:schemeClr val="accent2"/>
              </a:buClr>
              <a:buFont typeface="Wingdings" panose="05000000000000000000" pitchFamily="2" charset="2"/>
              <a:buNone/>
            </a:pPr>
            <a:r>
              <a:rPr lang="en-US" altLang="en-US" sz="2200"/>
              <a:t>Browser will display </a:t>
            </a:r>
          </a:p>
          <a:p>
            <a:pPr>
              <a:lnSpc>
                <a:spcPct val="80000"/>
              </a:lnSpc>
              <a:buClr>
                <a:schemeClr val="accent2"/>
              </a:buClr>
              <a:buFont typeface="Wingdings" panose="05000000000000000000" pitchFamily="2" charset="2"/>
              <a:buNone/>
            </a:pPr>
            <a:endParaRPr lang="en-US" altLang="en-US" sz="2200"/>
          </a:p>
          <a:p>
            <a:pPr>
              <a:lnSpc>
                <a:spcPct val="80000"/>
              </a:lnSpc>
              <a:buClr>
                <a:schemeClr val="accent2"/>
              </a:buClr>
              <a:buFont typeface="Wingdings" panose="05000000000000000000" pitchFamily="2" charset="2"/>
              <a:buNone/>
            </a:pPr>
            <a:r>
              <a:rPr lang="en-US" altLang="en-US" sz="2200"/>
              <a:t>Radio buttons have the following attributes:</a:t>
            </a:r>
          </a:p>
          <a:p>
            <a:pPr>
              <a:lnSpc>
                <a:spcPct val="80000"/>
              </a:lnSpc>
              <a:buClr>
                <a:schemeClr val="accent2"/>
              </a:buClr>
              <a:buFont typeface="Wingdings" panose="05000000000000000000" pitchFamily="2" charset="2"/>
              <a:buChar char="§"/>
            </a:pPr>
            <a:r>
              <a:rPr lang="en-US" altLang="en-US" sz="2200" b="1">
                <a:solidFill>
                  <a:srgbClr val="FF0000"/>
                </a:solidFill>
              </a:rPr>
              <a:t>TYPE:</a:t>
            </a:r>
            <a:r>
              <a:rPr lang="en-US" altLang="en-US" sz="2200"/>
              <a:t> radio.</a:t>
            </a:r>
          </a:p>
          <a:p>
            <a:pPr>
              <a:lnSpc>
                <a:spcPct val="80000"/>
              </a:lnSpc>
              <a:buClr>
                <a:schemeClr val="accent2"/>
              </a:buClr>
              <a:buFont typeface="Wingdings" panose="05000000000000000000" pitchFamily="2" charset="2"/>
              <a:buChar char="§"/>
            </a:pPr>
            <a:r>
              <a:rPr lang="en-US" altLang="en-US" sz="2200" b="1">
                <a:solidFill>
                  <a:srgbClr val="FF0000"/>
                </a:solidFill>
              </a:rPr>
              <a:t>CHECKED:</a:t>
            </a:r>
            <a:r>
              <a:rPr lang="en-US" altLang="en-US" sz="2200"/>
              <a:t> is blank or CHECKED as the initial </a:t>
            </a:r>
          </a:p>
          <a:p>
            <a:pPr>
              <a:lnSpc>
                <a:spcPct val="80000"/>
              </a:lnSpc>
              <a:buClr>
                <a:schemeClr val="accent2"/>
              </a:buClr>
              <a:buFont typeface="Wingdings" panose="05000000000000000000" pitchFamily="2" charset="2"/>
              <a:buNone/>
            </a:pPr>
            <a:r>
              <a:rPr lang="en-US" altLang="en-US" sz="2200"/>
              <a:t>                        status. Only one radio button can be </a:t>
            </a:r>
          </a:p>
          <a:p>
            <a:pPr>
              <a:lnSpc>
                <a:spcPct val="80000"/>
              </a:lnSpc>
              <a:buClr>
                <a:schemeClr val="accent2"/>
              </a:buClr>
              <a:buFont typeface="Wingdings" panose="05000000000000000000" pitchFamily="2" charset="2"/>
              <a:buNone/>
            </a:pPr>
            <a:r>
              <a:rPr lang="en-US" altLang="en-US" sz="2200"/>
              <a:t>                         checked</a:t>
            </a:r>
          </a:p>
          <a:p>
            <a:pPr>
              <a:lnSpc>
                <a:spcPct val="80000"/>
              </a:lnSpc>
              <a:buClr>
                <a:schemeClr val="accent2"/>
              </a:buClr>
              <a:buFont typeface="Wingdings" panose="05000000000000000000" pitchFamily="2" charset="2"/>
              <a:buChar char="§"/>
            </a:pPr>
            <a:r>
              <a:rPr lang="en-US" altLang="en-US" sz="2400" b="1">
                <a:solidFill>
                  <a:srgbClr val="FF0000"/>
                </a:solidFill>
              </a:rPr>
              <a:t>NAME:</a:t>
            </a:r>
            <a:r>
              <a:rPr lang="en-US" altLang="en-US" sz="2200"/>
              <a:t> is the name of the variable to be sent to the </a:t>
            </a:r>
          </a:p>
          <a:p>
            <a:pPr>
              <a:lnSpc>
                <a:spcPct val="80000"/>
              </a:lnSpc>
              <a:buClr>
                <a:schemeClr val="accent2"/>
              </a:buClr>
              <a:buFont typeface="Wingdings" panose="05000000000000000000" pitchFamily="2" charset="2"/>
              <a:buNone/>
            </a:pPr>
            <a:r>
              <a:rPr lang="en-US" altLang="en-US" sz="2200"/>
              <a:t>                 CGI application.</a:t>
            </a:r>
          </a:p>
          <a:p>
            <a:pPr>
              <a:lnSpc>
                <a:spcPct val="80000"/>
              </a:lnSpc>
              <a:buClr>
                <a:schemeClr val="accent2"/>
              </a:buClr>
              <a:buFont typeface="Wingdings" panose="05000000000000000000" pitchFamily="2" charset="2"/>
              <a:buChar char="§"/>
            </a:pPr>
            <a:r>
              <a:rPr lang="en-US" altLang="en-US" sz="2200" b="1">
                <a:solidFill>
                  <a:srgbClr val="FF0000"/>
                </a:solidFill>
              </a:rPr>
              <a:t>VALUE:</a:t>
            </a:r>
            <a:r>
              <a:rPr lang="en-US" altLang="en-US" sz="2200"/>
              <a:t> usually has a set value.</a:t>
            </a:r>
          </a:p>
          <a:p>
            <a:pPr>
              <a:lnSpc>
                <a:spcPct val="80000"/>
              </a:lnSpc>
              <a:buClr>
                <a:schemeClr val="accent2"/>
              </a:buClr>
              <a:buFont typeface="Wingdings" panose="05000000000000000000" pitchFamily="2" charset="2"/>
              <a:buNone/>
            </a:pPr>
            <a:endParaRPr lang="en-US" altLang="en-US" sz="2200"/>
          </a:p>
        </p:txBody>
      </p:sp>
      <p:sp>
        <p:nvSpPr>
          <p:cNvPr id="7" name="Slide Number Placeholder 5"/>
          <p:cNvSpPr>
            <a:spLocks noGrp="1"/>
          </p:cNvSpPr>
          <p:nvPr>
            <p:ph type="sldNum" sz="quarter" idx="12"/>
          </p:nvPr>
        </p:nvSpPr>
        <p:spPr/>
        <p:txBody>
          <a:bodyPr/>
          <a:lstStyle/>
          <a:p>
            <a:fld id="{0BF5E21E-08AF-44FC-A234-5046CF319225}" type="slidenum">
              <a:rPr lang="ar-SA" altLang="en-US"/>
              <a:pPr/>
              <a:t>114</a:t>
            </a:fld>
            <a:endParaRPr lang="en-US" altLang="en-US"/>
          </a:p>
        </p:txBody>
      </p:sp>
      <p:graphicFrame>
        <p:nvGraphicFramePr>
          <p:cNvPr id="111620" name="Object 4"/>
          <p:cNvGraphicFramePr>
            <a:graphicFrameLocks noChangeAspect="1"/>
          </p:cNvGraphicFramePr>
          <p:nvPr/>
        </p:nvGraphicFramePr>
        <p:xfrm>
          <a:off x="5715000" y="2209801"/>
          <a:ext cx="609600" cy="576263"/>
        </p:xfrm>
        <a:graphic>
          <a:graphicData uri="http://schemas.openxmlformats.org/presentationml/2006/ole">
            <mc:AlternateContent xmlns:mc="http://schemas.openxmlformats.org/markup-compatibility/2006">
              <mc:Choice xmlns:v="urn:schemas-microsoft-com:vml" Requires="v">
                <p:oleObj spid="_x0000_s7192" name="Bitmap Image" r:id="rId3" imgW="181096" imgH="171338" progId="Paint.Picture">
                  <p:embed/>
                </p:oleObj>
              </mc:Choice>
              <mc:Fallback>
                <p:oleObj name="Bitmap Image" r:id="rId3" imgW="181096" imgH="171338" progId="Paint.Picture">
                  <p:embed/>
                  <p:pic>
                    <p:nvPicPr>
                      <p:cNvPr id="11162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2209801"/>
                        <a:ext cx="60960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9641839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CB995A4-8A1C-49E0-AC55-F31940A0FF1E}" type="slidenum">
              <a:rPr lang="ar-SA" altLang="en-US"/>
              <a:pPr/>
              <a:t>115</a:t>
            </a:fld>
            <a:endParaRPr lang="en-US" altLang="en-US"/>
          </a:p>
        </p:txBody>
      </p:sp>
      <p:sp>
        <p:nvSpPr>
          <p:cNvPr id="112650" name="Rectangle 10"/>
          <p:cNvSpPr>
            <a:spLocks noChangeArrowheads="1"/>
          </p:cNvSpPr>
          <p:nvPr/>
        </p:nvSpPr>
        <p:spPr bwMode="auto">
          <a:xfrm>
            <a:off x="1676400" y="1"/>
            <a:ext cx="8839200" cy="5262979"/>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2400" b="1">
                <a:solidFill>
                  <a:srgbClr val="FF0000"/>
                </a:solidFill>
              </a:rPr>
              <a:t>&lt;HTML&gt; &lt;HEAD&gt;&lt;TITLE&gt;CheckBoxType&lt;/TITLE&gt; &lt;/HEAD&gt;</a:t>
            </a:r>
          </a:p>
          <a:p>
            <a:pPr eaLnBrk="1" hangingPunct="1"/>
            <a:r>
              <a:rPr lang="en-US" altLang="en-US" sz="2400" b="1">
                <a:solidFill>
                  <a:srgbClr val="FF0000"/>
                </a:solidFill>
              </a:rPr>
              <a:t>&lt;BODY&gt;</a:t>
            </a:r>
          </a:p>
          <a:p>
            <a:pPr eaLnBrk="1" hangingPunct="1"/>
            <a:r>
              <a:rPr lang="en-US" altLang="en-US" sz="2400" b="1"/>
              <a:t>&lt;h1&gt; &lt;font color=green&gt;Please check one of the following&lt;/font&gt;&lt;/h1&gt;</a:t>
            </a:r>
          </a:p>
          <a:p>
            <a:pPr eaLnBrk="1" hangingPunct="1"/>
            <a:r>
              <a:rPr lang="en-US" altLang="en-US" sz="2400" b="1">
                <a:solidFill>
                  <a:srgbClr val="0000CC"/>
                </a:solidFill>
              </a:rPr>
              <a:t>&lt;FORM name="fome3"  Action="url"  method="get"&gt;</a:t>
            </a:r>
          </a:p>
          <a:p>
            <a:pPr eaLnBrk="1" hangingPunct="1"/>
            <a:r>
              <a:rPr lang="en-US" altLang="en-US" sz="2400" b="1"/>
              <a:t>&lt;font color=red&gt; Select Country: &lt;/font&gt;&lt;BR&gt;</a:t>
            </a:r>
          </a:p>
          <a:p>
            <a:pPr eaLnBrk="1" hangingPunct="1"/>
            <a:r>
              <a:rPr lang="en-US" altLang="en-US" sz="2400" b="1">
                <a:solidFill>
                  <a:srgbClr val="FF0000"/>
                </a:solidFill>
              </a:rPr>
              <a:t>jordan:&lt;INPUT TYPE= "RADIO"  Name="country"  CHECKED&gt;&lt;BR&gt;</a:t>
            </a:r>
          </a:p>
          <a:p>
            <a:pPr eaLnBrk="1" hangingPunct="1"/>
            <a:r>
              <a:rPr lang="en-US" altLang="en-US" sz="2400" b="1">
                <a:solidFill>
                  <a:srgbClr val="0000CC"/>
                </a:solidFill>
              </a:rPr>
              <a:t>Yemen&lt;INPUT TYPE="</a:t>
            </a:r>
            <a:r>
              <a:rPr lang="en-US" altLang="en-US" sz="2400" b="1">
                <a:solidFill>
                  <a:srgbClr val="FF0000"/>
                </a:solidFill>
              </a:rPr>
              <a:t>RADIO</a:t>
            </a:r>
            <a:r>
              <a:rPr lang="en-US" altLang="en-US" sz="2400" b="1"/>
              <a:t> </a:t>
            </a:r>
            <a:r>
              <a:rPr lang="en-US" altLang="en-US" sz="2400" b="1">
                <a:solidFill>
                  <a:srgbClr val="0000CC"/>
                </a:solidFill>
              </a:rPr>
              <a:t>"  Name="country"&gt;&lt;BR&gt;</a:t>
            </a:r>
          </a:p>
          <a:p>
            <a:pPr eaLnBrk="1" hangingPunct="1"/>
            <a:r>
              <a:rPr lang="en-US" altLang="en-US" sz="2400" b="1">
                <a:solidFill>
                  <a:srgbClr val="0000CC"/>
                </a:solidFill>
              </a:rPr>
              <a:t>Qatar:&lt;INPUT TYPE="</a:t>
            </a:r>
            <a:r>
              <a:rPr lang="en-US" altLang="en-US" sz="2400" b="1">
                <a:solidFill>
                  <a:srgbClr val="FF0000"/>
                </a:solidFill>
              </a:rPr>
              <a:t>RADIO</a:t>
            </a:r>
            <a:r>
              <a:rPr lang="en-US" altLang="en-US" sz="2400" b="1">
                <a:solidFill>
                  <a:srgbClr val="0000CC"/>
                </a:solidFill>
              </a:rPr>
              <a:t>"  Name="country"&gt;&lt;BR&gt; &lt;BR&gt;</a:t>
            </a:r>
          </a:p>
          <a:p>
            <a:pPr eaLnBrk="1" hangingPunct="1"/>
            <a:r>
              <a:rPr lang="en-US" altLang="en-US" sz="2400" b="1"/>
              <a:t>&lt;font color=blue&gt;Select Language:&lt;/font&gt;&lt;BR&gt;</a:t>
            </a:r>
          </a:p>
          <a:p>
            <a:pPr eaLnBrk="1" hangingPunct="1"/>
            <a:r>
              <a:rPr lang="en-US" altLang="en-US" sz="2400" b="1">
                <a:solidFill>
                  <a:srgbClr val="009900"/>
                </a:solidFill>
              </a:rPr>
              <a:t>Arabic:&lt;INPUT TYPE="</a:t>
            </a:r>
            <a:r>
              <a:rPr lang="en-US" altLang="en-US" sz="2400" b="1">
                <a:solidFill>
                  <a:srgbClr val="FF0000"/>
                </a:solidFill>
              </a:rPr>
              <a:t>RADIO</a:t>
            </a:r>
            <a:r>
              <a:rPr lang="en-US" altLang="en-US" sz="2400" b="1">
                <a:solidFill>
                  <a:srgbClr val="009900"/>
                </a:solidFill>
              </a:rPr>
              <a:t>"  Name="language"  CHECKED&gt;&lt;BR&gt; English:&lt;INPUT TYPE=" </a:t>
            </a:r>
            <a:r>
              <a:rPr lang="en-US" altLang="en-US" sz="2400" b="1">
                <a:solidFill>
                  <a:srgbClr val="FF0000"/>
                </a:solidFill>
              </a:rPr>
              <a:t>RADIO</a:t>
            </a:r>
            <a:r>
              <a:rPr lang="en-US" altLang="en-US" sz="2400" b="1"/>
              <a:t> </a:t>
            </a:r>
            <a:r>
              <a:rPr lang="en-US" altLang="en-US" sz="2400" b="1">
                <a:solidFill>
                  <a:srgbClr val="009900"/>
                </a:solidFill>
              </a:rPr>
              <a:t>" Name="language"&gt;&lt;BR&gt;</a:t>
            </a:r>
          </a:p>
          <a:p>
            <a:pPr eaLnBrk="1" hangingPunct="1"/>
            <a:r>
              <a:rPr lang="en-US" altLang="en-US" sz="2400" b="1">
                <a:solidFill>
                  <a:srgbClr val="009900"/>
                </a:solidFill>
              </a:rPr>
              <a:t>French:&lt;INPUT TYPE=" </a:t>
            </a:r>
            <a:r>
              <a:rPr lang="en-US" altLang="en-US" sz="2400" b="1">
                <a:solidFill>
                  <a:srgbClr val="FF0000"/>
                </a:solidFill>
              </a:rPr>
              <a:t>RADIO</a:t>
            </a:r>
            <a:r>
              <a:rPr lang="en-US" altLang="en-US" sz="2400" b="1"/>
              <a:t> </a:t>
            </a:r>
            <a:r>
              <a:rPr lang="en-US" altLang="en-US" sz="2400" b="1">
                <a:solidFill>
                  <a:srgbClr val="009900"/>
                </a:solidFill>
              </a:rPr>
              <a:t>"  Name="language"&gt;</a:t>
            </a:r>
            <a:r>
              <a:rPr lang="en-US" altLang="en-US" sz="2400" b="1"/>
              <a:t> </a:t>
            </a:r>
            <a:r>
              <a:rPr lang="en-US" altLang="en-US" sz="2400" b="1">
                <a:solidFill>
                  <a:srgbClr val="FF0000"/>
                </a:solidFill>
              </a:rPr>
              <a:t>&lt;BR&gt;&lt;/FORM&gt; &lt;/BODY&gt;&lt;/HTML&gt;</a:t>
            </a:r>
          </a:p>
        </p:txBody>
      </p:sp>
    </p:spTree>
    <p:extLst>
      <p:ext uri="{BB962C8B-B14F-4D97-AF65-F5344CB8AC3E}">
        <p14:creationId xmlns:p14="http://schemas.microsoft.com/office/powerpoint/2010/main" val="113827624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275DB96-93BD-423E-BE12-AA323ECE2B0B}" type="slidenum">
              <a:rPr lang="ar-SA" altLang="en-US"/>
              <a:pPr/>
              <a:t>116</a:t>
            </a:fld>
            <a:endParaRPr lang="en-US" altLang="en-US"/>
          </a:p>
        </p:txBody>
      </p:sp>
      <p:pic>
        <p:nvPicPr>
          <p:cNvPr id="1751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34950"/>
            <a:ext cx="7391400" cy="6605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10636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715912B-9F55-4186-BA9C-9B85811B86D0}" type="slidenum">
              <a:rPr lang="ar-SA" altLang="en-US"/>
              <a:pPr/>
              <a:t>117</a:t>
            </a:fld>
            <a:endParaRPr lang="en-US" altLang="en-US"/>
          </a:p>
        </p:txBody>
      </p:sp>
      <p:sp>
        <p:nvSpPr>
          <p:cNvPr id="177156" name="Rectangle 4"/>
          <p:cNvSpPr>
            <a:spLocks noChangeArrowheads="1"/>
          </p:cNvSpPr>
          <p:nvPr/>
        </p:nvSpPr>
        <p:spPr bwMode="auto">
          <a:xfrm>
            <a:off x="1524000" y="228600"/>
            <a:ext cx="8991600" cy="606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2400" b="1">
                <a:solidFill>
                  <a:srgbClr val="0000CC"/>
                </a:solidFill>
              </a:rPr>
              <a:t>&lt;HTML&gt;&lt;HEAD&gt;</a:t>
            </a:r>
          </a:p>
          <a:p>
            <a:pPr eaLnBrk="1" hangingPunct="1"/>
            <a:r>
              <a:rPr lang="en-US" altLang="en-US" sz="2400" b="1">
                <a:solidFill>
                  <a:srgbClr val="0000CC"/>
                </a:solidFill>
              </a:rPr>
              <a:t>&lt;TITLE&gt;RADIOBox&lt;/TITLE&gt; &lt;/HEAD&gt;</a:t>
            </a:r>
          </a:p>
          <a:p>
            <a:pPr eaLnBrk="1" hangingPunct="1"/>
            <a:r>
              <a:rPr lang="en-US" altLang="en-US" sz="2400" b="1">
                <a:solidFill>
                  <a:srgbClr val="0000CC"/>
                </a:solidFill>
              </a:rPr>
              <a:t>&lt;BODY&gt;</a:t>
            </a:r>
          </a:p>
          <a:p>
            <a:pPr eaLnBrk="1" hangingPunct="1"/>
            <a:r>
              <a:rPr lang="en-US" altLang="en-US" sz="2400" b="1">
                <a:solidFill>
                  <a:srgbClr val="FF0000"/>
                </a:solidFill>
              </a:rPr>
              <a:t>Form #1:</a:t>
            </a:r>
          </a:p>
          <a:p>
            <a:pPr eaLnBrk="1" hangingPunct="1"/>
            <a:r>
              <a:rPr lang="en-US" altLang="en-US" sz="2400" b="1"/>
              <a:t>&lt;FORM&gt;</a:t>
            </a:r>
          </a:p>
          <a:p>
            <a:pPr eaLnBrk="1" hangingPunct="1"/>
            <a:r>
              <a:rPr lang="en-US" altLang="en-US" sz="2400" b="1"/>
              <a:t>  &lt;INPUT TYPE="radio" NAME="choice" VALUE="one"&gt; Yes.</a:t>
            </a:r>
          </a:p>
          <a:p>
            <a:pPr eaLnBrk="1" hangingPunct="1"/>
            <a:r>
              <a:rPr lang="en-US" altLang="en-US" sz="2400" b="1"/>
              <a:t>   &lt;INPUT TYPE="radio" NAME="choice" VALUE="two"&gt; No.</a:t>
            </a:r>
          </a:p>
          <a:p>
            <a:pPr eaLnBrk="1" hangingPunct="1"/>
            <a:r>
              <a:rPr lang="en-US" altLang="en-US" sz="2400" b="1"/>
              <a:t>&lt;/FORM&gt;</a:t>
            </a:r>
          </a:p>
          <a:p>
            <a:pPr eaLnBrk="1" hangingPunct="1"/>
            <a:r>
              <a:rPr lang="en-US" altLang="en-US" sz="2800" b="1"/>
              <a:t>&lt;HR color=red size="10" &gt;</a:t>
            </a:r>
          </a:p>
          <a:p>
            <a:pPr eaLnBrk="1" hangingPunct="1"/>
            <a:r>
              <a:rPr lang="en-US" altLang="en-US" sz="2400" b="1">
                <a:solidFill>
                  <a:srgbClr val="FF0000"/>
                </a:solidFill>
              </a:rPr>
              <a:t>Form #2:</a:t>
            </a:r>
          </a:p>
          <a:p>
            <a:pPr eaLnBrk="1" hangingPunct="1"/>
            <a:r>
              <a:rPr lang="en-US" altLang="en-US" sz="2400" b="1"/>
              <a:t>&lt;FORM&gt;</a:t>
            </a:r>
          </a:p>
          <a:p>
            <a:pPr eaLnBrk="1" hangingPunct="1"/>
            <a:r>
              <a:rPr lang="en-US" altLang="en-US" sz="2400" b="1"/>
              <a:t>      &lt;INPUT TYPE="radio" NAME="choice" VALUE="three" CHECKED&gt; Yes.</a:t>
            </a:r>
          </a:p>
          <a:p>
            <a:pPr eaLnBrk="1" hangingPunct="1"/>
            <a:r>
              <a:rPr lang="en-US" altLang="en-US" sz="2400" b="1"/>
              <a:t>   &lt;INPUT TYPE="radio" NAME="choice" VALUE="four"&gt; No.</a:t>
            </a:r>
          </a:p>
          <a:p>
            <a:pPr eaLnBrk="1" hangingPunct="1"/>
            <a:r>
              <a:rPr lang="en-US" altLang="en-US" sz="2400" b="1"/>
              <a:t>&lt;/FORM&gt;</a:t>
            </a:r>
          </a:p>
          <a:p>
            <a:pPr eaLnBrk="1" hangingPunct="1"/>
            <a:r>
              <a:rPr lang="en-US" altLang="en-US" sz="2400" b="1"/>
              <a:t>&lt;/BODY&gt;&lt;/HTML&gt;</a:t>
            </a:r>
          </a:p>
        </p:txBody>
      </p:sp>
    </p:spTree>
    <p:extLst>
      <p:ext uri="{BB962C8B-B14F-4D97-AF65-F5344CB8AC3E}">
        <p14:creationId xmlns:p14="http://schemas.microsoft.com/office/powerpoint/2010/main" val="189883048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Rectangle 4"/>
          <p:cNvSpPr>
            <a:spLocks noGrp="1" noChangeArrowheads="1"/>
          </p:cNvSpPr>
          <p:nvPr>
            <p:ph type="title"/>
          </p:nvPr>
        </p:nvSpPr>
        <p:spPr>
          <a:xfrm>
            <a:off x="2133600" y="0"/>
            <a:ext cx="8229600" cy="762000"/>
          </a:xfrm>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a:flatTx/>
          </a:bodyPr>
          <a:lstStyle/>
          <a:p>
            <a:r>
              <a:rPr lang="en-US" altLang="en-US" b="1">
                <a:solidFill>
                  <a:srgbClr val="FFFF00"/>
                </a:solidFill>
              </a:rPr>
              <a:t>Output</a:t>
            </a:r>
          </a:p>
        </p:txBody>
      </p:sp>
      <p:sp>
        <p:nvSpPr>
          <p:cNvPr id="6" name="Slide Number Placeholder 5"/>
          <p:cNvSpPr>
            <a:spLocks noGrp="1"/>
          </p:cNvSpPr>
          <p:nvPr>
            <p:ph type="sldNum" sz="quarter" idx="12"/>
          </p:nvPr>
        </p:nvSpPr>
        <p:spPr/>
        <p:txBody>
          <a:bodyPr/>
          <a:lstStyle/>
          <a:p>
            <a:fld id="{0F79F2A4-6E01-4C62-8291-56A689E8DB56}" type="slidenum">
              <a:rPr lang="ar-SA" altLang="en-US"/>
              <a:pPr/>
              <a:t>118</a:t>
            </a:fld>
            <a:endParaRPr lang="en-US" altLang="en-US"/>
          </a:p>
        </p:txBody>
      </p:sp>
      <p:pic>
        <p:nvPicPr>
          <p:cNvPr id="17818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152526"/>
            <a:ext cx="7924800" cy="570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38022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0" name="Rectangle 6"/>
          <p:cNvSpPr>
            <a:spLocks noGrp="1" noChangeArrowheads="1"/>
          </p:cNvSpPr>
          <p:nvPr>
            <p:ph type="title"/>
          </p:nvPr>
        </p:nvSpPr>
        <p:spPr>
          <a:xfrm>
            <a:off x="2130425" y="274638"/>
            <a:ext cx="7931150" cy="762000"/>
          </a:xfrm>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a:flatTx/>
          </a:bodyPr>
          <a:lstStyle/>
          <a:p>
            <a:r>
              <a:rPr lang="en-US" altLang="en-US" b="1">
                <a:solidFill>
                  <a:srgbClr val="FFFF00"/>
                </a:solidFill>
              </a:rPr>
              <a:t>Push Button</a:t>
            </a:r>
          </a:p>
        </p:txBody>
      </p:sp>
      <p:sp>
        <p:nvSpPr>
          <p:cNvPr id="113667" name="Rectangle 3"/>
          <p:cNvSpPr>
            <a:spLocks noGrp="1" noChangeArrowheads="1"/>
          </p:cNvSpPr>
          <p:nvPr>
            <p:ph idx="1"/>
          </p:nvPr>
        </p:nvSpPr>
        <p:spPr>
          <a:xfrm>
            <a:off x="2209800" y="1371600"/>
            <a:ext cx="7772400" cy="4648200"/>
          </a:xfrm>
          <a:solidFill>
            <a:schemeClr val="accent1"/>
          </a:solidFill>
          <a:ln>
            <a:solidFill>
              <a:srgbClr val="333300"/>
            </a:solidFill>
            <a:miter lim="800000"/>
            <a:headEnd/>
            <a:tailEnd/>
          </a:ln>
        </p:spPr>
        <p:txBody>
          <a:bodyPr>
            <a:normAutofit lnSpcReduction="10000"/>
          </a:bodyPr>
          <a:lstStyle/>
          <a:p>
            <a:pPr>
              <a:lnSpc>
                <a:spcPct val="90000"/>
              </a:lnSpc>
              <a:buClr>
                <a:schemeClr val="accent2"/>
              </a:buClr>
              <a:buFont typeface="Wingdings" panose="05000000000000000000" pitchFamily="2" charset="2"/>
              <a:buChar char="§"/>
            </a:pPr>
            <a:r>
              <a:rPr lang="en-US" altLang="en-US" b="1">
                <a:solidFill>
                  <a:srgbClr val="0000FF"/>
                </a:solidFill>
              </a:rPr>
              <a:t>Push Button:</a:t>
            </a:r>
            <a:r>
              <a:rPr lang="en-US" altLang="en-US" sz="2400"/>
              <a:t> This element would be used with</a:t>
            </a:r>
          </a:p>
          <a:p>
            <a:pPr>
              <a:lnSpc>
                <a:spcPct val="90000"/>
              </a:lnSpc>
              <a:buClr>
                <a:schemeClr val="accent2"/>
              </a:buClr>
              <a:buFont typeface="Wingdings" panose="05000000000000000000" pitchFamily="2" charset="2"/>
              <a:buNone/>
            </a:pPr>
            <a:r>
              <a:rPr lang="en-US" altLang="en-US" sz="2400"/>
              <a:t>JavaScript to cause an action to take place.</a:t>
            </a:r>
          </a:p>
          <a:p>
            <a:pPr>
              <a:lnSpc>
                <a:spcPct val="90000"/>
              </a:lnSpc>
              <a:buClr>
                <a:schemeClr val="accent2"/>
              </a:buClr>
              <a:buFont typeface="Wingdings" panose="05000000000000000000" pitchFamily="2" charset="2"/>
              <a:buNone/>
            </a:pPr>
            <a:r>
              <a:rPr lang="en-US" altLang="en-US" sz="2400" b="1">
                <a:solidFill>
                  <a:srgbClr val="FF0000"/>
                </a:solidFill>
              </a:rPr>
              <a:t>&lt;INPUT TYPE=“BUTTON”&gt;</a:t>
            </a:r>
          </a:p>
          <a:p>
            <a:pPr>
              <a:lnSpc>
                <a:spcPct val="90000"/>
              </a:lnSpc>
              <a:buClr>
                <a:schemeClr val="accent2"/>
              </a:buClr>
              <a:buFont typeface="Wingdings" panose="05000000000000000000" pitchFamily="2" charset="2"/>
              <a:buNone/>
            </a:pPr>
            <a:r>
              <a:rPr lang="en-US" altLang="en-US" sz="2400"/>
              <a:t>Browser will display </a:t>
            </a:r>
          </a:p>
          <a:p>
            <a:pPr>
              <a:lnSpc>
                <a:spcPct val="90000"/>
              </a:lnSpc>
              <a:buClr>
                <a:schemeClr val="accent2"/>
              </a:buClr>
              <a:buFont typeface="Wingdings" panose="05000000000000000000" pitchFamily="2" charset="2"/>
              <a:buNone/>
            </a:pPr>
            <a:endParaRPr lang="en-US" altLang="en-US" sz="2400"/>
          </a:p>
          <a:p>
            <a:pPr>
              <a:lnSpc>
                <a:spcPct val="90000"/>
              </a:lnSpc>
              <a:buClr>
                <a:schemeClr val="accent2"/>
              </a:buClr>
              <a:buFont typeface="Wingdings" panose="05000000000000000000" pitchFamily="2" charset="2"/>
              <a:buNone/>
            </a:pPr>
            <a:r>
              <a:rPr lang="en-US" altLang="en-US" sz="2400"/>
              <a:t>Push Button has the following attributes:</a:t>
            </a:r>
          </a:p>
          <a:p>
            <a:pPr>
              <a:lnSpc>
                <a:spcPct val="90000"/>
              </a:lnSpc>
              <a:buClr>
                <a:schemeClr val="accent2"/>
              </a:buClr>
              <a:buFont typeface="Wingdings" panose="05000000000000000000" pitchFamily="2" charset="2"/>
              <a:buChar char="§"/>
            </a:pPr>
            <a:r>
              <a:rPr lang="en-US" altLang="en-US" sz="2400" b="1">
                <a:solidFill>
                  <a:srgbClr val="FF0000"/>
                </a:solidFill>
              </a:rPr>
              <a:t>TYPE:</a:t>
            </a:r>
            <a:r>
              <a:rPr lang="en-US" altLang="en-US" sz="2400"/>
              <a:t> button.</a:t>
            </a:r>
          </a:p>
          <a:p>
            <a:pPr>
              <a:lnSpc>
                <a:spcPct val="90000"/>
              </a:lnSpc>
              <a:buClr>
                <a:schemeClr val="accent2"/>
              </a:buClr>
              <a:buFont typeface="Wingdings" panose="05000000000000000000" pitchFamily="2" charset="2"/>
              <a:buChar char="§"/>
            </a:pPr>
            <a:r>
              <a:rPr lang="en-US" altLang="en-US" sz="2400" b="1">
                <a:solidFill>
                  <a:srgbClr val="FF0000"/>
                </a:solidFill>
              </a:rPr>
              <a:t>NAME:</a:t>
            </a:r>
            <a:r>
              <a:rPr lang="en-US" altLang="en-US" sz="2400"/>
              <a:t> is the name of the button to be used</a:t>
            </a:r>
          </a:p>
          <a:p>
            <a:pPr>
              <a:lnSpc>
                <a:spcPct val="90000"/>
              </a:lnSpc>
              <a:buClr>
                <a:schemeClr val="accent2"/>
              </a:buClr>
              <a:buFont typeface="Wingdings" panose="05000000000000000000" pitchFamily="2" charset="2"/>
              <a:buNone/>
            </a:pPr>
            <a:r>
              <a:rPr lang="en-US" altLang="en-US" sz="2400"/>
              <a:t>in scripting. </a:t>
            </a:r>
          </a:p>
          <a:p>
            <a:pPr>
              <a:lnSpc>
                <a:spcPct val="90000"/>
              </a:lnSpc>
              <a:buClr>
                <a:schemeClr val="accent2"/>
              </a:buClr>
              <a:buFont typeface="Wingdings" panose="05000000000000000000" pitchFamily="2" charset="2"/>
              <a:buChar char="§"/>
            </a:pPr>
            <a:r>
              <a:rPr lang="en-US" altLang="en-US" sz="2400" b="1">
                <a:solidFill>
                  <a:srgbClr val="FF0000"/>
                </a:solidFill>
              </a:rPr>
              <a:t>VALUE:</a:t>
            </a:r>
            <a:r>
              <a:rPr lang="en-US" altLang="en-US" sz="2400"/>
              <a:t> determines the text label on the button.</a:t>
            </a:r>
          </a:p>
        </p:txBody>
      </p:sp>
      <p:sp>
        <p:nvSpPr>
          <p:cNvPr id="7" name="Slide Number Placeholder 5"/>
          <p:cNvSpPr>
            <a:spLocks noGrp="1"/>
          </p:cNvSpPr>
          <p:nvPr>
            <p:ph type="sldNum" sz="quarter" idx="12"/>
          </p:nvPr>
        </p:nvSpPr>
        <p:spPr/>
        <p:txBody>
          <a:bodyPr/>
          <a:lstStyle/>
          <a:p>
            <a:fld id="{152E3421-70E7-4BAB-ACDE-1B9D1B70DF7F}" type="slidenum">
              <a:rPr lang="ar-SA" altLang="en-US"/>
              <a:pPr/>
              <a:t>119</a:t>
            </a:fld>
            <a:endParaRPr lang="en-US" altLang="en-US"/>
          </a:p>
        </p:txBody>
      </p:sp>
      <p:graphicFrame>
        <p:nvGraphicFramePr>
          <p:cNvPr id="113668" name="Object 4"/>
          <p:cNvGraphicFramePr>
            <a:graphicFrameLocks noChangeAspect="1"/>
          </p:cNvGraphicFramePr>
          <p:nvPr/>
        </p:nvGraphicFramePr>
        <p:xfrm>
          <a:off x="5257800" y="2819401"/>
          <a:ext cx="1581150" cy="481013"/>
        </p:xfrm>
        <a:graphic>
          <a:graphicData uri="http://schemas.openxmlformats.org/presentationml/2006/ole">
            <mc:AlternateContent xmlns:mc="http://schemas.openxmlformats.org/markup-compatibility/2006">
              <mc:Choice xmlns:v="urn:schemas-microsoft-com:vml" Requires="v">
                <p:oleObj spid="_x0000_s8216" name="Bitmap Image" r:id="rId3" imgW="876190" imgH="266737" progId="Paint.Picture">
                  <p:embed/>
                </p:oleObj>
              </mc:Choice>
              <mc:Fallback>
                <p:oleObj name="Bitmap Image" r:id="rId3" imgW="876190" imgH="266737" progId="Paint.Picture">
                  <p:embed/>
                  <p:pic>
                    <p:nvPicPr>
                      <p:cNvPr id="11366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819401"/>
                        <a:ext cx="1581150"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870856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4001" y="223"/>
            <a:ext cx="9143999" cy="10287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925358" y="1"/>
            <a:ext cx="4742641" cy="59994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24001" y="0"/>
            <a:ext cx="9088207" cy="102057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3172" y="52323"/>
            <a:ext cx="9145590" cy="901826"/>
          </a:xfrm>
          <a:prstGeom prst="rect">
            <a:avLst/>
          </a:prstGeom>
          <a:blipFill>
            <a:blip r:embed="rId6" cstate="print"/>
            <a:stretch>
              <a:fillRect/>
            </a:stretch>
          </a:blipFill>
        </p:spPr>
        <p:txBody>
          <a:bodyPr wrap="square" lIns="0" tIns="0" rIns="0" bIns="0" rtlCol="0"/>
          <a:lstStyle/>
          <a:p>
            <a:endParaRPr/>
          </a:p>
        </p:txBody>
      </p:sp>
      <p:sp>
        <p:nvSpPr>
          <p:cNvPr id="7" name="object 7"/>
          <p:cNvSpPr txBox="1"/>
          <p:nvPr/>
        </p:nvSpPr>
        <p:spPr>
          <a:xfrm>
            <a:off x="1983740" y="2527834"/>
            <a:ext cx="8018780" cy="1321435"/>
          </a:xfrm>
          <a:prstGeom prst="rect">
            <a:avLst/>
          </a:prstGeom>
        </p:spPr>
        <p:txBody>
          <a:bodyPr vert="horz" wrap="square" lIns="0" tIns="88900" rIns="0" bIns="0" rtlCol="0">
            <a:spAutoFit/>
          </a:bodyPr>
          <a:lstStyle/>
          <a:p>
            <a:pPr marL="12700">
              <a:spcBef>
                <a:spcPts val="700"/>
              </a:spcBef>
            </a:pPr>
            <a:r>
              <a:rPr sz="2350" spc="20" dirty="0">
                <a:solidFill>
                  <a:srgbClr val="0AD0D9"/>
                </a:solidFill>
                <a:latin typeface="Times New Roman"/>
                <a:cs typeface="Times New Roman"/>
              </a:rPr>
              <a:t>-</a:t>
            </a:r>
            <a:r>
              <a:rPr sz="2500" spc="20" dirty="0">
                <a:latin typeface="Times New Roman"/>
                <a:cs typeface="Times New Roman"/>
              </a:rPr>
              <a:t>Css </a:t>
            </a:r>
            <a:r>
              <a:rPr sz="2500" spc="100" dirty="0">
                <a:latin typeface="Times New Roman"/>
                <a:cs typeface="Times New Roman"/>
              </a:rPr>
              <a:t>Hits </a:t>
            </a:r>
            <a:r>
              <a:rPr sz="2500" spc="95" dirty="0">
                <a:latin typeface="Times New Roman"/>
                <a:cs typeface="Times New Roman"/>
              </a:rPr>
              <a:t>The</a:t>
            </a:r>
            <a:r>
              <a:rPr sz="2500" spc="-370" dirty="0">
                <a:latin typeface="Times New Roman"/>
                <a:cs typeface="Times New Roman"/>
              </a:rPr>
              <a:t> </a:t>
            </a:r>
            <a:r>
              <a:rPr sz="2500" spc="25" dirty="0" smtClean="0">
                <a:latin typeface="Times New Roman"/>
                <a:cs typeface="Times New Roman"/>
              </a:rPr>
              <a:t>web</a:t>
            </a:r>
            <a:r>
              <a:rPr lang="en-IN" sz="2500" spc="25" dirty="0" smtClean="0">
                <a:latin typeface="Times New Roman"/>
                <a:cs typeface="Times New Roman"/>
              </a:rPr>
              <a:t>, </a:t>
            </a:r>
            <a:r>
              <a:rPr lang="en-IN" sz="2500" spc="25" smtClean="0">
                <a:latin typeface="Times New Roman"/>
                <a:cs typeface="Times New Roman"/>
              </a:rPr>
              <a:t>Along with Y2K</a:t>
            </a:r>
            <a:r>
              <a:rPr sz="2500" spc="25" dirty="0" smtClean="0">
                <a:latin typeface="Times New Roman"/>
                <a:cs typeface="Times New Roman"/>
              </a:rPr>
              <a:t>.</a:t>
            </a:r>
            <a:endParaRPr sz="2500" dirty="0">
              <a:latin typeface="Times New Roman"/>
              <a:cs typeface="Times New Roman"/>
            </a:endParaRPr>
          </a:p>
          <a:p>
            <a:pPr marL="12700" marR="5080">
              <a:spcBef>
                <a:spcPts val="600"/>
              </a:spcBef>
              <a:tabLst>
                <a:tab pos="1595755" algn="l"/>
                <a:tab pos="4326890" algn="l"/>
              </a:tabLst>
            </a:pPr>
            <a:r>
              <a:rPr sz="2350" spc="55" dirty="0">
                <a:solidFill>
                  <a:srgbClr val="0AD0D9"/>
                </a:solidFill>
                <a:latin typeface="Times New Roman"/>
                <a:cs typeface="Times New Roman"/>
              </a:rPr>
              <a:t>-</a:t>
            </a:r>
            <a:r>
              <a:rPr sz="2500" spc="55" dirty="0">
                <a:latin typeface="Times New Roman"/>
                <a:cs typeface="Times New Roman"/>
              </a:rPr>
              <a:t>Microsoft	</a:t>
            </a:r>
            <a:r>
              <a:rPr sz="2500" spc="130" dirty="0">
                <a:latin typeface="Times New Roman"/>
                <a:cs typeface="Times New Roman"/>
              </a:rPr>
              <a:t>Internet</a:t>
            </a:r>
            <a:r>
              <a:rPr sz="2500" spc="-40" dirty="0">
                <a:latin typeface="Times New Roman"/>
                <a:cs typeface="Times New Roman"/>
              </a:rPr>
              <a:t> </a:t>
            </a:r>
            <a:r>
              <a:rPr sz="2500" spc="45" dirty="0">
                <a:latin typeface="Times New Roman"/>
                <a:cs typeface="Times New Roman"/>
              </a:rPr>
              <a:t>Explorer</a:t>
            </a:r>
            <a:r>
              <a:rPr sz="2500" spc="-60" dirty="0">
                <a:latin typeface="Times New Roman"/>
                <a:cs typeface="Times New Roman"/>
              </a:rPr>
              <a:t> </a:t>
            </a:r>
            <a:r>
              <a:rPr sz="2500" spc="-65" dirty="0">
                <a:latin typeface="Times New Roman"/>
                <a:cs typeface="Times New Roman"/>
              </a:rPr>
              <a:t>5	</a:t>
            </a:r>
            <a:r>
              <a:rPr sz="2500" spc="120" dirty="0">
                <a:latin typeface="Times New Roman"/>
                <a:cs typeface="Times New Roman"/>
              </a:rPr>
              <a:t>supported better </a:t>
            </a:r>
            <a:r>
              <a:rPr sz="2500" spc="165" dirty="0">
                <a:latin typeface="Times New Roman"/>
                <a:cs typeface="Times New Roman"/>
              </a:rPr>
              <a:t>than</a:t>
            </a:r>
            <a:r>
              <a:rPr sz="2500" spc="-375" dirty="0">
                <a:latin typeface="Times New Roman"/>
                <a:cs typeface="Times New Roman"/>
              </a:rPr>
              <a:t> </a:t>
            </a:r>
            <a:r>
              <a:rPr sz="2500" spc="60" dirty="0">
                <a:latin typeface="Times New Roman"/>
                <a:cs typeface="Times New Roman"/>
              </a:rPr>
              <a:t>99%  </a:t>
            </a:r>
            <a:r>
              <a:rPr sz="2500" spc="15" dirty="0">
                <a:latin typeface="Times New Roman"/>
                <a:cs typeface="Times New Roman"/>
              </a:rPr>
              <a:t>of </a:t>
            </a:r>
            <a:r>
              <a:rPr sz="2500" spc="150" dirty="0">
                <a:latin typeface="Times New Roman"/>
                <a:cs typeface="Times New Roman"/>
              </a:rPr>
              <a:t>the</a:t>
            </a:r>
            <a:r>
              <a:rPr sz="2500" spc="-90" dirty="0">
                <a:latin typeface="Times New Roman"/>
                <a:cs typeface="Times New Roman"/>
              </a:rPr>
              <a:t> </a:t>
            </a:r>
            <a:r>
              <a:rPr sz="2500" spc="15" dirty="0">
                <a:latin typeface="Times New Roman"/>
                <a:cs typeface="Times New Roman"/>
              </a:rPr>
              <a:t>css.</a:t>
            </a:r>
            <a:endParaRPr sz="2500" dirty="0">
              <a:latin typeface="Times New Roman"/>
              <a:cs typeface="Times New Roman"/>
            </a:endParaRPr>
          </a:p>
        </p:txBody>
      </p:sp>
      <p:sp>
        <p:nvSpPr>
          <p:cNvPr id="8" name="object 8"/>
          <p:cNvSpPr txBox="1">
            <a:spLocks noGrp="1"/>
          </p:cNvSpPr>
          <p:nvPr>
            <p:ph type="title"/>
          </p:nvPr>
        </p:nvSpPr>
        <p:spPr>
          <a:xfrm>
            <a:off x="2136141" y="991869"/>
            <a:ext cx="3094355" cy="635000"/>
          </a:xfrm>
          <a:prstGeom prst="rect">
            <a:avLst/>
          </a:prstGeom>
        </p:spPr>
        <p:txBody>
          <a:bodyPr vert="horz" wrap="square" lIns="0" tIns="12065" rIns="0" bIns="0" rtlCol="0" anchor="ctr">
            <a:spAutoFit/>
          </a:bodyPr>
          <a:lstStyle/>
          <a:p>
            <a:pPr marL="12700">
              <a:lnSpc>
                <a:spcPct val="100000"/>
              </a:lnSpc>
              <a:spcBef>
                <a:spcPts val="95"/>
              </a:spcBef>
            </a:pPr>
            <a:r>
              <a:rPr sz="4000" spc="150" dirty="0"/>
              <a:t>The </a:t>
            </a:r>
            <a:r>
              <a:rPr sz="4000" spc="-90" dirty="0"/>
              <a:t>Year</a:t>
            </a:r>
            <a:r>
              <a:rPr sz="4000" spc="-550" dirty="0"/>
              <a:t> </a:t>
            </a:r>
            <a:r>
              <a:rPr sz="4000" spc="90" dirty="0"/>
              <a:t>2000</a:t>
            </a:r>
            <a:endParaRPr sz="4000"/>
          </a:p>
        </p:txBody>
      </p:sp>
    </p:spTree>
    <p:extLst>
      <p:ext uri="{BB962C8B-B14F-4D97-AF65-F5344CB8AC3E}">
        <p14:creationId xmlns:p14="http://schemas.microsoft.com/office/powerpoint/2010/main" val="28415983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3"/>
          <p:cNvSpPr>
            <a:spLocks noGrp="1" noChangeArrowheads="1"/>
          </p:cNvSpPr>
          <p:nvPr>
            <p:ph idx="1"/>
          </p:nvPr>
        </p:nvSpPr>
        <p:spPr>
          <a:xfrm>
            <a:off x="1981200" y="228600"/>
            <a:ext cx="8686800" cy="6400800"/>
          </a:xfrm>
          <a:solidFill>
            <a:schemeClr val="accent1"/>
          </a:solidFill>
        </p:spPr>
        <p:txBody>
          <a:bodyPr>
            <a:normAutofit lnSpcReduction="10000"/>
          </a:bodyPr>
          <a:lstStyle/>
          <a:p>
            <a:pPr>
              <a:lnSpc>
                <a:spcPct val="90000"/>
              </a:lnSpc>
              <a:buFontTx/>
              <a:buNone/>
            </a:pPr>
            <a:r>
              <a:rPr lang="en-US" altLang="en-US" sz="2600" b="1">
                <a:solidFill>
                  <a:srgbClr val="FF0000"/>
                </a:solidFill>
              </a:rPr>
              <a:t>&lt;DIV align=center&gt;&lt;BR&gt;&lt;BR&gt;</a:t>
            </a:r>
          </a:p>
          <a:p>
            <a:pPr>
              <a:lnSpc>
                <a:spcPct val="90000"/>
              </a:lnSpc>
              <a:buFontTx/>
              <a:buNone/>
            </a:pPr>
            <a:r>
              <a:rPr lang="en-US" altLang="en-US" sz="2600" b="1">
                <a:solidFill>
                  <a:srgbClr val="009900"/>
                </a:solidFill>
              </a:rPr>
              <a:t>&lt;FORM&gt;</a:t>
            </a:r>
          </a:p>
          <a:p>
            <a:pPr>
              <a:lnSpc>
                <a:spcPct val="90000"/>
              </a:lnSpc>
              <a:buFontTx/>
              <a:buNone/>
            </a:pPr>
            <a:r>
              <a:rPr lang="en-US" altLang="en-US" sz="2600" b="1">
                <a:solidFill>
                  <a:srgbClr val="0000CC"/>
                </a:solidFill>
              </a:rPr>
              <a:t>&lt;FONT Color=red&gt;</a:t>
            </a:r>
          </a:p>
          <a:p>
            <a:pPr>
              <a:lnSpc>
                <a:spcPct val="90000"/>
              </a:lnSpc>
              <a:buFontTx/>
              <a:buNone/>
            </a:pPr>
            <a:r>
              <a:rPr lang="en-US" altLang="en-US" sz="2600" b="1">
                <a:solidFill>
                  <a:srgbClr val="0000CC"/>
                </a:solidFill>
              </a:rPr>
              <a:t>&lt;h1&gt;Press Here to see a baby crying:&lt;BR&gt;</a:t>
            </a:r>
          </a:p>
          <a:p>
            <a:pPr>
              <a:lnSpc>
                <a:spcPct val="90000"/>
              </a:lnSpc>
              <a:buFontTx/>
              <a:buNone/>
            </a:pPr>
            <a:r>
              <a:rPr lang="en-US" altLang="en-US" sz="2600" b="1">
                <a:solidFill>
                  <a:srgbClr val="0000CC"/>
                </a:solidFill>
              </a:rPr>
              <a:t>&lt;INPUT TYPE="button" VALUE="PressMe"&gt;&lt;BR&gt;&lt;BR&gt;</a:t>
            </a:r>
          </a:p>
          <a:p>
            <a:pPr>
              <a:lnSpc>
                <a:spcPct val="90000"/>
              </a:lnSpc>
              <a:buFontTx/>
              <a:buNone/>
            </a:pPr>
            <a:r>
              <a:rPr lang="en-US" altLang="en-US" sz="2600" b="1">
                <a:solidFill>
                  <a:srgbClr val="FF0000"/>
                </a:solidFill>
              </a:rPr>
              <a:t>&lt;FONT Color=blue&gt;</a:t>
            </a:r>
          </a:p>
          <a:p>
            <a:pPr>
              <a:lnSpc>
                <a:spcPct val="90000"/>
              </a:lnSpc>
              <a:buFontTx/>
              <a:buNone/>
            </a:pPr>
            <a:r>
              <a:rPr lang="en-US" altLang="en-US" sz="2600" b="1">
                <a:solidFill>
                  <a:srgbClr val="FF0000"/>
                </a:solidFill>
              </a:rPr>
              <a:t>Click Here to see a baby shouting:&lt;BR&gt;</a:t>
            </a:r>
          </a:p>
          <a:p>
            <a:pPr>
              <a:lnSpc>
                <a:spcPct val="90000"/>
              </a:lnSpc>
              <a:buFontTx/>
              <a:buNone/>
            </a:pPr>
            <a:r>
              <a:rPr lang="en-US" altLang="en-US" sz="2600" b="1">
                <a:solidFill>
                  <a:srgbClr val="FF0000"/>
                </a:solidFill>
              </a:rPr>
              <a:t>&lt;INPUT TYPE="button" VALUE="ClickMe" &gt; &lt;BR&gt;&lt;BR&gt;</a:t>
            </a:r>
          </a:p>
          <a:p>
            <a:pPr>
              <a:lnSpc>
                <a:spcPct val="90000"/>
              </a:lnSpc>
              <a:buFontTx/>
              <a:buNone/>
            </a:pPr>
            <a:r>
              <a:rPr lang="en-US" altLang="en-US" sz="2600" b="1"/>
              <a:t>&lt;FONT Color=green&gt;</a:t>
            </a:r>
          </a:p>
          <a:p>
            <a:pPr>
              <a:lnSpc>
                <a:spcPct val="90000"/>
              </a:lnSpc>
              <a:buFontTx/>
              <a:buNone/>
            </a:pPr>
            <a:r>
              <a:rPr lang="en-US" altLang="en-US" sz="2600" b="1"/>
              <a:t>Hit Here to see a baby eating:&lt;BR&gt;</a:t>
            </a:r>
          </a:p>
          <a:p>
            <a:pPr>
              <a:lnSpc>
                <a:spcPct val="90000"/>
              </a:lnSpc>
              <a:buFontTx/>
              <a:buNone/>
            </a:pPr>
            <a:r>
              <a:rPr lang="en-US" altLang="en-US" sz="2600" b="1"/>
              <a:t>&lt;INPUT TYPE="button" VALUE="HitME" &gt; &lt;BR&gt;&lt;BR&gt;</a:t>
            </a:r>
          </a:p>
          <a:p>
            <a:pPr>
              <a:lnSpc>
                <a:spcPct val="90000"/>
              </a:lnSpc>
              <a:buFontTx/>
              <a:buNone/>
            </a:pPr>
            <a:r>
              <a:rPr lang="en-US" altLang="en-US" sz="2600" b="1"/>
              <a:t>&lt;FONT Color=yellow&gt;</a:t>
            </a:r>
          </a:p>
          <a:p>
            <a:pPr>
              <a:lnSpc>
                <a:spcPct val="90000"/>
              </a:lnSpc>
              <a:buFontTx/>
              <a:buNone/>
            </a:pPr>
            <a:r>
              <a:rPr lang="en-US" altLang="en-US" sz="2600" b="1">
                <a:solidFill>
                  <a:srgbClr val="FF0000"/>
                </a:solidFill>
              </a:rPr>
              <a:t>&lt;/FORM&gt;&lt;/DIV&gt;</a:t>
            </a:r>
          </a:p>
        </p:txBody>
      </p:sp>
      <p:sp>
        <p:nvSpPr>
          <p:cNvPr id="5" name="Slide Number Placeholder 5"/>
          <p:cNvSpPr>
            <a:spLocks noGrp="1"/>
          </p:cNvSpPr>
          <p:nvPr>
            <p:ph type="sldNum" sz="quarter" idx="12"/>
          </p:nvPr>
        </p:nvSpPr>
        <p:spPr/>
        <p:txBody>
          <a:bodyPr/>
          <a:lstStyle/>
          <a:p>
            <a:fld id="{8084E322-B8B0-4273-BFB0-758171E9035C}" type="slidenum">
              <a:rPr lang="ar-SA" altLang="en-US"/>
              <a:pPr/>
              <a:t>120</a:t>
            </a:fld>
            <a:endParaRPr lang="en-US" altLang="en-US"/>
          </a:p>
        </p:txBody>
      </p:sp>
    </p:spTree>
    <p:extLst>
      <p:ext uri="{BB962C8B-B14F-4D97-AF65-F5344CB8AC3E}">
        <p14:creationId xmlns:p14="http://schemas.microsoft.com/office/powerpoint/2010/main" val="420174749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9E755EB-5AFA-4553-BD6F-48F928C1C96F}" type="slidenum">
              <a:rPr lang="ar-SA" altLang="en-US"/>
              <a:pPr/>
              <a:t>121</a:t>
            </a:fld>
            <a:endParaRPr lang="en-US" altLang="en-US"/>
          </a:p>
        </p:txBody>
      </p:sp>
      <p:pic>
        <p:nvPicPr>
          <p:cNvPr id="183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07964"/>
            <a:ext cx="8001000" cy="6262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12992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4" name="Rectangle 6"/>
          <p:cNvSpPr>
            <a:spLocks noGrp="1" noChangeArrowheads="1"/>
          </p:cNvSpPr>
          <p:nvPr>
            <p:ph type="title"/>
          </p:nvPr>
        </p:nvSpPr>
        <p:spPr>
          <a:xfrm>
            <a:off x="2057401" y="274638"/>
            <a:ext cx="7929563" cy="762000"/>
          </a:xfrm>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a:flatTx/>
          </a:bodyPr>
          <a:lstStyle/>
          <a:p>
            <a:r>
              <a:rPr lang="en-US" altLang="en-US" b="1">
                <a:solidFill>
                  <a:srgbClr val="FFFF00"/>
                </a:solidFill>
              </a:rPr>
              <a:t>Submit Button</a:t>
            </a:r>
          </a:p>
        </p:txBody>
      </p:sp>
      <p:sp>
        <p:nvSpPr>
          <p:cNvPr id="114691" name="Rectangle 3"/>
          <p:cNvSpPr>
            <a:spLocks noGrp="1" noChangeArrowheads="1"/>
          </p:cNvSpPr>
          <p:nvPr>
            <p:ph idx="1"/>
          </p:nvPr>
        </p:nvSpPr>
        <p:spPr>
          <a:xfrm>
            <a:off x="2209800" y="1371600"/>
            <a:ext cx="7772400" cy="4953000"/>
          </a:xfrm>
          <a:solidFill>
            <a:schemeClr val="accent1"/>
          </a:solidFill>
          <a:ln>
            <a:solidFill>
              <a:srgbClr val="333300"/>
            </a:solidFill>
            <a:miter lim="800000"/>
            <a:headEnd/>
            <a:tailEnd/>
          </a:ln>
        </p:spPr>
        <p:txBody>
          <a:bodyPr/>
          <a:lstStyle/>
          <a:p>
            <a:pPr>
              <a:lnSpc>
                <a:spcPct val="90000"/>
              </a:lnSpc>
              <a:buClr>
                <a:schemeClr val="accent2"/>
              </a:buClr>
              <a:buFont typeface="Wingdings" panose="05000000000000000000" pitchFamily="2" charset="2"/>
              <a:buChar char="§"/>
            </a:pPr>
            <a:r>
              <a:rPr lang="en-US" altLang="en-US" b="1">
                <a:solidFill>
                  <a:srgbClr val="0000FF"/>
                </a:solidFill>
              </a:rPr>
              <a:t>Submit:</a:t>
            </a:r>
            <a:r>
              <a:rPr lang="en-US" altLang="en-US" sz="2400"/>
              <a:t> Every set of Form tags requires a Submit button. This is the element causes the browser to send the names and values of the other elements to the CGI Application specified by the ACTION attribute of the FORM element.</a:t>
            </a:r>
          </a:p>
          <a:p>
            <a:pPr>
              <a:lnSpc>
                <a:spcPct val="90000"/>
              </a:lnSpc>
              <a:buClr>
                <a:schemeClr val="accent2"/>
              </a:buClr>
              <a:buFont typeface="Wingdings" panose="05000000000000000000" pitchFamily="2" charset="2"/>
              <a:buNone/>
            </a:pPr>
            <a:r>
              <a:rPr lang="en-US" altLang="en-US" sz="2400" b="1">
                <a:solidFill>
                  <a:srgbClr val="FF0000"/>
                </a:solidFill>
              </a:rPr>
              <a:t>&lt;INPUT TYPE=“SUBMIT”&gt;</a:t>
            </a:r>
          </a:p>
          <a:p>
            <a:pPr>
              <a:lnSpc>
                <a:spcPct val="90000"/>
              </a:lnSpc>
              <a:buClr>
                <a:schemeClr val="accent2"/>
              </a:buClr>
              <a:buFont typeface="Wingdings" panose="05000000000000000000" pitchFamily="2" charset="2"/>
              <a:buNone/>
            </a:pPr>
            <a:r>
              <a:rPr lang="en-US" altLang="en-US" sz="2400"/>
              <a:t>The browser will display</a:t>
            </a:r>
          </a:p>
          <a:p>
            <a:pPr>
              <a:lnSpc>
                <a:spcPct val="90000"/>
              </a:lnSpc>
              <a:buClr>
                <a:schemeClr val="accent2"/>
              </a:buClr>
              <a:buFont typeface="Wingdings" panose="05000000000000000000" pitchFamily="2" charset="2"/>
              <a:buNone/>
            </a:pPr>
            <a:r>
              <a:rPr lang="en-US" altLang="en-US" sz="2400"/>
              <a:t> Submit has the following attributes:</a:t>
            </a:r>
          </a:p>
          <a:p>
            <a:pPr>
              <a:lnSpc>
                <a:spcPct val="90000"/>
              </a:lnSpc>
              <a:buClr>
                <a:schemeClr val="accent2"/>
              </a:buClr>
              <a:buFont typeface="Wingdings" panose="05000000000000000000" pitchFamily="2" charset="2"/>
              <a:buChar char="§"/>
            </a:pPr>
            <a:r>
              <a:rPr lang="en-US" altLang="en-US" sz="2400" b="1">
                <a:solidFill>
                  <a:srgbClr val="FF0000"/>
                </a:solidFill>
              </a:rPr>
              <a:t>TYPE:</a:t>
            </a:r>
            <a:r>
              <a:rPr lang="en-US" altLang="en-US" sz="2400"/>
              <a:t> submit.</a:t>
            </a:r>
          </a:p>
          <a:p>
            <a:pPr>
              <a:lnSpc>
                <a:spcPct val="90000"/>
              </a:lnSpc>
              <a:buClr>
                <a:schemeClr val="accent2"/>
              </a:buClr>
              <a:buFont typeface="Wingdings" panose="05000000000000000000" pitchFamily="2" charset="2"/>
              <a:buChar char="§"/>
            </a:pPr>
            <a:r>
              <a:rPr lang="en-US" altLang="en-US" sz="2400" b="1">
                <a:solidFill>
                  <a:srgbClr val="FF0000"/>
                </a:solidFill>
              </a:rPr>
              <a:t>NAME</a:t>
            </a:r>
            <a:r>
              <a:rPr lang="en-US" altLang="en-US" sz="2400" b="1"/>
              <a:t>:</a:t>
            </a:r>
            <a:r>
              <a:rPr lang="en-US" altLang="en-US" sz="2400"/>
              <a:t> value used by the CGI script for processing.</a:t>
            </a:r>
          </a:p>
          <a:p>
            <a:pPr>
              <a:lnSpc>
                <a:spcPct val="90000"/>
              </a:lnSpc>
              <a:buClr>
                <a:schemeClr val="accent2"/>
              </a:buClr>
              <a:buFont typeface="Wingdings" panose="05000000000000000000" pitchFamily="2" charset="2"/>
              <a:buChar char="§"/>
            </a:pPr>
            <a:r>
              <a:rPr lang="en-US" altLang="en-US" sz="2400" b="1">
                <a:solidFill>
                  <a:srgbClr val="FF0000"/>
                </a:solidFill>
              </a:rPr>
              <a:t>VALUE:</a:t>
            </a:r>
            <a:r>
              <a:rPr lang="en-US" altLang="en-US" sz="2400"/>
              <a:t> determines the text label on the button, usually Submit Query.</a:t>
            </a:r>
          </a:p>
        </p:txBody>
      </p:sp>
      <p:sp>
        <p:nvSpPr>
          <p:cNvPr id="7" name="Slide Number Placeholder 5"/>
          <p:cNvSpPr>
            <a:spLocks noGrp="1"/>
          </p:cNvSpPr>
          <p:nvPr>
            <p:ph type="sldNum" sz="quarter" idx="12"/>
          </p:nvPr>
        </p:nvSpPr>
        <p:spPr/>
        <p:txBody>
          <a:bodyPr/>
          <a:lstStyle/>
          <a:p>
            <a:fld id="{DA279BF8-4E86-4BB1-9D82-A4871765B1E1}" type="slidenum">
              <a:rPr lang="ar-SA" altLang="en-US"/>
              <a:pPr/>
              <a:t>122</a:t>
            </a:fld>
            <a:endParaRPr lang="en-US" altLang="en-US"/>
          </a:p>
        </p:txBody>
      </p:sp>
      <p:graphicFrame>
        <p:nvGraphicFramePr>
          <p:cNvPr id="114692" name="Object 4"/>
          <p:cNvGraphicFramePr>
            <a:graphicFrameLocks noChangeAspect="1"/>
          </p:cNvGraphicFramePr>
          <p:nvPr/>
        </p:nvGraphicFramePr>
        <p:xfrm>
          <a:off x="6705600" y="3352801"/>
          <a:ext cx="2438400" cy="595313"/>
        </p:xfrm>
        <a:graphic>
          <a:graphicData uri="http://schemas.openxmlformats.org/presentationml/2006/ole">
            <mc:AlternateContent xmlns:mc="http://schemas.openxmlformats.org/markup-compatibility/2006">
              <mc:Choice xmlns:v="urn:schemas-microsoft-com:vml" Requires="v">
                <p:oleObj spid="_x0000_s9240" name="Bitmap Image" r:id="rId3" imgW="1209524" imgH="295238" progId="Paint.Picture">
                  <p:embed/>
                </p:oleObj>
              </mc:Choice>
              <mc:Fallback>
                <p:oleObj name="Bitmap Image" r:id="rId3" imgW="1209524" imgH="295238" progId="Paint.Picture">
                  <p:embed/>
                  <p:pic>
                    <p:nvPicPr>
                      <p:cNvPr id="11469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3352801"/>
                        <a:ext cx="2438400"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5555046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5C0C626-5A6E-47A6-9566-364F9F777F14}" type="slidenum">
              <a:rPr lang="ar-SA" altLang="en-US"/>
              <a:pPr/>
              <a:t>123</a:t>
            </a:fld>
            <a:endParaRPr lang="en-US" altLang="en-US"/>
          </a:p>
        </p:txBody>
      </p:sp>
      <p:sp>
        <p:nvSpPr>
          <p:cNvPr id="184324" name="Rectangle 4"/>
          <p:cNvSpPr>
            <a:spLocks noChangeArrowheads="1"/>
          </p:cNvSpPr>
          <p:nvPr/>
        </p:nvSpPr>
        <p:spPr bwMode="auto">
          <a:xfrm>
            <a:off x="1676400" y="762000"/>
            <a:ext cx="8610600" cy="436245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2800" b="1">
                <a:solidFill>
                  <a:srgbClr val="FF0000"/>
                </a:solidFill>
              </a:rPr>
              <a:t>&lt;FORM     Action="URL"         method="get"&gt;</a:t>
            </a:r>
          </a:p>
          <a:p>
            <a:pPr eaLnBrk="1" hangingPunct="1"/>
            <a:r>
              <a:rPr lang="en-US" altLang="en-US" sz="2800" b="1">
                <a:solidFill>
                  <a:srgbClr val="0000CC"/>
                </a:solidFill>
              </a:rPr>
              <a:t>First Name: &lt;INPUT TYPE="TEXT" Size=25 name="firstName"&gt;&lt;BR&gt;</a:t>
            </a:r>
          </a:p>
          <a:p>
            <a:pPr eaLnBrk="1" hangingPunct="1"/>
            <a:r>
              <a:rPr lang="en-US" altLang="en-US" sz="2800" b="1">
                <a:solidFill>
                  <a:schemeClr val="hlink"/>
                </a:solidFill>
              </a:rPr>
              <a:t>Family Name: &lt;INPUT TYPE="TEXT" Size=25 name="LastName"&gt;&lt;BR&gt;</a:t>
            </a:r>
          </a:p>
          <a:p>
            <a:pPr eaLnBrk="1" hangingPunct="1"/>
            <a:r>
              <a:rPr lang="en-US" altLang="en-US" sz="2800" b="1"/>
              <a:t>&lt;BR&gt;</a:t>
            </a:r>
          </a:p>
          <a:p>
            <a:pPr eaLnBrk="1" hangingPunct="1"/>
            <a:r>
              <a:rPr lang="en-US" altLang="en-US" sz="2800" b="1"/>
              <a:t>&lt;FONT Color=red&gt;</a:t>
            </a:r>
          </a:p>
          <a:p>
            <a:pPr eaLnBrk="1" hangingPunct="1"/>
            <a:r>
              <a:rPr lang="en-US" altLang="en-US" sz="2800" b="1"/>
              <a:t>Press Here to submit the data:&lt;BR&gt;</a:t>
            </a:r>
          </a:p>
          <a:p>
            <a:pPr eaLnBrk="1" hangingPunct="1"/>
            <a:r>
              <a:rPr lang="en-US" altLang="en-US" sz="2800" b="1">
                <a:solidFill>
                  <a:srgbClr val="990000"/>
                </a:solidFill>
              </a:rPr>
              <a:t>&lt;INPUT TYPE="submit" VALUE="SubmitData " &gt;</a:t>
            </a:r>
          </a:p>
          <a:p>
            <a:pPr eaLnBrk="1" hangingPunct="1"/>
            <a:r>
              <a:rPr lang="en-US" altLang="en-US" sz="2800" b="1">
                <a:solidFill>
                  <a:srgbClr val="FF0000"/>
                </a:solidFill>
              </a:rPr>
              <a:t>&lt;/FORM&gt;</a:t>
            </a:r>
          </a:p>
        </p:txBody>
      </p:sp>
    </p:spTree>
    <p:extLst>
      <p:ext uri="{BB962C8B-B14F-4D97-AF65-F5344CB8AC3E}">
        <p14:creationId xmlns:p14="http://schemas.microsoft.com/office/powerpoint/2010/main" val="347567828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9E8E37F-701B-440F-AA3C-24960E2D1832}" type="slidenum">
              <a:rPr lang="ar-SA" altLang="en-US"/>
              <a:pPr/>
              <a:t>124</a:t>
            </a:fld>
            <a:endParaRPr lang="en-US" altLang="en-US"/>
          </a:p>
        </p:txBody>
      </p:sp>
      <p:pic>
        <p:nvPicPr>
          <p:cNvPr id="1853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8751"/>
            <a:ext cx="8153400" cy="640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31883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2" name="Rectangle 4"/>
          <p:cNvSpPr>
            <a:spLocks noGrp="1" noChangeArrowheads="1"/>
          </p:cNvSpPr>
          <p:nvPr>
            <p:ph type="title"/>
          </p:nvPr>
        </p:nvSpPr>
        <p:spPr>
          <a:xfrm>
            <a:off x="1905000" y="0"/>
            <a:ext cx="8229600" cy="685800"/>
          </a:xfrm>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a:normAutofit fontScale="90000"/>
            <a:flatTx/>
          </a:bodyPr>
          <a:lstStyle/>
          <a:p>
            <a:r>
              <a:rPr lang="en-US" altLang="en-US" b="1">
                <a:solidFill>
                  <a:srgbClr val="FFFF00"/>
                </a:solidFill>
              </a:rPr>
              <a:t>Reset Button</a:t>
            </a:r>
          </a:p>
        </p:txBody>
      </p:sp>
      <p:sp>
        <p:nvSpPr>
          <p:cNvPr id="181253" name="Rectangle 5"/>
          <p:cNvSpPr>
            <a:spLocks noGrp="1" noChangeArrowheads="1"/>
          </p:cNvSpPr>
          <p:nvPr>
            <p:ph idx="1"/>
          </p:nvPr>
        </p:nvSpPr>
        <p:spPr>
          <a:xfrm>
            <a:off x="2209800" y="1066800"/>
            <a:ext cx="7772400" cy="5410200"/>
          </a:xfrm>
          <a:solidFill>
            <a:schemeClr val="accent1"/>
          </a:solidFill>
          <a:ln>
            <a:solidFill>
              <a:srgbClr val="333300"/>
            </a:solidFill>
            <a:miter lim="800000"/>
            <a:headEnd/>
            <a:tailEnd/>
          </a:ln>
        </p:spPr>
        <p:txBody>
          <a:bodyPr/>
          <a:lstStyle/>
          <a:p>
            <a:pPr>
              <a:lnSpc>
                <a:spcPct val="80000"/>
              </a:lnSpc>
            </a:pPr>
            <a:r>
              <a:rPr lang="en-US" altLang="en-US" b="1">
                <a:solidFill>
                  <a:srgbClr val="FF0000"/>
                </a:solidFill>
              </a:rPr>
              <a:t>Reset</a:t>
            </a:r>
            <a:r>
              <a:rPr lang="en-US" altLang="en-US" b="1"/>
              <a:t>:</a:t>
            </a:r>
            <a:r>
              <a:rPr lang="en-US" altLang="en-US"/>
              <a:t> It is a good idea to include one of these for each form where users are entering data. It allows the surfer to clear all the input in the form.</a:t>
            </a:r>
          </a:p>
          <a:p>
            <a:pPr>
              <a:lnSpc>
                <a:spcPct val="80000"/>
              </a:lnSpc>
            </a:pPr>
            <a:endParaRPr lang="en-US" altLang="en-US"/>
          </a:p>
          <a:p>
            <a:pPr>
              <a:lnSpc>
                <a:spcPct val="80000"/>
              </a:lnSpc>
            </a:pPr>
            <a:r>
              <a:rPr lang="en-US" altLang="en-US" b="1">
                <a:solidFill>
                  <a:srgbClr val="FF0000"/>
                </a:solidFill>
              </a:rPr>
              <a:t>&lt;INPUT TYPE=“RESET”&gt;</a:t>
            </a:r>
          </a:p>
          <a:p>
            <a:pPr>
              <a:lnSpc>
                <a:spcPct val="80000"/>
              </a:lnSpc>
            </a:pPr>
            <a:endParaRPr lang="en-US" altLang="en-US" b="1"/>
          </a:p>
          <a:p>
            <a:pPr>
              <a:lnSpc>
                <a:spcPct val="80000"/>
              </a:lnSpc>
            </a:pPr>
            <a:r>
              <a:rPr lang="en-US" altLang="en-US"/>
              <a:t>Browser will display  </a:t>
            </a:r>
          </a:p>
          <a:p>
            <a:pPr>
              <a:lnSpc>
                <a:spcPct val="80000"/>
              </a:lnSpc>
            </a:pPr>
            <a:r>
              <a:rPr lang="en-US" altLang="en-US"/>
              <a:t>         </a:t>
            </a:r>
          </a:p>
          <a:p>
            <a:pPr>
              <a:lnSpc>
                <a:spcPct val="80000"/>
              </a:lnSpc>
            </a:pPr>
            <a:r>
              <a:rPr lang="en-US" altLang="en-US"/>
              <a:t>Reset buttons have the following attributes:</a:t>
            </a:r>
          </a:p>
          <a:p>
            <a:pPr>
              <a:lnSpc>
                <a:spcPct val="80000"/>
              </a:lnSpc>
            </a:pPr>
            <a:r>
              <a:rPr lang="en-US" altLang="en-US" b="1">
                <a:solidFill>
                  <a:srgbClr val="FF0000"/>
                </a:solidFill>
              </a:rPr>
              <a:t>TYPE</a:t>
            </a:r>
            <a:r>
              <a:rPr lang="en-US" altLang="en-US" b="1"/>
              <a:t>:</a:t>
            </a:r>
            <a:r>
              <a:rPr lang="en-US" altLang="en-US"/>
              <a:t> reset.</a:t>
            </a:r>
          </a:p>
          <a:p>
            <a:pPr>
              <a:lnSpc>
                <a:spcPct val="80000"/>
              </a:lnSpc>
            </a:pPr>
            <a:r>
              <a:rPr lang="en-US" altLang="en-US" b="1">
                <a:solidFill>
                  <a:srgbClr val="FF0000"/>
                </a:solidFill>
              </a:rPr>
              <a:t>VALUE</a:t>
            </a:r>
            <a:r>
              <a:rPr lang="en-US" altLang="en-US" b="1"/>
              <a:t>:</a:t>
            </a:r>
            <a:r>
              <a:rPr lang="en-US" altLang="en-US"/>
              <a:t> determines the text label on the button, usually Reset.</a:t>
            </a:r>
          </a:p>
        </p:txBody>
      </p:sp>
      <p:sp>
        <p:nvSpPr>
          <p:cNvPr id="7" name="Slide Number Placeholder 5"/>
          <p:cNvSpPr>
            <a:spLocks noGrp="1"/>
          </p:cNvSpPr>
          <p:nvPr>
            <p:ph type="sldNum" sz="quarter" idx="12"/>
          </p:nvPr>
        </p:nvSpPr>
        <p:spPr/>
        <p:txBody>
          <a:bodyPr/>
          <a:lstStyle/>
          <a:p>
            <a:fld id="{1C182B6A-881E-4C13-A3D5-75BDB30B9EB8}" type="slidenum">
              <a:rPr lang="ar-SA" altLang="en-US"/>
              <a:pPr/>
              <a:t>125</a:t>
            </a:fld>
            <a:endParaRPr lang="en-US" altLang="en-US"/>
          </a:p>
        </p:txBody>
      </p:sp>
      <p:pic>
        <p:nvPicPr>
          <p:cNvPr id="1812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3505201"/>
            <a:ext cx="1290638" cy="614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60182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70A7774-C8B5-4A8E-B1FD-BC044C9CF7FB}" type="slidenum">
              <a:rPr lang="ar-SA" altLang="en-US"/>
              <a:pPr/>
              <a:t>126</a:t>
            </a:fld>
            <a:endParaRPr lang="en-US" altLang="en-US"/>
          </a:p>
        </p:txBody>
      </p:sp>
      <p:sp>
        <p:nvSpPr>
          <p:cNvPr id="186372" name="Rectangle 4"/>
          <p:cNvSpPr>
            <a:spLocks noChangeArrowheads="1"/>
          </p:cNvSpPr>
          <p:nvPr/>
        </p:nvSpPr>
        <p:spPr bwMode="auto">
          <a:xfrm>
            <a:off x="1981200" y="381001"/>
            <a:ext cx="8458200" cy="52165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2800" b="1">
                <a:solidFill>
                  <a:srgbClr val="FF0000"/>
                </a:solidFill>
              </a:rPr>
              <a:t>&lt;FORM     Action="URL"         method="get"&gt;</a:t>
            </a:r>
          </a:p>
          <a:p>
            <a:pPr eaLnBrk="1" hangingPunct="1"/>
            <a:r>
              <a:rPr lang="en-US" altLang="en-US" sz="2800" b="1">
                <a:solidFill>
                  <a:srgbClr val="0000CC"/>
                </a:solidFill>
              </a:rPr>
              <a:t>First Name: &lt;INPUT TYPE="TEXT" Size=25 name="firstName"&gt; &lt;BR&gt;</a:t>
            </a:r>
          </a:p>
          <a:p>
            <a:pPr eaLnBrk="1" hangingPunct="1"/>
            <a:r>
              <a:rPr lang="en-US" altLang="en-US" sz="2800" b="1">
                <a:solidFill>
                  <a:srgbClr val="990000"/>
                </a:solidFill>
              </a:rPr>
              <a:t>Family Name: &lt;INPUT TYPE="TEXT" Size=25 name="LastName"&gt;&lt;BR&gt;</a:t>
            </a:r>
          </a:p>
          <a:p>
            <a:pPr eaLnBrk="1" hangingPunct="1"/>
            <a:r>
              <a:rPr lang="en-US" altLang="en-US" sz="2800" b="1"/>
              <a:t>&lt;BR&gt;</a:t>
            </a:r>
          </a:p>
          <a:p>
            <a:pPr eaLnBrk="1" hangingPunct="1"/>
            <a:r>
              <a:rPr lang="en-US" altLang="en-US" sz="2800" b="1"/>
              <a:t>&lt;FONT Color</a:t>
            </a:r>
            <a:r>
              <a:rPr lang="ar-SA" altLang="en-US" sz="2800" b="1"/>
              <a:t> </a:t>
            </a:r>
            <a:r>
              <a:rPr lang="en-IN" altLang="en-US" sz="2800" b="1"/>
              <a:t>=</a:t>
            </a:r>
            <a:r>
              <a:rPr lang="en-US" altLang="en-US" sz="2800" b="1"/>
              <a:t> red&gt;</a:t>
            </a:r>
          </a:p>
          <a:p>
            <a:pPr eaLnBrk="1" hangingPunct="1"/>
            <a:r>
              <a:rPr lang="en-US" altLang="en-US" sz="2800" b="1"/>
              <a:t>&lt;STRONG&gt;&lt;font size=5&gt;Press Here to submit the data:&lt;/font&gt;&lt;/STRONG&gt;&lt;BR&gt;</a:t>
            </a:r>
          </a:p>
          <a:p>
            <a:pPr eaLnBrk="1" hangingPunct="1"/>
            <a:r>
              <a:rPr lang="en-US" altLang="en-US" sz="2800" b="1">
                <a:solidFill>
                  <a:srgbClr val="FF0000"/>
                </a:solidFill>
              </a:rPr>
              <a:t>&lt;INPUT TYPE="submit" VALUE="SubmitData"&gt;</a:t>
            </a:r>
          </a:p>
          <a:p>
            <a:pPr eaLnBrk="1" hangingPunct="1"/>
            <a:r>
              <a:rPr lang="en-US" altLang="en-US" sz="2800" b="1">
                <a:solidFill>
                  <a:srgbClr val="0000CC"/>
                </a:solidFill>
              </a:rPr>
              <a:t>&lt;INPUT TYPE="RESET" VALUE="Reset"&gt;</a:t>
            </a:r>
          </a:p>
          <a:p>
            <a:pPr eaLnBrk="1" hangingPunct="1"/>
            <a:r>
              <a:rPr lang="en-US" altLang="en-US" sz="2800" b="1">
                <a:solidFill>
                  <a:srgbClr val="FF0000"/>
                </a:solidFill>
              </a:rPr>
              <a:t>&lt;/FORM&gt;</a:t>
            </a:r>
          </a:p>
        </p:txBody>
      </p:sp>
    </p:spTree>
    <p:extLst>
      <p:ext uri="{BB962C8B-B14F-4D97-AF65-F5344CB8AC3E}">
        <p14:creationId xmlns:p14="http://schemas.microsoft.com/office/powerpoint/2010/main" val="95254943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5D450E5-917D-4B7F-9F6B-5DAE20351891}" type="slidenum">
              <a:rPr lang="ar-SA" altLang="en-US"/>
              <a:pPr/>
              <a:t>127</a:t>
            </a:fld>
            <a:endParaRPr lang="en-US" altLang="en-US"/>
          </a:p>
        </p:txBody>
      </p:sp>
      <p:pic>
        <p:nvPicPr>
          <p:cNvPr id="1873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66713"/>
            <a:ext cx="7696200" cy="618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31919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6" name="Rectangle 6"/>
          <p:cNvSpPr>
            <a:spLocks noGrp="1" noChangeArrowheads="1"/>
          </p:cNvSpPr>
          <p:nvPr>
            <p:ph type="title"/>
          </p:nvPr>
        </p:nvSpPr>
        <p:spPr>
          <a:xfrm>
            <a:off x="2057400" y="0"/>
            <a:ext cx="8229600" cy="762000"/>
          </a:xfrm>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a:flatTx/>
          </a:bodyPr>
          <a:lstStyle/>
          <a:p>
            <a:r>
              <a:rPr lang="en-US" altLang="en-US" sz="4800" b="1">
                <a:solidFill>
                  <a:srgbClr val="FFFF00"/>
                </a:solidFill>
              </a:rPr>
              <a:t>File</a:t>
            </a:r>
          </a:p>
        </p:txBody>
      </p:sp>
      <p:sp>
        <p:nvSpPr>
          <p:cNvPr id="174084" name="Rectangle 4"/>
          <p:cNvSpPr>
            <a:spLocks noGrp="1" noChangeArrowheads="1"/>
          </p:cNvSpPr>
          <p:nvPr>
            <p:ph idx="1"/>
          </p:nvPr>
        </p:nvSpPr>
        <p:spPr>
          <a:xfrm>
            <a:off x="2057400" y="1066800"/>
            <a:ext cx="8305800" cy="5638800"/>
          </a:xfrm>
          <a:solidFill>
            <a:schemeClr val="accent1"/>
          </a:solidFill>
          <a:ln>
            <a:solidFill>
              <a:srgbClr val="333300"/>
            </a:solidFill>
            <a:miter lim="800000"/>
            <a:headEnd/>
            <a:tailEnd/>
          </a:ln>
        </p:spPr>
        <p:txBody>
          <a:bodyPr>
            <a:normAutofit lnSpcReduction="10000"/>
          </a:bodyPr>
          <a:lstStyle/>
          <a:p>
            <a:r>
              <a:rPr lang="en-US" altLang="en-US" sz="2400" b="1">
                <a:solidFill>
                  <a:srgbClr val="FF0000"/>
                </a:solidFill>
              </a:rPr>
              <a:t>File Upload</a:t>
            </a:r>
            <a:r>
              <a:rPr lang="en-US" altLang="en-US" sz="2400" b="1"/>
              <a:t>:</a:t>
            </a:r>
            <a:r>
              <a:rPr lang="en-US" altLang="en-US" sz="2400"/>
              <a:t> You can use a file upload to allow surfers to upload files to your web server.</a:t>
            </a:r>
          </a:p>
          <a:p>
            <a:r>
              <a:rPr lang="en-US" altLang="en-US" sz="2400" b="1">
                <a:solidFill>
                  <a:srgbClr val="FF0000"/>
                </a:solidFill>
              </a:rPr>
              <a:t>&lt;INPUT TYPE=“FILE”&gt;</a:t>
            </a:r>
          </a:p>
          <a:p>
            <a:r>
              <a:rPr lang="en-US" altLang="en-US" sz="2400"/>
              <a:t>Browser will display </a:t>
            </a:r>
          </a:p>
          <a:p>
            <a:endParaRPr lang="en-US" altLang="en-US" sz="2400"/>
          </a:p>
          <a:p>
            <a:r>
              <a:rPr lang="en-US" altLang="en-US" sz="2400"/>
              <a:t>File Upload has the following attributes:</a:t>
            </a:r>
          </a:p>
          <a:p>
            <a:r>
              <a:rPr lang="en-US" altLang="en-US" sz="2400" b="1">
                <a:solidFill>
                  <a:srgbClr val="FF0000"/>
                </a:solidFill>
              </a:rPr>
              <a:t>TYPE</a:t>
            </a:r>
            <a:r>
              <a:rPr lang="en-US" altLang="en-US" sz="2400" b="1"/>
              <a:t>:</a:t>
            </a:r>
            <a:r>
              <a:rPr lang="en-US" altLang="en-US" sz="2400" b="1" i="1"/>
              <a:t>  </a:t>
            </a:r>
            <a:r>
              <a:rPr lang="en-US" altLang="en-US" sz="2400"/>
              <a:t>file.</a:t>
            </a:r>
          </a:p>
          <a:p>
            <a:r>
              <a:rPr lang="en-US" altLang="en-US" sz="2400" b="1">
                <a:solidFill>
                  <a:srgbClr val="FF0000"/>
                </a:solidFill>
              </a:rPr>
              <a:t>SIZE</a:t>
            </a:r>
            <a:r>
              <a:rPr lang="en-US" altLang="en-US" sz="2400" b="1"/>
              <a:t>:</a:t>
            </a:r>
            <a:r>
              <a:rPr lang="en-US" altLang="en-US" sz="2400" b="1" i="1"/>
              <a:t> </a:t>
            </a:r>
            <a:r>
              <a:rPr lang="en-US" altLang="en-US" sz="2400"/>
              <a:t>is the size of the text box in characters.</a:t>
            </a:r>
          </a:p>
          <a:p>
            <a:r>
              <a:rPr lang="en-US" altLang="en-US" sz="2400" b="1">
                <a:solidFill>
                  <a:srgbClr val="FF0000"/>
                </a:solidFill>
              </a:rPr>
              <a:t>NAME</a:t>
            </a:r>
            <a:r>
              <a:rPr lang="en-US" altLang="en-US" sz="2400" b="1"/>
              <a:t>:</a:t>
            </a:r>
            <a:r>
              <a:rPr lang="en-US" altLang="en-US" sz="2400"/>
              <a:t> is the name of the variable to be sent to the</a:t>
            </a:r>
          </a:p>
          <a:p>
            <a:pPr>
              <a:buFontTx/>
              <a:buNone/>
            </a:pPr>
            <a:r>
              <a:rPr lang="en-US" altLang="en-US" sz="2400"/>
              <a:t>CGI application.</a:t>
            </a:r>
          </a:p>
          <a:p>
            <a:r>
              <a:rPr lang="en-US" altLang="en-US" sz="2400" b="1">
                <a:solidFill>
                  <a:srgbClr val="FF0000"/>
                </a:solidFill>
              </a:rPr>
              <a:t>MAXLENGHT</a:t>
            </a:r>
            <a:r>
              <a:rPr lang="en-US" altLang="en-US" sz="2400" b="1"/>
              <a:t>:</a:t>
            </a:r>
            <a:r>
              <a:rPr lang="en-US" altLang="en-US" sz="2400"/>
              <a:t> is the maximum size of the input in the</a:t>
            </a:r>
          </a:p>
          <a:p>
            <a:pPr>
              <a:buFontTx/>
              <a:buNone/>
            </a:pPr>
            <a:r>
              <a:rPr lang="en-US" altLang="en-US" sz="2400"/>
              <a:t>textbox in characters.</a:t>
            </a:r>
          </a:p>
        </p:txBody>
      </p:sp>
      <p:sp>
        <p:nvSpPr>
          <p:cNvPr id="7" name="Slide Number Placeholder 5"/>
          <p:cNvSpPr>
            <a:spLocks noGrp="1"/>
          </p:cNvSpPr>
          <p:nvPr>
            <p:ph type="sldNum" sz="quarter" idx="12"/>
          </p:nvPr>
        </p:nvSpPr>
        <p:spPr/>
        <p:txBody>
          <a:bodyPr/>
          <a:lstStyle/>
          <a:p>
            <a:fld id="{99977143-5AC1-436A-951A-C25071D4D79B}" type="slidenum">
              <a:rPr lang="ar-SA" altLang="en-US"/>
              <a:pPr/>
              <a:t>128</a:t>
            </a:fld>
            <a:endParaRPr lang="en-US" altLang="en-US"/>
          </a:p>
        </p:txBody>
      </p:sp>
      <p:pic>
        <p:nvPicPr>
          <p:cNvPr id="17408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1" y="2362200"/>
            <a:ext cx="3700463"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14971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Rectangle 3"/>
          <p:cNvSpPr>
            <a:spLocks noGrp="1" noChangeArrowheads="1"/>
          </p:cNvSpPr>
          <p:nvPr>
            <p:ph idx="1"/>
          </p:nvPr>
        </p:nvSpPr>
        <p:spPr>
          <a:xfrm>
            <a:off x="1981200" y="304801"/>
            <a:ext cx="8458200" cy="5821363"/>
          </a:xfrm>
          <a:solidFill>
            <a:schemeClr val="accent1"/>
          </a:solidFill>
        </p:spPr>
        <p:txBody>
          <a:bodyPr/>
          <a:lstStyle/>
          <a:p>
            <a:pPr>
              <a:lnSpc>
                <a:spcPct val="90000"/>
              </a:lnSpc>
              <a:buFontTx/>
              <a:buNone/>
            </a:pPr>
            <a:r>
              <a:rPr lang="en-US" altLang="en-US" b="1">
                <a:solidFill>
                  <a:srgbClr val="FF0000"/>
                </a:solidFill>
              </a:rPr>
              <a:t>&lt;BODY </a:t>
            </a:r>
            <a:r>
              <a:rPr lang="en-US" altLang="en-US" b="1"/>
              <a:t>bgcolor=lightblue</a:t>
            </a:r>
            <a:r>
              <a:rPr lang="en-US" altLang="en-US" b="1">
                <a:solidFill>
                  <a:srgbClr val="FF0000"/>
                </a:solidFill>
              </a:rPr>
              <a:t>&gt;</a:t>
            </a:r>
          </a:p>
          <a:p>
            <a:pPr>
              <a:lnSpc>
                <a:spcPct val="90000"/>
              </a:lnSpc>
              <a:buFontTx/>
              <a:buNone/>
            </a:pPr>
            <a:r>
              <a:rPr lang="en-US" altLang="en-US" b="1">
                <a:solidFill>
                  <a:srgbClr val="0000CC"/>
                </a:solidFill>
              </a:rPr>
              <a:t>&lt;form&gt;</a:t>
            </a:r>
          </a:p>
          <a:p>
            <a:pPr>
              <a:lnSpc>
                <a:spcPct val="90000"/>
              </a:lnSpc>
              <a:buFontTx/>
              <a:buNone/>
            </a:pPr>
            <a:r>
              <a:rPr lang="en-US" altLang="en-US" b="1">
                <a:solidFill>
                  <a:schemeClr val="tx2"/>
                </a:solidFill>
              </a:rPr>
              <a:t>&lt;H3&gt;&lt;font color=</a:t>
            </a:r>
            <a:r>
              <a:rPr lang="en-US" altLang="en-US" b="1"/>
              <a:t>forestgreen</a:t>
            </a:r>
            <a:r>
              <a:rPr lang="en-US" altLang="en-US" b="1">
                <a:solidFill>
                  <a:schemeClr val="tx2"/>
                </a:solidFill>
              </a:rPr>
              <a:t>&gt;</a:t>
            </a:r>
          </a:p>
          <a:p>
            <a:pPr>
              <a:lnSpc>
                <a:spcPct val="90000"/>
              </a:lnSpc>
              <a:buFontTx/>
              <a:buNone/>
            </a:pPr>
            <a:r>
              <a:rPr lang="en-US" altLang="en-US" b="1"/>
              <a:t>Please attach your file here to for uploading to</a:t>
            </a:r>
          </a:p>
          <a:p>
            <a:pPr>
              <a:lnSpc>
                <a:spcPct val="90000"/>
              </a:lnSpc>
              <a:buFontTx/>
              <a:buNone/>
            </a:pPr>
            <a:r>
              <a:rPr lang="en-US" altLang="en-US" b="1"/>
              <a:t>My &lt;font color =</a:t>
            </a:r>
            <a:r>
              <a:rPr lang="en-US" altLang="en-US" b="1">
                <a:solidFill>
                  <a:srgbClr val="FF0000"/>
                </a:solidFill>
              </a:rPr>
              <a:t>red</a:t>
            </a:r>
            <a:r>
              <a:rPr lang="en-US" altLang="en-US" b="1"/>
              <a:t>&gt;SERVER...&lt;BR&gt;</a:t>
            </a:r>
          </a:p>
          <a:p>
            <a:pPr>
              <a:lnSpc>
                <a:spcPct val="90000"/>
              </a:lnSpc>
              <a:buFontTx/>
              <a:buNone/>
            </a:pPr>
            <a:endParaRPr lang="en-US" altLang="en-US" b="1">
              <a:solidFill>
                <a:srgbClr val="0000CC"/>
              </a:solidFill>
            </a:endParaRPr>
          </a:p>
          <a:p>
            <a:pPr>
              <a:lnSpc>
                <a:spcPct val="90000"/>
              </a:lnSpc>
              <a:buFontTx/>
              <a:buNone/>
            </a:pPr>
            <a:r>
              <a:rPr lang="en-US" altLang="en-US" b="1">
                <a:solidFill>
                  <a:srgbClr val="0000CC"/>
                </a:solidFill>
              </a:rPr>
              <a:t>&lt;INPUT  TYPE="File"  name="myFile"  size="30"&gt;</a:t>
            </a:r>
          </a:p>
          <a:p>
            <a:pPr>
              <a:lnSpc>
                <a:spcPct val="90000"/>
              </a:lnSpc>
              <a:buFontTx/>
              <a:buNone/>
            </a:pPr>
            <a:endParaRPr lang="en-US" altLang="en-US" b="1">
              <a:solidFill>
                <a:srgbClr val="993300"/>
              </a:solidFill>
            </a:endParaRPr>
          </a:p>
          <a:p>
            <a:pPr>
              <a:lnSpc>
                <a:spcPct val="90000"/>
              </a:lnSpc>
              <a:buFontTx/>
              <a:buNone/>
            </a:pPr>
            <a:r>
              <a:rPr lang="en-US" altLang="en-US" b="1">
                <a:solidFill>
                  <a:srgbClr val="993300"/>
                </a:solidFill>
              </a:rPr>
              <a:t>&lt;INPUT  TYPE="Submit"  value="SubmitFile"&gt;</a:t>
            </a:r>
          </a:p>
          <a:p>
            <a:pPr>
              <a:lnSpc>
                <a:spcPct val="90000"/>
              </a:lnSpc>
              <a:buFontTx/>
              <a:buNone/>
            </a:pPr>
            <a:r>
              <a:rPr lang="en-US" altLang="en-US" b="1">
                <a:solidFill>
                  <a:srgbClr val="0000CC"/>
                </a:solidFill>
              </a:rPr>
              <a:t>&lt;/form&gt;</a:t>
            </a:r>
          </a:p>
          <a:p>
            <a:pPr>
              <a:lnSpc>
                <a:spcPct val="90000"/>
              </a:lnSpc>
              <a:buFontTx/>
              <a:buNone/>
            </a:pPr>
            <a:r>
              <a:rPr lang="en-US" altLang="en-US" b="1">
                <a:solidFill>
                  <a:srgbClr val="FF0000"/>
                </a:solidFill>
              </a:rPr>
              <a:t>&lt;/BODY&gt;</a:t>
            </a:r>
          </a:p>
        </p:txBody>
      </p:sp>
      <p:sp>
        <p:nvSpPr>
          <p:cNvPr id="5" name="Slide Number Placeholder 5"/>
          <p:cNvSpPr>
            <a:spLocks noGrp="1"/>
          </p:cNvSpPr>
          <p:nvPr>
            <p:ph type="sldNum" sz="quarter" idx="12"/>
          </p:nvPr>
        </p:nvSpPr>
        <p:spPr/>
        <p:txBody>
          <a:bodyPr/>
          <a:lstStyle/>
          <a:p>
            <a:fld id="{34EE3E95-6C85-4FF2-8274-40BB2E45FD45}" type="slidenum">
              <a:rPr lang="ar-SA" altLang="en-US"/>
              <a:pPr/>
              <a:t>129</a:t>
            </a:fld>
            <a:endParaRPr lang="en-US" altLang="en-US"/>
          </a:p>
        </p:txBody>
      </p:sp>
    </p:spTree>
    <p:extLst>
      <p:ext uri="{BB962C8B-B14F-4D97-AF65-F5344CB8AC3E}">
        <p14:creationId xmlns:p14="http://schemas.microsoft.com/office/powerpoint/2010/main" val="31179798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200000"/>
                  </a:schemeClr>
                </a:solidFill>
                <a:ea typeface="+mj-ea"/>
                <a:cs typeface="+mj-cs"/>
              </a:rPr>
              <a:t>Brief history… 2001-2006</a:t>
            </a:r>
            <a:endParaRPr lang="en-US" dirty="0">
              <a:solidFill>
                <a:schemeClr val="tx2">
                  <a:satMod val="200000"/>
                </a:schemeClr>
              </a:solidFill>
              <a:ea typeface="+mj-ea"/>
              <a:cs typeface="+mj-cs"/>
            </a:endParaRPr>
          </a:p>
        </p:txBody>
      </p:sp>
      <p:sp>
        <p:nvSpPr>
          <p:cNvPr id="15362" name="Content Placeholder 2"/>
          <p:cNvSpPr>
            <a:spLocks noGrp="1"/>
          </p:cNvSpPr>
          <p:nvPr>
            <p:ph idx="1"/>
          </p:nvPr>
        </p:nvSpPr>
        <p:spPr/>
        <p:txBody>
          <a:bodyPr/>
          <a:lstStyle/>
          <a:p>
            <a:pPr eaLnBrk="1" hangingPunct="1"/>
            <a:r>
              <a:rPr lang="en-US" smtClean="0"/>
              <a:t>Content: XHTML 1</a:t>
            </a:r>
          </a:p>
          <a:p>
            <a:pPr eaLnBrk="1" hangingPunct="1"/>
            <a:r>
              <a:rPr lang="en-US" smtClean="0"/>
              <a:t>Presentation: CSS2	</a:t>
            </a:r>
          </a:p>
        </p:txBody>
      </p:sp>
      <p:pic>
        <p:nvPicPr>
          <p:cNvPr id="18435" name="Picture 3" descr="Picture 7.png"/>
          <p:cNvPicPr>
            <a:picLocks noChangeAspect="1"/>
          </p:cNvPicPr>
          <p:nvPr/>
        </p:nvPicPr>
        <p:blipFill>
          <a:blip r:embed="rId3"/>
          <a:srcRect/>
          <a:stretch>
            <a:fillRect/>
          </a:stretch>
        </p:blipFill>
        <p:spPr bwMode="auto">
          <a:xfrm>
            <a:off x="2514600" y="3429000"/>
            <a:ext cx="3441700" cy="3429000"/>
          </a:xfrm>
          <a:prstGeom prst="rect">
            <a:avLst/>
          </a:prstGeom>
          <a:noFill/>
          <a:ln w="9525">
            <a:noFill/>
            <a:miter lim="800000"/>
            <a:headEnd/>
            <a:tailEnd/>
          </a:ln>
        </p:spPr>
      </p:pic>
      <p:pic>
        <p:nvPicPr>
          <p:cNvPr id="18436" name="Picture 4" descr="Picture 14.png"/>
          <p:cNvPicPr>
            <a:picLocks noChangeAspect="1"/>
          </p:cNvPicPr>
          <p:nvPr/>
        </p:nvPicPr>
        <p:blipFill>
          <a:blip r:embed="rId4"/>
          <a:srcRect/>
          <a:stretch>
            <a:fillRect/>
          </a:stretch>
        </p:blipFill>
        <p:spPr bwMode="auto">
          <a:xfrm>
            <a:off x="7162801" y="3429000"/>
            <a:ext cx="3052763" cy="3429000"/>
          </a:xfrm>
          <a:prstGeom prst="rect">
            <a:avLst/>
          </a:prstGeom>
          <a:noFill/>
          <a:ln w="9525">
            <a:noFill/>
            <a:miter lim="800000"/>
            <a:headEnd/>
            <a:tailEnd/>
          </a:ln>
        </p:spPr>
      </p:pic>
    </p:spTree>
    <p:extLst>
      <p:ext uri="{BB962C8B-B14F-4D97-AF65-F5344CB8AC3E}">
        <p14:creationId xmlns:p14="http://schemas.microsoft.com/office/powerpoint/2010/main" val="36109121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1981200" y="0"/>
            <a:ext cx="8229600" cy="1036638"/>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sz="4000" b="1">
                <a:solidFill>
                  <a:srgbClr val="FFFF00"/>
                </a:solidFill>
              </a:rPr>
              <a:t>Other Elements used in Forms</a:t>
            </a:r>
          </a:p>
        </p:txBody>
      </p:sp>
      <p:sp>
        <p:nvSpPr>
          <p:cNvPr id="117763" name="Rectangle 3"/>
          <p:cNvSpPr>
            <a:spLocks noGrp="1" noChangeArrowheads="1"/>
          </p:cNvSpPr>
          <p:nvPr>
            <p:ph idx="1"/>
          </p:nvPr>
        </p:nvSpPr>
        <p:spPr>
          <a:xfrm>
            <a:off x="2133600" y="1371600"/>
            <a:ext cx="7848600" cy="5029200"/>
          </a:xfrm>
          <a:solidFill>
            <a:schemeClr val="accent1"/>
          </a:solidFill>
        </p:spPr>
        <p:txBody>
          <a:bodyPr/>
          <a:lstStyle/>
          <a:p>
            <a:pPr>
              <a:buClr>
                <a:schemeClr val="accent2"/>
              </a:buClr>
              <a:buFont typeface="Wingdings" panose="05000000000000000000" pitchFamily="2" charset="2"/>
              <a:buChar char="§"/>
            </a:pPr>
            <a:r>
              <a:rPr lang="en-US" altLang="en-US" b="1">
                <a:solidFill>
                  <a:srgbClr val="FF0000"/>
                </a:solidFill>
              </a:rPr>
              <a:t>&lt;TEXTAREA&gt;&lt;/TEXTAREA&gt;:</a:t>
            </a:r>
            <a:r>
              <a:rPr lang="en-US" altLang="en-US"/>
              <a:t> is an element that allows for free form text entry.</a:t>
            </a:r>
          </a:p>
          <a:p>
            <a:pPr>
              <a:buClr>
                <a:schemeClr val="accent2"/>
              </a:buClr>
              <a:buFont typeface="Wingdings" panose="05000000000000000000" pitchFamily="2" charset="2"/>
              <a:buNone/>
            </a:pPr>
            <a:endParaRPr lang="en-US" altLang="en-US"/>
          </a:p>
          <a:p>
            <a:pPr>
              <a:buClr>
                <a:schemeClr val="accent2"/>
              </a:buClr>
              <a:buFont typeface="Wingdings" panose="05000000000000000000" pitchFamily="2" charset="2"/>
              <a:buNone/>
            </a:pPr>
            <a:r>
              <a:rPr lang="en-US" altLang="en-US"/>
              <a:t>Browser will display </a:t>
            </a:r>
          </a:p>
          <a:p>
            <a:pPr>
              <a:buClr>
                <a:schemeClr val="accent2"/>
              </a:buClr>
              <a:buFont typeface="Wingdings" panose="05000000000000000000" pitchFamily="2" charset="2"/>
              <a:buNone/>
            </a:pPr>
            <a:endParaRPr lang="en-US" altLang="en-US"/>
          </a:p>
          <a:p>
            <a:pPr>
              <a:buClr>
                <a:schemeClr val="accent2"/>
              </a:buClr>
              <a:buFont typeface="Wingdings" panose="05000000000000000000" pitchFamily="2" charset="2"/>
              <a:buNone/>
            </a:pPr>
            <a:r>
              <a:rPr lang="en-US" altLang="en-US"/>
              <a:t>Textarea has the following attributes:</a:t>
            </a:r>
          </a:p>
          <a:p>
            <a:pPr>
              <a:buClr>
                <a:schemeClr val="accent2"/>
              </a:buClr>
              <a:buFont typeface="Wingdings" panose="05000000000000000000" pitchFamily="2" charset="2"/>
              <a:buChar char="§"/>
            </a:pPr>
            <a:r>
              <a:rPr lang="en-US" altLang="en-US" b="1">
                <a:solidFill>
                  <a:srgbClr val="FF0000"/>
                </a:solidFill>
              </a:rPr>
              <a:t>NAME</a:t>
            </a:r>
            <a:r>
              <a:rPr lang="en-US" altLang="en-US" b="1"/>
              <a:t>:</a:t>
            </a:r>
            <a:r>
              <a:rPr lang="en-US" altLang="en-US"/>
              <a:t> is the name of the variable to be sent to the CGI application.</a:t>
            </a:r>
          </a:p>
          <a:p>
            <a:pPr>
              <a:buClr>
                <a:schemeClr val="accent2"/>
              </a:buClr>
              <a:buFont typeface="Wingdings" panose="05000000000000000000" pitchFamily="2" charset="2"/>
              <a:buChar char="§"/>
            </a:pPr>
            <a:r>
              <a:rPr lang="en-US" altLang="en-US" b="1">
                <a:solidFill>
                  <a:srgbClr val="FF0000"/>
                </a:solidFill>
              </a:rPr>
              <a:t>ROWS</a:t>
            </a:r>
            <a:r>
              <a:rPr lang="en-US" altLang="en-US" b="1"/>
              <a:t>:</a:t>
            </a:r>
            <a:r>
              <a:rPr lang="en-US" altLang="en-US"/>
              <a:t> the number of rows to the textbox.</a:t>
            </a:r>
          </a:p>
          <a:p>
            <a:pPr>
              <a:buClr>
                <a:schemeClr val="accent2"/>
              </a:buClr>
              <a:buFont typeface="Wingdings" panose="05000000000000000000" pitchFamily="2" charset="2"/>
              <a:buChar char="§"/>
            </a:pPr>
            <a:r>
              <a:rPr lang="en-US" altLang="en-US" b="1">
                <a:solidFill>
                  <a:srgbClr val="FF0000"/>
                </a:solidFill>
              </a:rPr>
              <a:t>COLS</a:t>
            </a:r>
            <a:r>
              <a:rPr lang="en-US" altLang="en-US" b="1"/>
              <a:t>:</a:t>
            </a:r>
            <a:r>
              <a:rPr lang="en-US" altLang="en-US"/>
              <a:t> the number of columns to the textbox.</a:t>
            </a:r>
          </a:p>
        </p:txBody>
      </p:sp>
      <p:sp>
        <p:nvSpPr>
          <p:cNvPr id="7" name="Slide Number Placeholder 5"/>
          <p:cNvSpPr>
            <a:spLocks noGrp="1"/>
          </p:cNvSpPr>
          <p:nvPr>
            <p:ph type="sldNum" sz="quarter" idx="12"/>
          </p:nvPr>
        </p:nvSpPr>
        <p:spPr/>
        <p:txBody>
          <a:bodyPr/>
          <a:lstStyle/>
          <a:p>
            <a:fld id="{512F0B6D-2A2B-4FA8-BD42-1EEC97EB8328}" type="slidenum">
              <a:rPr lang="ar-SA" altLang="en-US"/>
              <a:pPr/>
              <a:t>130</a:t>
            </a:fld>
            <a:endParaRPr lang="en-US" altLang="en-US"/>
          </a:p>
        </p:txBody>
      </p:sp>
      <p:pic>
        <p:nvPicPr>
          <p:cNvPr id="11776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2362200"/>
            <a:ext cx="268605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9236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3A2A4C9-3BB0-4B6B-AEAC-217F792FEAD6}" type="slidenum">
              <a:rPr lang="ar-SA" altLang="en-US"/>
              <a:pPr/>
              <a:t>131</a:t>
            </a:fld>
            <a:endParaRPr lang="en-US" altLang="en-US"/>
          </a:p>
        </p:txBody>
      </p:sp>
      <p:sp>
        <p:nvSpPr>
          <p:cNvPr id="190468" name="Text Box 4"/>
          <p:cNvSpPr txBox="1">
            <a:spLocks noChangeArrowheads="1"/>
          </p:cNvSpPr>
          <p:nvPr/>
        </p:nvSpPr>
        <p:spPr bwMode="auto">
          <a:xfrm>
            <a:off x="1828800" y="838201"/>
            <a:ext cx="8610600" cy="489364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2600" b="1">
                <a:solidFill>
                  <a:srgbClr val="FF0000"/>
                </a:solidFill>
              </a:rPr>
              <a:t>&lt;BODY bgcolor=</a:t>
            </a:r>
            <a:r>
              <a:rPr lang="en-US" altLang="en-US" sz="2600" b="1">
                <a:solidFill>
                  <a:srgbClr val="3366CC"/>
                </a:solidFill>
              </a:rPr>
              <a:t>lightblue</a:t>
            </a:r>
            <a:r>
              <a:rPr lang="en-US" altLang="en-US" sz="2600" b="1">
                <a:solidFill>
                  <a:schemeClr val="tx2"/>
                </a:solidFill>
              </a:rPr>
              <a:t>&gt;</a:t>
            </a:r>
          </a:p>
          <a:p>
            <a:pPr eaLnBrk="1" hangingPunct="1"/>
            <a:r>
              <a:rPr lang="en-US" altLang="en-US" sz="2600" b="1">
                <a:solidFill>
                  <a:schemeClr val="tx2"/>
                </a:solidFill>
              </a:rPr>
              <a:t>&lt;form&gt;</a:t>
            </a:r>
          </a:p>
          <a:p>
            <a:pPr eaLnBrk="1" hangingPunct="1"/>
            <a:r>
              <a:rPr lang="en-US" altLang="en-US" sz="2600" b="1">
                <a:solidFill>
                  <a:schemeClr val="tx2"/>
                </a:solidFill>
              </a:rPr>
              <a:t>&lt;TEXTAREA   </a:t>
            </a:r>
            <a:r>
              <a:rPr lang="en-US" altLang="en-US" sz="2600" b="1">
                <a:solidFill>
                  <a:srgbClr val="008000"/>
                </a:solidFill>
              </a:rPr>
              <a:t>COLS=40  ROWS=20</a:t>
            </a:r>
            <a:r>
              <a:rPr lang="en-US" altLang="en-US" sz="2600" b="1">
                <a:solidFill>
                  <a:schemeClr val="tx2"/>
                </a:solidFill>
              </a:rPr>
              <a:t>  Name="comments"  &gt;</a:t>
            </a:r>
          </a:p>
          <a:p>
            <a:pPr eaLnBrk="1" hangingPunct="1"/>
            <a:r>
              <a:rPr lang="en-US" altLang="en-US" sz="2600" b="1">
                <a:solidFill>
                  <a:srgbClr val="FF0000"/>
                </a:solidFill>
              </a:rPr>
              <a:t>From observing the apathy of those</a:t>
            </a:r>
          </a:p>
          <a:p>
            <a:pPr eaLnBrk="1" hangingPunct="1"/>
            <a:r>
              <a:rPr lang="en-US" altLang="en-US" sz="2600" b="1">
                <a:solidFill>
                  <a:srgbClr val="FF0000"/>
                </a:solidFill>
              </a:rPr>
              <a:t>about me during flag  raising I </a:t>
            </a:r>
          </a:p>
          <a:p>
            <a:pPr eaLnBrk="1" hangingPunct="1"/>
            <a:r>
              <a:rPr lang="en-US" altLang="en-US" sz="2600" b="1">
                <a:solidFill>
                  <a:srgbClr val="FF0000"/>
                </a:solidFill>
              </a:rPr>
              <a:t>concluded that patriotism if not</a:t>
            </a:r>
          </a:p>
          <a:p>
            <a:pPr eaLnBrk="1" hangingPunct="1"/>
            <a:r>
              <a:rPr lang="en-US" altLang="en-US" sz="2600" b="1">
                <a:solidFill>
                  <a:srgbClr val="FF0000"/>
                </a:solidFill>
              </a:rPr>
              <a:t>actually  on the decline is at least </a:t>
            </a:r>
          </a:p>
          <a:p>
            <a:pPr eaLnBrk="1" hangingPunct="1"/>
            <a:r>
              <a:rPr lang="en-US" altLang="en-US" sz="2600" b="1">
                <a:solidFill>
                  <a:srgbClr val="FF0000"/>
                </a:solidFill>
              </a:rPr>
              <a:t>in a state of dormancy.</a:t>
            </a:r>
          </a:p>
          <a:p>
            <a:pPr eaLnBrk="1" hangingPunct="1"/>
            <a:r>
              <a:rPr lang="en-US" altLang="en-US" sz="2600" b="1">
                <a:solidFill>
                  <a:schemeClr val="tx2"/>
                </a:solidFill>
              </a:rPr>
              <a:t>Written by Khaled Al-Fagih</a:t>
            </a:r>
          </a:p>
          <a:p>
            <a:pPr eaLnBrk="1" hangingPunct="1"/>
            <a:r>
              <a:rPr lang="en-US" altLang="en-US" sz="2600" b="1">
                <a:solidFill>
                  <a:schemeClr val="tx2"/>
                </a:solidFill>
              </a:rPr>
              <a:t>&lt;/TEXTAREA&gt;: </a:t>
            </a:r>
          </a:p>
          <a:p>
            <a:pPr eaLnBrk="1" hangingPunct="1"/>
            <a:r>
              <a:rPr lang="en-US" altLang="en-US" sz="2600" b="1">
                <a:solidFill>
                  <a:schemeClr val="tx2"/>
                </a:solidFill>
              </a:rPr>
              <a:t>&lt;/form&gt;</a:t>
            </a:r>
          </a:p>
          <a:p>
            <a:pPr eaLnBrk="1" hangingPunct="1"/>
            <a:r>
              <a:rPr lang="en-US" altLang="en-US" sz="2600" b="1">
                <a:solidFill>
                  <a:srgbClr val="FF0000"/>
                </a:solidFill>
              </a:rPr>
              <a:t>&lt;/BODY&gt;</a:t>
            </a:r>
          </a:p>
        </p:txBody>
      </p:sp>
    </p:spTree>
    <p:extLst>
      <p:ext uri="{BB962C8B-B14F-4D97-AF65-F5344CB8AC3E}">
        <p14:creationId xmlns:p14="http://schemas.microsoft.com/office/powerpoint/2010/main" val="61329809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D4388D9-AD1B-4474-9719-AA1C1A2A46BA}" type="slidenum">
              <a:rPr lang="ar-SA" altLang="en-US"/>
              <a:pPr/>
              <a:t>132</a:t>
            </a:fld>
            <a:endParaRPr lang="en-US" altLang="en-US"/>
          </a:p>
        </p:txBody>
      </p:sp>
      <p:pic>
        <p:nvPicPr>
          <p:cNvPr id="19149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
            <a:ext cx="8534400" cy="6843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50518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07B826F-C038-422D-A843-1256E85C5EB6}" type="slidenum">
              <a:rPr lang="ar-SA" altLang="en-US"/>
              <a:pPr/>
              <a:t>133</a:t>
            </a:fld>
            <a:endParaRPr lang="en-US" altLang="en-US"/>
          </a:p>
        </p:txBody>
      </p:sp>
      <p:graphicFrame>
        <p:nvGraphicFramePr>
          <p:cNvPr id="118786" name="Object 2"/>
          <p:cNvGraphicFramePr>
            <a:graphicFrameLocks noChangeAspect="1"/>
          </p:cNvGraphicFramePr>
          <p:nvPr/>
        </p:nvGraphicFramePr>
        <p:xfrm>
          <a:off x="1981200" y="533400"/>
          <a:ext cx="8305800" cy="5638800"/>
        </p:xfrm>
        <a:graphic>
          <a:graphicData uri="http://schemas.openxmlformats.org/presentationml/2006/ole">
            <mc:AlternateContent xmlns:mc="http://schemas.openxmlformats.org/markup-compatibility/2006">
              <mc:Choice xmlns:v="urn:schemas-microsoft-com:vml" Requires="v">
                <p:oleObj spid="_x0000_s10264" name="Bitmap Image" r:id="rId3" imgW="5695238" imgH="2647619" progId="Paint.Picture">
                  <p:embed/>
                </p:oleObj>
              </mc:Choice>
              <mc:Fallback>
                <p:oleObj name="Bitmap Image" r:id="rId3" imgW="5695238" imgH="2647619" progId="Paint.Picture">
                  <p:embed/>
                  <p:pic>
                    <p:nvPicPr>
                      <p:cNvPr id="11878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533400"/>
                        <a:ext cx="83058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9235615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A071E3E9-ACEC-431A-A48A-F1B51EE7FC25}" type="slidenum">
              <a:rPr lang="ar-SA" altLang="en-US"/>
              <a:pPr/>
              <a:t>134</a:t>
            </a:fld>
            <a:endParaRPr lang="en-US" altLang="en-US"/>
          </a:p>
        </p:txBody>
      </p:sp>
      <p:graphicFrame>
        <p:nvGraphicFramePr>
          <p:cNvPr id="119810" name="Object 2"/>
          <p:cNvGraphicFramePr>
            <a:graphicFrameLocks noChangeAspect="1"/>
          </p:cNvGraphicFramePr>
          <p:nvPr/>
        </p:nvGraphicFramePr>
        <p:xfrm>
          <a:off x="1524000" y="304800"/>
          <a:ext cx="9144000" cy="6172200"/>
        </p:xfrm>
        <a:graphic>
          <a:graphicData uri="http://schemas.openxmlformats.org/presentationml/2006/ole">
            <mc:AlternateContent xmlns:mc="http://schemas.openxmlformats.org/markup-compatibility/2006">
              <mc:Choice xmlns:v="urn:schemas-microsoft-com:vml" Requires="v">
                <p:oleObj spid="_x0000_s11288" name="Bitmap Image" r:id="rId3" imgW="5676190" imgH="2553056" progId="Paint.Picture">
                  <p:embed/>
                </p:oleObj>
              </mc:Choice>
              <mc:Fallback>
                <p:oleObj name="Bitmap Image" r:id="rId3" imgW="5676190" imgH="2553056" progId="Paint.Picture">
                  <p:embed/>
                  <p:pic>
                    <p:nvPicPr>
                      <p:cNvPr id="11981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04800"/>
                        <a:ext cx="91440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119811" name="Ink 3"/>
              <p14:cNvContentPartPr>
                <a14:cpLocks xmlns:a14="http://schemas.microsoft.com/office/drawing/2010/main" noRot="1" noChangeAspect="1" noEditPoints="1" noChangeArrowheads="1" noChangeShapeType="1"/>
              </p14:cNvContentPartPr>
              <p14:nvPr/>
            </p14:nvContentPartPr>
            <p14:xfrm>
              <a:off x="2265363" y="5822951"/>
              <a:ext cx="1428750" cy="61913"/>
            </p14:xfrm>
          </p:contentPart>
        </mc:Choice>
        <mc:Fallback xmlns="">
          <p:pic>
            <p:nvPicPr>
              <p:cNvPr id="119811" name="Ink 3"/>
              <p:cNvPicPr>
                <a:picLocks noRot="1" noChangeAspect="1" noEditPoints="1" noChangeArrowheads="1" noChangeShapeType="1"/>
              </p:cNvPicPr>
              <p:nvPr/>
            </p:nvPicPr>
            <p:blipFill>
              <a:blip r:embed="rId6"/>
              <a:stretch>
                <a:fillRect/>
              </a:stretch>
            </p:blipFill>
            <p:spPr>
              <a:xfrm>
                <a:off x="2247729" y="5805313"/>
                <a:ext cx="1464019" cy="9718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9812" name="Ink 4"/>
              <p14:cNvContentPartPr>
                <a14:cpLocks xmlns:a14="http://schemas.microsoft.com/office/drawing/2010/main" noRot="1" noChangeAspect="1" noEditPoints="1" noChangeArrowheads="1" noChangeShapeType="1"/>
              </p14:cNvContentPartPr>
              <p14:nvPr/>
            </p14:nvContentPartPr>
            <p14:xfrm>
              <a:off x="1819276" y="4554538"/>
              <a:ext cx="1973263" cy="393700"/>
            </p14:xfrm>
          </p:contentPart>
        </mc:Choice>
        <mc:Fallback xmlns="">
          <p:pic>
            <p:nvPicPr>
              <p:cNvPr id="119812" name="Ink 4"/>
              <p:cNvPicPr>
                <a:picLocks noRot="1" noChangeAspect="1" noEditPoints="1" noChangeArrowheads="1" noChangeShapeType="1"/>
              </p:cNvPicPr>
              <p:nvPr/>
            </p:nvPicPr>
            <p:blipFill>
              <a:blip r:embed="rId8"/>
              <a:stretch>
                <a:fillRect/>
              </a:stretch>
            </p:blipFill>
            <p:spPr>
              <a:xfrm>
                <a:off x="1801635" y="4536888"/>
                <a:ext cx="2008545" cy="42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9813" name="Ink 5"/>
              <p14:cNvContentPartPr>
                <a14:cpLocks xmlns:a14="http://schemas.microsoft.com/office/drawing/2010/main" noRot="1" noChangeAspect="1" noEditPoints="1" noChangeArrowheads="1" noChangeShapeType="1"/>
              </p14:cNvContentPartPr>
              <p14:nvPr/>
            </p14:nvContentPartPr>
            <p14:xfrm>
              <a:off x="2176464" y="3571875"/>
              <a:ext cx="1062037" cy="26988"/>
            </p14:xfrm>
          </p:contentPart>
        </mc:Choice>
        <mc:Fallback xmlns="">
          <p:pic>
            <p:nvPicPr>
              <p:cNvPr id="119813" name="Ink 5"/>
              <p:cNvPicPr>
                <a:picLocks noRot="1" noChangeAspect="1" noEditPoints="1" noChangeArrowheads="1" noChangeShapeType="1"/>
              </p:cNvPicPr>
              <p:nvPr/>
            </p:nvPicPr>
            <p:blipFill>
              <a:blip r:embed="rId10"/>
              <a:stretch>
                <a:fillRect/>
              </a:stretch>
            </p:blipFill>
            <p:spPr>
              <a:xfrm>
                <a:off x="2158823" y="3554243"/>
                <a:ext cx="1097318" cy="6225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9814" name="Ink 6"/>
              <p14:cNvContentPartPr>
                <a14:cpLocks xmlns:a14="http://schemas.microsoft.com/office/drawing/2010/main" noRot="1" noChangeAspect="1" noEditPoints="1" noChangeArrowheads="1" noChangeShapeType="1"/>
              </p14:cNvContentPartPr>
              <p14:nvPr/>
            </p14:nvContentPartPr>
            <p14:xfrm>
              <a:off x="2157414" y="3438525"/>
              <a:ext cx="1019175" cy="26988"/>
            </p14:xfrm>
          </p:contentPart>
        </mc:Choice>
        <mc:Fallback xmlns="">
          <p:pic>
            <p:nvPicPr>
              <p:cNvPr id="119814" name="Ink 6"/>
              <p:cNvPicPr>
                <a:picLocks noRot="1" noChangeAspect="1" noEditPoints="1" noChangeArrowheads="1" noChangeShapeType="1"/>
              </p:cNvPicPr>
              <p:nvPr/>
            </p:nvPicPr>
            <p:blipFill>
              <a:blip r:embed="rId12"/>
              <a:stretch>
                <a:fillRect/>
              </a:stretch>
            </p:blipFill>
            <p:spPr>
              <a:xfrm>
                <a:off x="2128974" y="3325602"/>
                <a:ext cx="1076056" cy="25283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9815" name="Ink 7"/>
              <p14:cNvContentPartPr>
                <a14:cpLocks xmlns:a14="http://schemas.microsoft.com/office/drawing/2010/main" noRot="1" noChangeAspect="1" noEditPoints="1" noChangeArrowheads="1" noChangeShapeType="1"/>
              </p14:cNvContentPartPr>
              <p14:nvPr/>
            </p14:nvContentPartPr>
            <p14:xfrm>
              <a:off x="2211389" y="4419601"/>
              <a:ext cx="1527175" cy="36513"/>
            </p14:xfrm>
          </p:contentPart>
        </mc:Choice>
        <mc:Fallback xmlns="">
          <p:pic>
            <p:nvPicPr>
              <p:cNvPr id="119815" name="Ink 7"/>
              <p:cNvPicPr>
                <a:picLocks noRot="1" noChangeAspect="1" noEditPoints="1" noChangeArrowheads="1" noChangeShapeType="1"/>
              </p:cNvPicPr>
              <p:nvPr/>
            </p:nvPicPr>
            <p:blipFill>
              <a:blip r:embed="rId14"/>
              <a:stretch>
                <a:fillRect/>
              </a:stretch>
            </p:blipFill>
            <p:spPr>
              <a:xfrm>
                <a:off x="2182588" y="4306124"/>
                <a:ext cx="1584417" cy="263466"/>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9816" name="Ink 8"/>
              <p14:cNvContentPartPr>
                <a14:cpLocks xmlns:a14="http://schemas.microsoft.com/office/drawing/2010/main" noRot="1" noChangeAspect="1" noEditPoints="1" noChangeArrowheads="1" noChangeShapeType="1"/>
              </p14:cNvContentPartPr>
              <p14:nvPr/>
            </p14:nvContentPartPr>
            <p14:xfrm>
              <a:off x="2112963" y="5670550"/>
              <a:ext cx="1928812" cy="107950"/>
            </p14:xfrm>
          </p:contentPart>
        </mc:Choice>
        <mc:Fallback xmlns="">
          <p:pic>
            <p:nvPicPr>
              <p:cNvPr id="119816" name="Ink 8"/>
              <p:cNvPicPr>
                <a:picLocks noRot="1" noChangeAspect="1" noEditPoints="1" noChangeArrowheads="1" noChangeShapeType="1"/>
              </p:cNvPicPr>
              <p:nvPr/>
            </p:nvPicPr>
            <p:blipFill>
              <a:blip r:embed="rId16"/>
              <a:stretch>
                <a:fillRect/>
              </a:stretch>
            </p:blipFill>
            <p:spPr>
              <a:xfrm>
                <a:off x="2084524" y="5556123"/>
                <a:ext cx="1985690" cy="336444"/>
              </a:xfrm>
              <a:prstGeom prst="rect">
                <a:avLst/>
              </a:prstGeom>
            </p:spPr>
          </p:pic>
        </mc:Fallback>
      </mc:AlternateContent>
    </p:spTree>
    <p:extLst>
      <p:ext uri="{BB962C8B-B14F-4D97-AF65-F5344CB8AC3E}">
        <p14:creationId xmlns:p14="http://schemas.microsoft.com/office/powerpoint/2010/main" val="259881440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2130425" y="274638"/>
            <a:ext cx="7931150" cy="8382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sz="4000">
                <a:solidFill>
                  <a:srgbClr val="FFFF00"/>
                </a:solidFill>
              </a:rPr>
              <a:t>Other Elements used in Forms</a:t>
            </a:r>
          </a:p>
        </p:txBody>
      </p:sp>
      <p:sp>
        <p:nvSpPr>
          <p:cNvPr id="120835" name="Rectangle 3"/>
          <p:cNvSpPr>
            <a:spLocks noGrp="1" noChangeArrowheads="1"/>
          </p:cNvSpPr>
          <p:nvPr>
            <p:ph idx="1"/>
          </p:nvPr>
        </p:nvSpPr>
        <p:spPr>
          <a:xfrm>
            <a:off x="2209800" y="1371600"/>
            <a:ext cx="7772400" cy="4800600"/>
          </a:xfrm>
          <a:solidFill>
            <a:schemeClr val="accent1"/>
          </a:solidFill>
          <a:ln>
            <a:solidFill>
              <a:schemeClr val="accent1"/>
            </a:solidFill>
            <a:miter lim="800000"/>
            <a:headEnd/>
            <a:tailEnd/>
          </a:ln>
        </p:spPr>
        <p:txBody>
          <a:bodyPr/>
          <a:lstStyle/>
          <a:p>
            <a:pPr>
              <a:lnSpc>
                <a:spcPct val="90000"/>
              </a:lnSpc>
              <a:buClr>
                <a:schemeClr val="accent2"/>
              </a:buClr>
              <a:buFont typeface="Wingdings" panose="05000000000000000000" pitchFamily="2" charset="2"/>
              <a:buChar char="§"/>
            </a:pPr>
            <a:r>
              <a:rPr lang="en-US" altLang="en-US"/>
              <a:t>The two following examples are </a:t>
            </a:r>
            <a:r>
              <a:rPr lang="en-US" altLang="en-US" b="1">
                <a:solidFill>
                  <a:srgbClr val="FF0000"/>
                </a:solidFill>
              </a:rPr>
              <a:t>&lt;SELECT&gt;&lt;/SELECT&gt;</a:t>
            </a:r>
            <a:r>
              <a:rPr lang="en-US" altLang="en-US"/>
              <a:t> elements, where the attributes are set differently.</a:t>
            </a:r>
          </a:p>
          <a:p>
            <a:pPr>
              <a:lnSpc>
                <a:spcPct val="90000"/>
              </a:lnSpc>
              <a:buClr>
                <a:schemeClr val="accent2"/>
              </a:buClr>
              <a:buFont typeface="Wingdings" panose="05000000000000000000" pitchFamily="2" charset="2"/>
              <a:buNone/>
            </a:pPr>
            <a:r>
              <a:rPr lang="en-US" altLang="en-US"/>
              <a:t>The Select elements attributes are:</a:t>
            </a:r>
          </a:p>
          <a:p>
            <a:pPr>
              <a:lnSpc>
                <a:spcPct val="90000"/>
              </a:lnSpc>
              <a:buClr>
                <a:schemeClr val="accent2"/>
              </a:buClr>
              <a:buFont typeface="Wingdings" panose="05000000000000000000" pitchFamily="2" charset="2"/>
              <a:buChar char="§"/>
            </a:pPr>
            <a:r>
              <a:rPr lang="en-US" altLang="en-US" b="1">
                <a:solidFill>
                  <a:srgbClr val="FF0000"/>
                </a:solidFill>
              </a:rPr>
              <a:t>NAME</a:t>
            </a:r>
            <a:r>
              <a:rPr lang="en-US" altLang="en-US" b="1"/>
              <a:t>:</a:t>
            </a:r>
            <a:r>
              <a:rPr lang="en-US" altLang="en-US"/>
              <a:t> is the name of the variable to be sent to the CGI application.</a:t>
            </a:r>
          </a:p>
          <a:p>
            <a:pPr>
              <a:lnSpc>
                <a:spcPct val="90000"/>
              </a:lnSpc>
              <a:buClr>
                <a:schemeClr val="accent2"/>
              </a:buClr>
              <a:buFont typeface="Wingdings" panose="05000000000000000000" pitchFamily="2" charset="2"/>
              <a:buChar char="§"/>
            </a:pPr>
            <a:r>
              <a:rPr lang="en-US" altLang="en-US" b="1">
                <a:solidFill>
                  <a:srgbClr val="FF0000"/>
                </a:solidFill>
              </a:rPr>
              <a:t>SIZE</a:t>
            </a:r>
            <a:r>
              <a:rPr lang="en-US" altLang="en-US" b="1"/>
              <a:t>:</a:t>
            </a:r>
            <a:r>
              <a:rPr lang="en-US" altLang="en-US"/>
              <a:t> this sets the number of </a:t>
            </a:r>
            <a:r>
              <a:rPr lang="en-US" altLang="en-US" b="1">
                <a:solidFill>
                  <a:srgbClr val="0000FF"/>
                </a:solidFill>
              </a:rPr>
              <a:t>visible</a:t>
            </a:r>
            <a:r>
              <a:rPr lang="en-US" altLang="en-US"/>
              <a:t> choices.</a:t>
            </a:r>
          </a:p>
          <a:p>
            <a:pPr>
              <a:lnSpc>
                <a:spcPct val="90000"/>
              </a:lnSpc>
              <a:buClr>
                <a:schemeClr val="accent2"/>
              </a:buClr>
              <a:buFont typeface="Wingdings" panose="05000000000000000000" pitchFamily="2" charset="2"/>
              <a:buChar char="§"/>
            </a:pPr>
            <a:r>
              <a:rPr lang="en-US" altLang="en-US" b="1">
                <a:solidFill>
                  <a:srgbClr val="FF0000"/>
                </a:solidFill>
              </a:rPr>
              <a:t>MULTIPLE</a:t>
            </a:r>
            <a:r>
              <a:rPr lang="en-US" altLang="en-US" b="1"/>
              <a:t>:</a:t>
            </a:r>
            <a:r>
              <a:rPr lang="en-US" altLang="en-US"/>
              <a:t> the presence of this attribute signifies that the user can make multiple selections. By default only one selection is allowed.</a:t>
            </a:r>
          </a:p>
          <a:p>
            <a:pPr>
              <a:lnSpc>
                <a:spcPct val="90000"/>
              </a:lnSpc>
              <a:buClr>
                <a:schemeClr val="accent2"/>
              </a:buClr>
              <a:buFont typeface="Wingdings" panose="05000000000000000000" pitchFamily="2" charset="2"/>
              <a:buChar char="§"/>
            </a:pPr>
            <a:endParaRPr lang="en-US" altLang="en-US"/>
          </a:p>
        </p:txBody>
      </p:sp>
      <p:sp>
        <p:nvSpPr>
          <p:cNvPr id="6" name="Slide Number Placeholder 5"/>
          <p:cNvSpPr>
            <a:spLocks noGrp="1"/>
          </p:cNvSpPr>
          <p:nvPr>
            <p:ph type="sldNum" sz="quarter" idx="12"/>
          </p:nvPr>
        </p:nvSpPr>
        <p:spPr/>
        <p:txBody>
          <a:bodyPr/>
          <a:lstStyle/>
          <a:p>
            <a:fld id="{7412D091-A469-43FD-8885-AFD2D606477E}" type="slidenum">
              <a:rPr lang="ar-SA" altLang="en-US"/>
              <a:pPr/>
              <a:t>135</a:t>
            </a:fld>
            <a:endParaRPr lang="en-US" altLang="en-US"/>
          </a:p>
        </p:txBody>
      </p:sp>
    </p:spTree>
    <p:extLst>
      <p:ext uri="{BB962C8B-B14F-4D97-AF65-F5344CB8AC3E}">
        <p14:creationId xmlns:p14="http://schemas.microsoft.com/office/powerpoint/2010/main" val="314828258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C9C3331-C15F-4063-B566-7055339D9C53}" type="slidenum">
              <a:rPr lang="ar-SA" altLang="en-US"/>
              <a:pPr/>
              <a:t>136</a:t>
            </a:fld>
            <a:endParaRPr lang="en-US" altLang="en-US"/>
          </a:p>
        </p:txBody>
      </p:sp>
      <p:sp>
        <p:nvSpPr>
          <p:cNvPr id="192517" name="Text Box 5"/>
          <p:cNvSpPr txBox="1">
            <a:spLocks noChangeArrowheads="1"/>
          </p:cNvSpPr>
          <p:nvPr/>
        </p:nvSpPr>
        <p:spPr bwMode="auto">
          <a:xfrm>
            <a:off x="1828800" y="457201"/>
            <a:ext cx="8610600" cy="564356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2800" b="1">
                <a:solidFill>
                  <a:srgbClr val="FF0000"/>
                </a:solidFill>
              </a:rPr>
              <a:t>&lt;BODY bgcolor=lightblue&gt;</a:t>
            </a:r>
          </a:p>
          <a:p>
            <a:pPr eaLnBrk="1" hangingPunct="1"/>
            <a:r>
              <a:rPr lang="en-US" altLang="en-US" sz="2800" b="1"/>
              <a:t>&lt;form&gt;</a:t>
            </a:r>
          </a:p>
          <a:p>
            <a:pPr eaLnBrk="1" hangingPunct="1"/>
            <a:r>
              <a:rPr lang="en-US" altLang="en-US" sz="2800" b="1"/>
              <a:t>Select the cities you have visited:</a:t>
            </a:r>
          </a:p>
          <a:p>
            <a:pPr eaLnBrk="1" hangingPunct="1"/>
            <a:r>
              <a:rPr lang="en-US" altLang="en-US" sz="2800" b="1">
                <a:solidFill>
                  <a:srgbClr val="0000FF"/>
                </a:solidFill>
              </a:rPr>
              <a:t>&lt;SELECT name=“list”  size=5&gt;</a:t>
            </a:r>
          </a:p>
          <a:p>
            <a:pPr eaLnBrk="1" hangingPunct="1"/>
            <a:r>
              <a:rPr lang="en-US" altLang="en-US" sz="2800" b="1">
                <a:solidFill>
                  <a:srgbClr val="FF0000"/>
                </a:solidFill>
              </a:rPr>
              <a:t>&lt;option&gt; London&lt;/option&gt;</a:t>
            </a:r>
          </a:p>
          <a:p>
            <a:pPr eaLnBrk="1" hangingPunct="1"/>
            <a:r>
              <a:rPr lang="en-US" altLang="en-US" sz="2800" b="1"/>
              <a:t>&lt;option&gt; Tokyo&lt;/option&gt;</a:t>
            </a:r>
          </a:p>
          <a:p>
            <a:pPr eaLnBrk="1" hangingPunct="1"/>
            <a:r>
              <a:rPr lang="en-US" altLang="en-US" sz="2800" b="1"/>
              <a:t>&lt;option&gt; Paris&lt;/option&gt;</a:t>
            </a:r>
          </a:p>
          <a:p>
            <a:pPr eaLnBrk="1" hangingPunct="1"/>
            <a:r>
              <a:rPr lang="en-US" altLang="en-US" sz="2800" b="1">
                <a:solidFill>
                  <a:srgbClr val="FF0000"/>
                </a:solidFill>
              </a:rPr>
              <a:t>&lt;option&gt; New York&lt;/option&gt;</a:t>
            </a:r>
          </a:p>
          <a:p>
            <a:pPr eaLnBrk="1" hangingPunct="1"/>
            <a:r>
              <a:rPr lang="en-US" altLang="en-US" sz="2800" b="1"/>
              <a:t>&lt;option&gt; LA&lt;/option&gt;</a:t>
            </a:r>
          </a:p>
          <a:p>
            <a:pPr eaLnBrk="1" hangingPunct="1"/>
            <a:r>
              <a:rPr lang="en-US" altLang="en-US" sz="2800" b="1">
                <a:solidFill>
                  <a:srgbClr val="FF0000"/>
                </a:solidFill>
              </a:rPr>
              <a:t>&lt;option&gt; KL&lt;/option&gt;</a:t>
            </a:r>
          </a:p>
          <a:p>
            <a:pPr eaLnBrk="1" hangingPunct="1"/>
            <a:r>
              <a:rPr lang="en-US" altLang="en-US" sz="2800" b="1">
                <a:solidFill>
                  <a:srgbClr val="0000FF"/>
                </a:solidFill>
              </a:rPr>
              <a:t>&lt;/SELECT&gt;</a:t>
            </a:r>
            <a:r>
              <a:rPr lang="en-US" altLang="en-US" sz="2800" b="1"/>
              <a:t> </a:t>
            </a:r>
          </a:p>
          <a:p>
            <a:pPr eaLnBrk="1" hangingPunct="1"/>
            <a:r>
              <a:rPr lang="en-US" altLang="en-US" sz="2800" b="1"/>
              <a:t>&lt;/form&gt;</a:t>
            </a:r>
          </a:p>
          <a:p>
            <a:pPr eaLnBrk="1" hangingPunct="1"/>
            <a:r>
              <a:rPr lang="en-US" altLang="en-US" sz="2800" b="1">
                <a:solidFill>
                  <a:srgbClr val="FF0000"/>
                </a:solidFill>
              </a:rPr>
              <a:t>&lt;/BODY&gt;</a:t>
            </a:r>
          </a:p>
        </p:txBody>
      </p:sp>
    </p:spTree>
    <p:extLst>
      <p:ext uri="{BB962C8B-B14F-4D97-AF65-F5344CB8AC3E}">
        <p14:creationId xmlns:p14="http://schemas.microsoft.com/office/powerpoint/2010/main" val="214810576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536AE34-ABC5-4904-9CB3-471B37665204}" type="slidenum">
              <a:rPr lang="ar-SA" altLang="en-US"/>
              <a:pPr/>
              <a:t>137</a:t>
            </a:fld>
            <a:endParaRPr lang="en-US" altLang="en-US"/>
          </a:p>
        </p:txBody>
      </p:sp>
      <p:pic>
        <p:nvPicPr>
          <p:cNvPr id="1935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81000"/>
            <a:ext cx="86868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85421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1981200" y="274638"/>
            <a:ext cx="8229600" cy="7620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Other Elements used in Forms</a:t>
            </a:r>
          </a:p>
        </p:txBody>
      </p:sp>
      <p:sp>
        <p:nvSpPr>
          <p:cNvPr id="121859" name="Rectangle 3"/>
          <p:cNvSpPr>
            <a:spLocks noGrp="1" noChangeArrowheads="1"/>
          </p:cNvSpPr>
          <p:nvPr>
            <p:ph idx="1"/>
          </p:nvPr>
        </p:nvSpPr>
        <p:spPr>
          <a:xfrm>
            <a:off x="2057400" y="1828800"/>
            <a:ext cx="7772400" cy="3505200"/>
          </a:xfrm>
          <a:solidFill>
            <a:schemeClr val="accent1"/>
          </a:solidFill>
        </p:spPr>
        <p:txBody>
          <a:bodyPr/>
          <a:lstStyle/>
          <a:p>
            <a:pPr>
              <a:buClr>
                <a:schemeClr val="accent2"/>
              </a:buClr>
              <a:buFont typeface="Wingdings" panose="05000000000000000000" pitchFamily="2" charset="2"/>
              <a:buChar char="§"/>
            </a:pPr>
            <a:r>
              <a:rPr lang="en-US" altLang="en-US" b="1">
                <a:solidFill>
                  <a:srgbClr val="FF0000"/>
                </a:solidFill>
              </a:rPr>
              <a:t>Drop Down List:</a:t>
            </a:r>
          </a:p>
          <a:p>
            <a:pPr>
              <a:buClr>
                <a:schemeClr val="accent2"/>
              </a:buClr>
              <a:buFont typeface="Wingdings" panose="05000000000000000000" pitchFamily="2" charset="2"/>
              <a:buChar char="§"/>
            </a:pPr>
            <a:endParaRPr lang="en-US" altLang="en-US">
              <a:solidFill>
                <a:srgbClr val="FF0000"/>
              </a:solidFill>
            </a:endParaRPr>
          </a:p>
          <a:p>
            <a:pPr>
              <a:buClr>
                <a:schemeClr val="accent2"/>
              </a:buClr>
              <a:buFont typeface="Wingdings" panose="05000000000000000000" pitchFamily="2" charset="2"/>
              <a:buChar char="§"/>
            </a:pPr>
            <a:endParaRPr lang="en-US" altLang="en-US" b="1"/>
          </a:p>
          <a:p>
            <a:pPr>
              <a:buClr>
                <a:schemeClr val="accent2"/>
              </a:buClr>
              <a:buFont typeface="Wingdings" panose="05000000000000000000" pitchFamily="2" charset="2"/>
              <a:buChar char="§"/>
            </a:pPr>
            <a:endParaRPr lang="en-US" altLang="en-US" b="1"/>
          </a:p>
          <a:p>
            <a:pPr>
              <a:buClr>
                <a:schemeClr val="accent2"/>
              </a:buClr>
              <a:buFont typeface="Wingdings" panose="05000000000000000000" pitchFamily="2" charset="2"/>
              <a:buChar char="§"/>
            </a:pPr>
            <a:r>
              <a:rPr lang="en-US" altLang="en-US" b="1">
                <a:solidFill>
                  <a:srgbClr val="FF0000"/>
                </a:solidFill>
              </a:rPr>
              <a:t>Name:</a:t>
            </a:r>
            <a:r>
              <a:rPr lang="en-US" altLang="en-US"/>
              <a:t> is the name of the variable to be sent to the CGI application.</a:t>
            </a:r>
          </a:p>
          <a:p>
            <a:pPr>
              <a:buClr>
                <a:schemeClr val="accent2"/>
              </a:buClr>
              <a:buFont typeface="Wingdings" panose="05000000000000000000" pitchFamily="2" charset="2"/>
              <a:buChar char="§"/>
            </a:pPr>
            <a:r>
              <a:rPr lang="en-US" altLang="en-US" b="1">
                <a:solidFill>
                  <a:srgbClr val="FF0000"/>
                </a:solidFill>
              </a:rPr>
              <a:t>Size:</a:t>
            </a:r>
            <a:r>
              <a:rPr lang="en-US" altLang="en-US">
                <a:solidFill>
                  <a:srgbClr val="FF0000"/>
                </a:solidFill>
              </a:rPr>
              <a:t> 1</a:t>
            </a:r>
            <a:r>
              <a:rPr lang="en-US" altLang="en-US"/>
              <a:t>.</a:t>
            </a:r>
          </a:p>
          <a:p>
            <a:pPr>
              <a:buClr>
                <a:schemeClr val="accent2"/>
              </a:buClr>
              <a:buFont typeface="Wingdings" panose="05000000000000000000" pitchFamily="2" charset="2"/>
              <a:buChar char="§"/>
            </a:pPr>
            <a:endParaRPr lang="en-US" altLang="en-US"/>
          </a:p>
          <a:p>
            <a:pPr>
              <a:buClr>
                <a:schemeClr val="accent2"/>
              </a:buClr>
              <a:buFont typeface="Wingdings" panose="05000000000000000000" pitchFamily="2" charset="2"/>
              <a:buChar char="§"/>
            </a:pPr>
            <a:endParaRPr lang="en-US" altLang="en-US"/>
          </a:p>
          <a:p>
            <a:pPr>
              <a:buClr>
                <a:schemeClr val="accent2"/>
              </a:buClr>
              <a:buFont typeface="Wingdings" panose="05000000000000000000" pitchFamily="2" charset="2"/>
              <a:buNone/>
            </a:pPr>
            <a:endParaRPr lang="en-US" altLang="en-US"/>
          </a:p>
          <a:p>
            <a:pPr>
              <a:buClr>
                <a:schemeClr val="accent2"/>
              </a:buClr>
              <a:buFont typeface="Wingdings" panose="05000000000000000000" pitchFamily="2" charset="2"/>
              <a:buNone/>
            </a:pPr>
            <a:endParaRPr lang="en-US" altLang="en-US"/>
          </a:p>
        </p:txBody>
      </p:sp>
      <p:sp>
        <p:nvSpPr>
          <p:cNvPr id="7" name="Slide Number Placeholder 5"/>
          <p:cNvSpPr>
            <a:spLocks noGrp="1"/>
          </p:cNvSpPr>
          <p:nvPr>
            <p:ph type="sldNum" sz="quarter" idx="12"/>
          </p:nvPr>
        </p:nvSpPr>
        <p:spPr/>
        <p:txBody>
          <a:bodyPr/>
          <a:lstStyle/>
          <a:p>
            <a:fld id="{C551B664-0A9C-4E96-A430-AD41491CC141}" type="slidenum">
              <a:rPr lang="ar-SA" altLang="en-US"/>
              <a:pPr/>
              <a:t>138</a:t>
            </a:fld>
            <a:endParaRPr lang="en-US" altLang="en-US"/>
          </a:p>
        </p:txBody>
      </p:sp>
      <p:graphicFrame>
        <p:nvGraphicFramePr>
          <p:cNvPr id="121860" name="Object 4"/>
          <p:cNvGraphicFramePr>
            <a:graphicFrameLocks noChangeAspect="1"/>
          </p:cNvGraphicFramePr>
          <p:nvPr/>
        </p:nvGraphicFramePr>
        <p:xfrm>
          <a:off x="2743200" y="2438400"/>
          <a:ext cx="2133600" cy="865188"/>
        </p:xfrm>
        <a:graphic>
          <a:graphicData uri="http://schemas.openxmlformats.org/presentationml/2006/ole">
            <mc:AlternateContent xmlns:mc="http://schemas.openxmlformats.org/markup-compatibility/2006">
              <mc:Choice xmlns:v="urn:schemas-microsoft-com:vml" Requires="v">
                <p:oleObj spid="_x0000_s12312" name="Bitmap Image" r:id="rId3" imgW="657317" imgH="266737" progId="Paint.Picture">
                  <p:embed/>
                </p:oleObj>
              </mc:Choice>
              <mc:Fallback>
                <p:oleObj name="Bitmap Image" r:id="rId3" imgW="657317" imgH="266737" progId="Paint.Picture">
                  <p:embed/>
                  <p:pic>
                    <p:nvPicPr>
                      <p:cNvPr id="1218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438400"/>
                        <a:ext cx="2133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7157316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1981200" y="274638"/>
            <a:ext cx="8229600" cy="7620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Other Elements used in Forms</a:t>
            </a:r>
          </a:p>
        </p:txBody>
      </p:sp>
      <p:sp>
        <p:nvSpPr>
          <p:cNvPr id="122883" name="Rectangle 3"/>
          <p:cNvSpPr>
            <a:spLocks noGrp="1" noChangeArrowheads="1"/>
          </p:cNvSpPr>
          <p:nvPr>
            <p:ph idx="1"/>
          </p:nvPr>
        </p:nvSpPr>
        <p:spPr>
          <a:xfrm>
            <a:off x="2209800" y="1524000"/>
            <a:ext cx="7772400" cy="4495800"/>
          </a:xfrm>
          <a:solidFill>
            <a:schemeClr val="accent1"/>
          </a:solidFill>
        </p:spPr>
        <p:txBody>
          <a:bodyPr/>
          <a:lstStyle/>
          <a:p>
            <a:pPr>
              <a:buClr>
                <a:schemeClr val="accent2"/>
              </a:buClr>
              <a:buFont typeface="Wingdings" panose="05000000000000000000" pitchFamily="2" charset="2"/>
              <a:buChar char="§"/>
            </a:pPr>
            <a:r>
              <a:rPr lang="en-US" altLang="en-US" b="1">
                <a:solidFill>
                  <a:srgbClr val="FF0000"/>
                </a:solidFill>
              </a:rPr>
              <a:t>List Box:</a:t>
            </a:r>
          </a:p>
          <a:p>
            <a:pPr>
              <a:buClr>
                <a:schemeClr val="accent2"/>
              </a:buClr>
              <a:buFont typeface="Wingdings" panose="05000000000000000000" pitchFamily="2" charset="2"/>
              <a:buNone/>
            </a:pPr>
            <a:endParaRPr lang="en-US" altLang="en-US" b="1">
              <a:solidFill>
                <a:srgbClr val="FF0000"/>
              </a:solidFill>
            </a:endParaRPr>
          </a:p>
          <a:p>
            <a:pPr>
              <a:buClr>
                <a:schemeClr val="accent2"/>
              </a:buClr>
              <a:buFont typeface="Wingdings" panose="05000000000000000000" pitchFamily="2" charset="2"/>
              <a:buChar char="§"/>
            </a:pPr>
            <a:endParaRPr lang="en-US" altLang="en-US" b="1"/>
          </a:p>
          <a:p>
            <a:pPr>
              <a:buClr>
                <a:schemeClr val="accent2"/>
              </a:buClr>
              <a:buFont typeface="Wingdings" panose="05000000000000000000" pitchFamily="2" charset="2"/>
              <a:buChar char="§"/>
            </a:pPr>
            <a:endParaRPr lang="en-US" altLang="en-US" b="1"/>
          </a:p>
          <a:p>
            <a:pPr>
              <a:buClr>
                <a:schemeClr val="accent2"/>
              </a:buClr>
              <a:buFont typeface="Wingdings" panose="05000000000000000000" pitchFamily="2" charset="2"/>
              <a:buChar char="§"/>
            </a:pPr>
            <a:endParaRPr lang="en-US" altLang="en-US" b="1"/>
          </a:p>
          <a:p>
            <a:pPr>
              <a:buClr>
                <a:schemeClr val="accent2"/>
              </a:buClr>
              <a:buFont typeface="Wingdings" panose="05000000000000000000" pitchFamily="2" charset="2"/>
              <a:buChar char="§"/>
            </a:pPr>
            <a:endParaRPr lang="en-US" altLang="en-US" b="1"/>
          </a:p>
          <a:p>
            <a:pPr>
              <a:buClr>
                <a:schemeClr val="accent2"/>
              </a:buClr>
              <a:buFont typeface="Wingdings" panose="05000000000000000000" pitchFamily="2" charset="2"/>
              <a:buChar char="§"/>
            </a:pPr>
            <a:r>
              <a:rPr lang="en-US" altLang="en-US" b="1">
                <a:solidFill>
                  <a:srgbClr val="FF0000"/>
                </a:solidFill>
              </a:rPr>
              <a:t>Name:</a:t>
            </a:r>
            <a:r>
              <a:rPr lang="en-US" altLang="en-US" b="1"/>
              <a:t> is the name of the variable to be sent to the CGI application.</a:t>
            </a:r>
          </a:p>
          <a:p>
            <a:pPr>
              <a:buClr>
                <a:schemeClr val="accent2"/>
              </a:buClr>
              <a:buFont typeface="Wingdings" panose="05000000000000000000" pitchFamily="2" charset="2"/>
              <a:buChar char="§"/>
            </a:pPr>
            <a:r>
              <a:rPr lang="en-US" altLang="en-US" b="1">
                <a:solidFill>
                  <a:srgbClr val="FF0000"/>
                </a:solidFill>
              </a:rPr>
              <a:t>SIZE:</a:t>
            </a:r>
            <a:r>
              <a:rPr lang="en-US" altLang="en-US" b="1"/>
              <a:t> is greater than one.</a:t>
            </a:r>
          </a:p>
        </p:txBody>
      </p:sp>
      <p:sp>
        <p:nvSpPr>
          <p:cNvPr id="7" name="Slide Number Placeholder 5"/>
          <p:cNvSpPr>
            <a:spLocks noGrp="1"/>
          </p:cNvSpPr>
          <p:nvPr>
            <p:ph type="sldNum" sz="quarter" idx="12"/>
          </p:nvPr>
        </p:nvSpPr>
        <p:spPr/>
        <p:txBody>
          <a:bodyPr/>
          <a:lstStyle/>
          <a:p>
            <a:fld id="{625AB7C5-F3B3-49E0-8930-F5F27C68DFF3}" type="slidenum">
              <a:rPr lang="ar-SA" altLang="en-US"/>
              <a:pPr/>
              <a:t>139</a:t>
            </a:fld>
            <a:endParaRPr lang="en-US" altLang="en-US"/>
          </a:p>
        </p:txBody>
      </p:sp>
      <p:graphicFrame>
        <p:nvGraphicFramePr>
          <p:cNvPr id="122884" name="Object 4"/>
          <p:cNvGraphicFramePr>
            <a:graphicFrameLocks noChangeAspect="1"/>
          </p:cNvGraphicFramePr>
          <p:nvPr/>
        </p:nvGraphicFramePr>
        <p:xfrm>
          <a:off x="2514601" y="2133601"/>
          <a:ext cx="1400175" cy="1585913"/>
        </p:xfrm>
        <a:graphic>
          <a:graphicData uri="http://schemas.openxmlformats.org/presentationml/2006/ole">
            <mc:AlternateContent xmlns:mc="http://schemas.openxmlformats.org/markup-compatibility/2006">
              <mc:Choice xmlns:v="urn:schemas-microsoft-com:vml" Requires="v">
                <p:oleObj spid="_x0000_s13336" name="Bitmap Image" r:id="rId3" imgW="647619" imgH="733333" progId="Paint.Picture">
                  <p:embed/>
                </p:oleObj>
              </mc:Choice>
              <mc:Fallback>
                <p:oleObj name="Bitmap Image" r:id="rId3" imgW="647619" imgH="733333" progId="Paint.Picture">
                  <p:embed/>
                  <p:pic>
                    <p:nvPicPr>
                      <p:cNvPr id="1228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1" y="2133601"/>
                        <a:ext cx="1400175" cy="158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5826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4001" y="223"/>
            <a:ext cx="9143999" cy="10287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925358" y="1"/>
            <a:ext cx="4742641" cy="59994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24001" y="0"/>
            <a:ext cx="9088207" cy="102057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3172" y="52323"/>
            <a:ext cx="9145590" cy="901826"/>
          </a:xfrm>
          <a:prstGeom prst="rect">
            <a:avLst/>
          </a:prstGeom>
          <a:blipFill>
            <a:blip r:embed="rId6" cstate="print"/>
            <a:stretch>
              <a:fillRect/>
            </a:stretch>
          </a:blipFill>
        </p:spPr>
        <p:txBody>
          <a:bodyPr wrap="square" lIns="0" tIns="0" rIns="0" bIns="0" rtlCol="0"/>
          <a:lstStyle/>
          <a:p>
            <a:endParaRPr/>
          </a:p>
        </p:txBody>
      </p:sp>
      <p:sp>
        <p:nvSpPr>
          <p:cNvPr id="7" name="object 7"/>
          <p:cNvSpPr txBox="1"/>
          <p:nvPr/>
        </p:nvSpPr>
        <p:spPr>
          <a:xfrm>
            <a:off x="2059940" y="2070634"/>
            <a:ext cx="6812280" cy="2312035"/>
          </a:xfrm>
          <a:prstGeom prst="rect">
            <a:avLst/>
          </a:prstGeom>
        </p:spPr>
        <p:txBody>
          <a:bodyPr vert="horz" wrap="square" lIns="0" tIns="88900" rIns="0" bIns="0" rtlCol="0">
            <a:spAutoFit/>
          </a:bodyPr>
          <a:lstStyle/>
          <a:p>
            <a:pPr marL="200025" indent="-187325">
              <a:spcBef>
                <a:spcPts val="700"/>
              </a:spcBef>
              <a:buClr>
                <a:srgbClr val="0AD0D9"/>
              </a:buClr>
              <a:buSzPct val="94000"/>
              <a:buChar char="-"/>
              <a:tabLst>
                <a:tab pos="200660" algn="l"/>
              </a:tabLst>
            </a:pPr>
            <a:r>
              <a:rPr sz="2500" spc="5" dirty="0">
                <a:latin typeface="Times New Roman"/>
                <a:cs typeface="Times New Roman"/>
              </a:rPr>
              <a:t>Rise </a:t>
            </a:r>
            <a:r>
              <a:rPr sz="2500" spc="65" dirty="0">
                <a:latin typeface="Times New Roman"/>
                <a:cs typeface="Times New Roman"/>
              </a:rPr>
              <a:t>Of</a:t>
            </a:r>
            <a:r>
              <a:rPr sz="2500" spc="15" dirty="0">
                <a:latin typeface="Times New Roman"/>
                <a:cs typeface="Times New Roman"/>
              </a:rPr>
              <a:t> </a:t>
            </a:r>
            <a:r>
              <a:rPr sz="2500" spc="35" dirty="0">
                <a:latin typeface="Times New Roman"/>
                <a:cs typeface="Times New Roman"/>
              </a:rPr>
              <a:t>Javascript</a:t>
            </a:r>
            <a:endParaRPr sz="2500">
              <a:latin typeface="Times New Roman"/>
              <a:cs typeface="Times New Roman"/>
            </a:endParaRPr>
          </a:p>
          <a:p>
            <a:pPr marL="12700">
              <a:spcBef>
                <a:spcPts val="600"/>
              </a:spcBef>
            </a:pPr>
            <a:r>
              <a:rPr sz="2350" spc="90" dirty="0">
                <a:solidFill>
                  <a:srgbClr val="0AD0D9"/>
                </a:solidFill>
                <a:latin typeface="Times New Roman"/>
                <a:cs typeface="Times New Roman"/>
              </a:rPr>
              <a:t>-</a:t>
            </a:r>
            <a:r>
              <a:rPr sz="2500" spc="90" dirty="0">
                <a:latin typeface="Times New Roman"/>
                <a:cs typeface="Times New Roman"/>
              </a:rPr>
              <a:t>In</a:t>
            </a:r>
            <a:r>
              <a:rPr sz="2500" spc="-35" dirty="0">
                <a:latin typeface="Times New Roman"/>
                <a:cs typeface="Times New Roman"/>
              </a:rPr>
              <a:t> </a:t>
            </a:r>
            <a:r>
              <a:rPr sz="2500" spc="10" dirty="0">
                <a:latin typeface="Times New Roman"/>
                <a:cs typeface="Times New Roman"/>
              </a:rPr>
              <a:t>2002,</a:t>
            </a:r>
            <a:r>
              <a:rPr sz="2500" spc="-40" dirty="0">
                <a:latin typeface="Times New Roman"/>
                <a:cs typeface="Times New Roman"/>
              </a:rPr>
              <a:t> </a:t>
            </a:r>
            <a:r>
              <a:rPr sz="2500" spc="85" dirty="0">
                <a:latin typeface="Times New Roman"/>
                <a:cs typeface="Times New Roman"/>
              </a:rPr>
              <a:t>allmost</a:t>
            </a:r>
            <a:r>
              <a:rPr sz="2500" spc="-85" dirty="0">
                <a:latin typeface="Times New Roman"/>
                <a:cs typeface="Times New Roman"/>
              </a:rPr>
              <a:t> </a:t>
            </a:r>
            <a:r>
              <a:rPr sz="2500" spc="30" dirty="0">
                <a:latin typeface="Times New Roman"/>
                <a:cs typeface="Times New Roman"/>
              </a:rPr>
              <a:t>all</a:t>
            </a:r>
            <a:r>
              <a:rPr sz="2500" spc="5" dirty="0">
                <a:latin typeface="Times New Roman"/>
                <a:cs typeface="Times New Roman"/>
              </a:rPr>
              <a:t> </a:t>
            </a:r>
            <a:r>
              <a:rPr sz="2500" spc="75" dirty="0">
                <a:latin typeface="Times New Roman"/>
                <a:cs typeface="Times New Roman"/>
              </a:rPr>
              <a:t>browser</a:t>
            </a:r>
            <a:r>
              <a:rPr sz="2500" spc="-105" dirty="0">
                <a:latin typeface="Times New Roman"/>
                <a:cs typeface="Times New Roman"/>
              </a:rPr>
              <a:t> </a:t>
            </a:r>
            <a:r>
              <a:rPr sz="2500" spc="120" dirty="0">
                <a:latin typeface="Times New Roman"/>
                <a:cs typeface="Times New Roman"/>
              </a:rPr>
              <a:t>supported</a:t>
            </a:r>
            <a:r>
              <a:rPr sz="2500" spc="10" dirty="0">
                <a:latin typeface="Times New Roman"/>
                <a:cs typeface="Times New Roman"/>
              </a:rPr>
              <a:t> </a:t>
            </a:r>
            <a:r>
              <a:rPr sz="2500" spc="50" dirty="0">
                <a:latin typeface="Times New Roman"/>
                <a:cs typeface="Times New Roman"/>
              </a:rPr>
              <a:t>javascript.</a:t>
            </a:r>
            <a:endParaRPr sz="2500">
              <a:latin typeface="Times New Roman"/>
              <a:cs typeface="Times New Roman"/>
            </a:endParaRPr>
          </a:p>
          <a:p>
            <a:pPr marL="200025" indent="-187325">
              <a:spcBef>
                <a:spcPts val="600"/>
              </a:spcBef>
              <a:buClr>
                <a:srgbClr val="0AD0D9"/>
              </a:buClr>
              <a:buSzPct val="94000"/>
              <a:buChar char="-"/>
              <a:tabLst>
                <a:tab pos="200660" algn="l"/>
              </a:tabLst>
            </a:pPr>
            <a:r>
              <a:rPr sz="2500" spc="55" dirty="0">
                <a:latin typeface="Times New Roman"/>
                <a:cs typeface="Times New Roman"/>
              </a:rPr>
              <a:t>Using </a:t>
            </a:r>
            <a:r>
              <a:rPr sz="2500" spc="35" dirty="0">
                <a:latin typeface="Times New Roman"/>
                <a:cs typeface="Times New Roman"/>
              </a:rPr>
              <a:t>Javascript </a:t>
            </a:r>
            <a:r>
              <a:rPr sz="2500" spc="40" dirty="0">
                <a:latin typeface="Times New Roman"/>
                <a:cs typeface="Times New Roman"/>
              </a:rPr>
              <a:t>for Page</a:t>
            </a:r>
            <a:r>
              <a:rPr sz="2500" spc="-285" dirty="0">
                <a:latin typeface="Times New Roman"/>
                <a:cs typeface="Times New Roman"/>
              </a:rPr>
              <a:t> </a:t>
            </a:r>
            <a:r>
              <a:rPr sz="2500" spc="35" dirty="0">
                <a:latin typeface="Times New Roman"/>
                <a:cs typeface="Times New Roman"/>
              </a:rPr>
              <a:t>Layouts.</a:t>
            </a:r>
            <a:endParaRPr sz="2500">
              <a:latin typeface="Times New Roman"/>
              <a:cs typeface="Times New Roman"/>
            </a:endParaRPr>
          </a:p>
          <a:p>
            <a:pPr marL="12700">
              <a:spcBef>
                <a:spcPts val="600"/>
              </a:spcBef>
            </a:pPr>
            <a:r>
              <a:rPr sz="2350" spc="60" dirty="0">
                <a:solidFill>
                  <a:srgbClr val="0AD0D9"/>
                </a:solidFill>
                <a:latin typeface="Times New Roman"/>
                <a:cs typeface="Times New Roman"/>
              </a:rPr>
              <a:t>-</a:t>
            </a:r>
            <a:r>
              <a:rPr sz="2500" spc="60" dirty="0">
                <a:latin typeface="Times New Roman"/>
                <a:cs typeface="Times New Roman"/>
              </a:rPr>
              <a:t>Navigation </a:t>
            </a:r>
            <a:r>
              <a:rPr sz="2500" spc="150" dirty="0">
                <a:latin typeface="Times New Roman"/>
                <a:cs typeface="Times New Roman"/>
              </a:rPr>
              <a:t>on</a:t>
            </a:r>
            <a:r>
              <a:rPr sz="2500" spc="-185" dirty="0">
                <a:latin typeface="Times New Roman"/>
                <a:cs typeface="Times New Roman"/>
              </a:rPr>
              <a:t> </a:t>
            </a:r>
            <a:r>
              <a:rPr sz="2500" spc="75" dirty="0">
                <a:latin typeface="Times New Roman"/>
                <a:cs typeface="Times New Roman"/>
              </a:rPr>
              <a:t>top.</a:t>
            </a:r>
            <a:endParaRPr sz="2500">
              <a:latin typeface="Times New Roman"/>
              <a:cs typeface="Times New Roman"/>
            </a:endParaRPr>
          </a:p>
          <a:p>
            <a:pPr marL="12700">
              <a:spcBef>
                <a:spcPts val="600"/>
              </a:spcBef>
            </a:pPr>
            <a:r>
              <a:rPr sz="2350" spc="65" dirty="0">
                <a:solidFill>
                  <a:srgbClr val="0AD0D9"/>
                </a:solidFill>
                <a:latin typeface="Times New Roman"/>
                <a:cs typeface="Times New Roman"/>
              </a:rPr>
              <a:t>-</a:t>
            </a:r>
            <a:r>
              <a:rPr sz="2500" spc="65" dirty="0">
                <a:latin typeface="Times New Roman"/>
                <a:cs typeface="Times New Roman"/>
              </a:rPr>
              <a:t>Forms </a:t>
            </a:r>
            <a:r>
              <a:rPr sz="2500" spc="40" dirty="0">
                <a:latin typeface="Times New Roman"/>
                <a:cs typeface="Times New Roman"/>
              </a:rPr>
              <a:t>Began </a:t>
            </a:r>
            <a:r>
              <a:rPr sz="2500" spc="65" dirty="0">
                <a:latin typeface="Times New Roman"/>
                <a:cs typeface="Times New Roman"/>
              </a:rPr>
              <a:t>Making </a:t>
            </a:r>
            <a:r>
              <a:rPr sz="2500" spc="145" dirty="0">
                <a:latin typeface="Times New Roman"/>
                <a:cs typeface="Times New Roman"/>
              </a:rPr>
              <a:t>an</a:t>
            </a:r>
            <a:r>
              <a:rPr sz="2500" spc="-385" dirty="0">
                <a:latin typeface="Times New Roman"/>
                <a:cs typeface="Times New Roman"/>
              </a:rPr>
              <a:t> </a:t>
            </a:r>
            <a:r>
              <a:rPr sz="2500" spc="90" dirty="0">
                <a:latin typeface="Times New Roman"/>
                <a:cs typeface="Times New Roman"/>
              </a:rPr>
              <a:t>apperance.</a:t>
            </a:r>
            <a:endParaRPr sz="2500">
              <a:latin typeface="Times New Roman"/>
              <a:cs typeface="Times New Roman"/>
            </a:endParaRPr>
          </a:p>
        </p:txBody>
      </p:sp>
      <p:sp>
        <p:nvSpPr>
          <p:cNvPr id="8" name="object 8"/>
          <p:cNvSpPr txBox="1">
            <a:spLocks noGrp="1"/>
          </p:cNvSpPr>
          <p:nvPr>
            <p:ph type="title"/>
          </p:nvPr>
        </p:nvSpPr>
        <p:spPr>
          <a:xfrm>
            <a:off x="2059940" y="915669"/>
            <a:ext cx="5234940" cy="635000"/>
          </a:xfrm>
          <a:prstGeom prst="rect">
            <a:avLst/>
          </a:prstGeom>
        </p:spPr>
        <p:txBody>
          <a:bodyPr vert="horz" wrap="square" lIns="0" tIns="12065" rIns="0" bIns="0" rtlCol="0" anchor="ctr">
            <a:spAutoFit/>
          </a:bodyPr>
          <a:lstStyle/>
          <a:p>
            <a:pPr marL="12700">
              <a:lnSpc>
                <a:spcPct val="100000"/>
              </a:lnSpc>
              <a:spcBef>
                <a:spcPts val="95"/>
              </a:spcBef>
            </a:pPr>
            <a:r>
              <a:rPr sz="4000" spc="150" dirty="0"/>
              <a:t>The </a:t>
            </a:r>
            <a:r>
              <a:rPr sz="4000" spc="15" dirty="0"/>
              <a:t>Early </a:t>
            </a:r>
            <a:r>
              <a:rPr sz="4000" spc="-95" dirty="0"/>
              <a:t>To </a:t>
            </a:r>
            <a:r>
              <a:rPr sz="4000" spc="110" dirty="0"/>
              <a:t>Mid</a:t>
            </a:r>
            <a:r>
              <a:rPr sz="4000" spc="-500" dirty="0"/>
              <a:t> </a:t>
            </a:r>
            <a:r>
              <a:rPr sz="4000" spc="-40" dirty="0"/>
              <a:t>2000’s</a:t>
            </a:r>
            <a:endParaRPr sz="4000"/>
          </a:p>
        </p:txBody>
      </p:sp>
    </p:spTree>
    <p:extLst>
      <p:ext uri="{BB962C8B-B14F-4D97-AF65-F5344CB8AC3E}">
        <p14:creationId xmlns:p14="http://schemas.microsoft.com/office/powerpoint/2010/main" val="130595301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1981200" y="274638"/>
            <a:ext cx="8229600" cy="8382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sz="4000">
                <a:solidFill>
                  <a:srgbClr val="FFFF00"/>
                </a:solidFill>
              </a:rPr>
              <a:t>Other Elements used in Forms</a:t>
            </a:r>
          </a:p>
        </p:txBody>
      </p:sp>
      <p:sp>
        <p:nvSpPr>
          <p:cNvPr id="123907" name="Rectangle 3"/>
          <p:cNvSpPr>
            <a:spLocks noGrp="1" noChangeArrowheads="1"/>
          </p:cNvSpPr>
          <p:nvPr>
            <p:ph idx="1"/>
          </p:nvPr>
        </p:nvSpPr>
        <p:spPr>
          <a:xfrm>
            <a:off x="2209800" y="1600200"/>
            <a:ext cx="7772400" cy="4876800"/>
          </a:xfrm>
          <a:solidFill>
            <a:schemeClr val="accent1"/>
          </a:solidFill>
        </p:spPr>
        <p:txBody>
          <a:bodyPr>
            <a:normAutofit/>
          </a:bodyPr>
          <a:lstStyle/>
          <a:p>
            <a:pPr>
              <a:lnSpc>
                <a:spcPct val="90000"/>
              </a:lnSpc>
              <a:buClr>
                <a:schemeClr val="accent2"/>
              </a:buClr>
              <a:buFont typeface="Wingdings" panose="05000000000000000000" pitchFamily="2" charset="2"/>
              <a:buChar char="§"/>
            </a:pPr>
            <a:r>
              <a:rPr lang="en-US" altLang="en-US" b="1">
                <a:solidFill>
                  <a:srgbClr val="FF0000"/>
                </a:solidFill>
              </a:rPr>
              <a:t>Option</a:t>
            </a:r>
          </a:p>
          <a:p>
            <a:pPr>
              <a:lnSpc>
                <a:spcPct val="90000"/>
              </a:lnSpc>
              <a:buClr>
                <a:schemeClr val="accent2"/>
              </a:buClr>
              <a:buFont typeface="Wingdings" panose="05000000000000000000" pitchFamily="2" charset="2"/>
              <a:buNone/>
            </a:pPr>
            <a:r>
              <a:rPr lang="en-US" altLang="en-US"/>
              <a:t>The list items are added to the </a:t>
            </a:r>
            <a:r>
              <a:rPr lang="en-US" altLang="en-US" b="1"/>
              <a:t>&lt;SELECT&gt;</a:t>
            </a:r>
            <a:r>
              <a:rPr lang="en-US" altLang="en-US"/>
              <a:t> element by inserting </a:t>
            </a:r>
            <a:r>
              <a:rPr lang="en-US" altLang="en-US" b="1"/>
              <a:t>&lt;OPTION&gt;&lt;/OPTION&gt;</a:t>
            </a:r>
            <a:r>
              <a:rPr lang="en-US" altLang="en-US"/>
              <a:t> elements.</a:t>
            </a:r>
          </a:p>
          <a:p>
            <a:pPr>
              <a:lnSpc>
                <a:spcPct val="90000"/>
              </a:lnSpc>
              <a:buClr>
                <a:schemeClr val="accent2"/>
              </a:buClr>
              <a:buFont typeface="Wingdings" panose="05000000000000000000" pitchFamily="2" charset="2"/>
              <a:buNone/>
            </a:pPr>
            <a:r>
              <a:rPr lang="en-US" altLang="en-US"/>
              <a:t>The Option Element’s attributes are:</a:t>
            </a:r>
          </a:p>
          <a:p>
            <a:pPr>
              <a:lnSpc>
                <a:spcPct val="90000"/>
              </a:lnSpc>
              <a:buClr>
                <a:schemeClr val="accent2"/>
              </a:buClr>
              <a:buFont typeface="Wingdings" panose="05000000000000000000" pitchFamily="2" charset="2"/>
              <a:buChar char="§"/>
            </a:pPr>
            <a:r>
              <a:rPr lang="en-US" altLang="en-US" b="1">
                <a:solidFill>
                  <a:srgbClr val="FF0000"/>
                </a:solidFill>
              </a:rPr>
              <a:t>SELECTED</a:t>
            </a:r>
            <a:r>
              <a:rPr lang="en-US" altLang="en-US" b="1"/>
              <a:t>:</a:t>
            </a:r>
            <a:r>
              <a:rPr lang="en-US" altLang="en-US"/>
              <a:t> When this attribute is present, the option is selected when the document is initially loaded. </a:t>
            </a:r>
            <a:r>
              <a:rPr lang="en-US" altLang="en-US" b="1">
                <a:solidFill>
                  <a:srgbClr val="FF0000"/>
                </a:solidFill>
              </a:rPr>
              <a:t>It is an error for more than one option to be selected.</a:t>
            </a:r>
          </a:p>
          <a:p>
            <a:pPr>
              <a:lnSpc>
                <a:spcPct val="90000"/>
              </a:lnSpc>
              <a:buClr>
                <a:schemeClr val="accent2"/>
              </a:buClr>
              <a:buFont typeface="Wingdings" panose="05000000000000000000" pitchFamily="2" charset="2"/>
              <a:buChar char="§"/>
            </a:pPr>
            <a:r>
              <a:rPr lang="en-US" altLang="en-US" b="1">
                <a:solidFill>
                  <a:srgbClr val="FF0000"/>
                </a:solidFill>
              </a:rPr>
              <a:t>VALUE</a:t>
            </a:r>
            <a:r>
              <a:rPr lang="en-US" altLang="en-US" b="1"/>
              <a:t>:</a:t>
            </a:r>
            <a:r>
              <a:rPr lang="en-US" altLang="en-US"/>
              <a:t> Specifies the value the variable named in the select element.</a:t>
            </a:r>
          </a:p>
          <a:p>
            <a:pPr>
              <a:lnSpc>
                <a:spcPct val="90000"/>
              </a:lnSpc>
              <a:buClr>
                <a:schemeClr val="accent2"/>
              </a:buClr>
              <a:buFont typeface="Wingdings" panose="05000000000000000000" pitchFamily="2" charset="2"/>
              <a:buNone/>
            </a:pPr>
            <a:r>
              <a:rPr lang="en-US" altLang="en-US"/>
              <a:t>							</a:t>
            </a:r>
          </a:p>
        </p:txBody>
      </p:sp>
      <p:sp>
        <p:nvSpPr>
          <p:cNvPr id="6" name="Slide Number Placeholder 5"/>
          <p:cNvSpPr>
            <a:spLocks noGrp="1"/>
          </p:cNvSpPr>
          <p:nvPr>
            <p:ph type="sldNum" sz="quarter" idx="12"/>
          </p:nvPr>
        </p:nvSpPr>
        <p:spPr/>
        <p:txBody>
          <a:bodyPr/>
          <a:lstStyle/>
          <a:p>
            <a:fld id="{2D3CDAFB-FD20-4FFB-8FCE-B6D253B0863C}" type="slidenum">
              <a:rPr lang="ar-SA" altLang="en-US"/>
              <a:pPr/>
              <a:t>140</a:t>
            </a:fld>
            <a:endParaRPr lang="en-US" altLang="en-US"/>
          </a:p>
        </p:txBody>
      </p:sp>
    </p:spTree>
    <p:extLst>
      <p:ext uri="{BB962C8B-B14F-4D97-AF65-F5344CB8AC3E}">
        <p14:creationId xmlns:p14="http://schemas.microsoft.com/office/powerpoint/2010/main" val="165710502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4"/>
          <p:cNvSpPr>
            <a:spLocks noGrp="1" noChangeArrowheads="1"/>
          </p:cNvSpPr>
          <p:nvPr>
            <p:ph idx="1"/>
          </p:nvPr>
        </p:nvSpPr>
        <p:spPr>
          <a:xfrm>
            <a:off x="1828800" y="304800"/>
            <a:ext cx="8382000" cy="6096000"/>
          </a:xfrm>
          <a:solidFill>
            <a:schemeClr val="accent1"/>
          </a:solidFill>
          <a:ln/>
        </p:spPr>
        <p:txBody>
          <a:bodyPr>
            <a:normAutofit lnSpcReduction="10000"/>
          </a:bodyPr>
          <a:lstStyle/>
          <a:p>
            <a:pPr>
              <a:buFontTx/>
              <a:buNone/>
            </a:pPr>
            <a:r>
              <a:rPr lang="en-US" altLang="en-US" sz="2400" b="1"/>
              <a:t>&lt;/HEAD&gt;</a:t>
            </a:r>
          </a:p>
          <a:p>
            <a:pPr>
              <a:buFontTx/>
              <a:buNone/>
            </a:pPr>
            <a:r>
              <a:rPr lang="en-US" altLang="en-US" sz="2400" b="1"/>
              <a:t>&lt;BODY&gt;</a:t>
            </a:r>
          </a:p>
          <a:p>
            <a:pPr>
              <a:buFontTx/>
              <a:buNone/>
            </a:pPr>
            <a:r>
              <a:rPr lang="en-US" altLang="en-US" sz="2400" b="1">
                <a:solidFill>
                  <a:srgbClr val="FF0000"/>
                </a:solidFill>
              </a:rPr>
              <a:t>&lt;h2&gt;&lt;font color=blue&gt;What type of Computer do you have?&lt;/font&gt;&lt;h2&gt;</a:t>
            </a:r>
          </a:p>
          <a:p>
            <a:pPr>
              <a:buFontTx/>
              <a:buNone/>
            </a:pPr>
            <a:r>
              <a:rPr lang="en-US" altLang="en-US" sz="2400" b="1"/>
              <a:t>&lt;FORM&gt;</a:t>
            </a:r>
          </a:p>
          <a:p>
            <a:pPr>
              <a:buFontTx/>
              <a:buNone/>
            </a:pPr>
            <a:r>
              <a:rPr lang="en-US" altLang="en-US" sz="2400" b="1">
                <a:solidFill>
                  <a:srgbClr val="FF0000"/>
                </a:solidFill>
              </a:rPr>
              <a:t>&lt;SELECT NAME="ComputerType" size=4&gt;</a:t>
            </a:r>
          </a:p>
          <a:p>
            <a:pPr>
              <a:buFontTx/>
              <a:buNone/>
            </a:pPr>
            <a:r>
              <a:rPr lang="en-US" altLang="en-US" sz="2400" b="1"/>
              <a:t> 	</a:t>
            </a:r>
            <a:r>
              <a:rPr lang="en-US" altLang="en-US" sz="2400" b="1">
                <a:solidFill>
                  <a:srgbClr val="0000FF"/>
                </a:solidFill>
              </a:rPr>
              <a:t>&lt;OPTION  value="IBM" SELECTED&gt; IBM&lt;/OPTION&gt;</a:t>
            </a:r>
          </a:p>
          <a:p>
            <a:pPr>
              <a:buFontTx/>
              <a:buNone/>
            </a:pPr>
            <a:r>
              <a:rPr lang="en-US" altLang="en-US" sz="2400" b="1">
                <a:solidFill>
                  <a:srgbClr val="0000FF"/>
                </a:solidFill>
              </a:rPr>
              <a:t>	&lt;OPTION  value="INTEL"&gt; INTEL&lt;/OPTION&gt;</a:t>
            </a:r>
          </a:p>
          <a:p>
            <a:pPr>
              <a:buFontTx/>
              <a:buNone/>
            </a:pPr>
            <a:r>
              <a:rPr lang="en-US" altLang="en-US" sz="2400" b="1">
                <a:solidFill>
                  <a:srgbClr val="0000FF"/>
                </a:solidFill>
              </a:rPr>
              <a:t>	&lt;OPTION value=" Apple"&gt; Apple&lt;/OPTION&gt;</a:t>
            </a:r>
          </a:p>
          <a:p>
            <a:pPr>
              <a:buFontTx/>
              <a:buNone/>
            </a:pPr>
            <a:r>
              <a:rPr lang="en-US" altLang="en-US" sz="2400" b="1">
                <a:solidFill>
                  <a:srgbClr val="0000FF"/>
                </a:solidFill>
              </a:rPr>
              <a:t>	&lt;OPTION value="Compaq"&gt;</a:t>
            </a:r>
            <a:r>
              <a:rPr lang="en-US" altLang="en-US" sz="2400" b="1"/>
              <a:t> </a:t>
            </a:r>
            <a:r>
              <a:rPr lang="en-US" altLang="en-US" sz="2400" b="1">
                <a:solidFill>
                  <a:srgbClr val="0000FF"/>
                </a:solidFill>
              </a:rPr>
              <a:t>Compaq&lt;/OPTION&gt;</a:t>
            </a:r>
          </a:p>
          <a:p>
            <a:pPr>
              <a:buFontTx/>
              <a:buNone/>
            </a:pPr>
            <a:r>
              <a:rPr lang="en-US" altLang="en-US" sz="2400" b="1">
                <a:solidFill>
                  <a:srgbClr val="FF0000"/>
                </a:solidFill>
              </a:rPr>
              <a:t>&lt;/SELECT&gt; </a:t>
            </a:r>
          </a:p>
          <a:p>
            <a:pPr>
              <a:buFontTx/>
              <a:buNone/>
            </a:pPr>
            <a:r>
              <a:rPr lang="en-US" altLang="en-US" sz="2400" b="1"/>
              <a:t>&lt;/FORM&gt;&lt;/BODY&gt;&lt;/HTML&gt;							</a:t>
            </a:r>
          </a:p>
        </p:txBody>
      </p:sp>
      <p:sp>
        <p:nvSpPr>
          <p:cNvPr id="5" name="Slide Number Placeholder 5"/>
          <p:cNvSpPr>
            <a:spLocks noGrp="1"/>
          </p:cNvSpPr>
          <p:nvPr>
            <p:ph type="sldNum" sz="quarter" idx="12"/>
          </p:nvPr>
        </p:nvSpPr>
        <p:spPr/>
        <p:txBody>
          <a:bodyPr/>
          <a:lstStyle/>
          <a:p>
            <a:fld id="{10FA30EB-AAE3-4284-AE2C-48D1474E4A0F}" type="slidenum">
              <a:rPr lang="ar-SA" altLang="en-US"/>
              <a:pPr/>
              <a:t>141</a:t>
            </a:fld>
            <a:endParaRPr lang="en-US" altLang="en-US"/>
          </a:p>
        </p:txBody>
      </p:sp>
    </p:spTree>
    <p:extLst>
      <p:ext uri="{BB962C8B-B14F-4D97-AF65-F5344CB8AC3E}">
        <p14:creationId xmlns:p14="http://schemas.microsoft.com/office/powerpoint/2010/main" val="332403990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E9023FE-AB6D-480E-8778-D5E0C8A77092}" type="slidenum">
              <a:rPr lang="ar-SA" altLang="en-US"/>
              <a:pPr/>
              <a:t>142</a:t>
            </a:fld>
            <a:endParaRPr lang="en-US" altLang="en-US"/>
          </a:p>
        </p:txBody>
      </p:sp>
      <p:pic>
        <p:nvPicPr>
          <p:cNvPr id="1976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
            <a:ext cx="91440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3982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9" name="Rectangle 3"/>
          <p:cNvSpPr>
            <a:spLocks noGrp="1" noChangeArrowheads="1"/>
          </p:cNvSpPr>
          <p:nvPr>
            <p:ph idx="1"/>
          </p:nvPr>
        </p:nvSpPr>
        <p:spPr>
          <a:xfrm>
            <a:off x="1524000" y="304800"/>
            <a:ext cx="9144000" cy="6400800"/>
          </a:xfrm>
          <a:solidFill>
            <a:schemeClr val="accent1"/>
          </a:solidFill>
        </p:spPr>
        <p:txBody>
          <a:bodyPr>
            <a:normAutofit lnSpcReduction="10000"/>
          </a:bodyPr>
          <a:lstStyle/>
          <a:p>
            <a:pPr>
              <a:lnSpc>
                <a:spcPct val="90000"/>
              </a:lnSpc>
              <a:buFontTx/>
              <a:buNone/>
            </a:pPr>
            <a:r>
              <a:rPr lang="en-US" altLang="en-US" sz="2600" b="1">
                <a:solidFill>
                  <a:srgbClr val="FF0000"/>
                </a:solidFill>
              </a:rPr>
              <a:t>&lt;HEAD&gt; &lt;TITLE&gt;SELECT with Mutiple &lt;/TITLE&gt; &lt;/HEAD&gt;</a:t>
            </a:r>
          </a:p>
          <a:p>
            <a:pPr>
              <a:lnSpc>
                <a:spcPct val="90000"/>
              </a:lnSpc>
              <a:buFontTx/>
              <a:buNone/>
            </a:pPr>
            <a:r>
              <a:rPr lang="en-US" altLang="en-US" sz="2600" b="1"/>
              <a:t>&lt;BODY&gt;</a:t>
            </a:r>
          </a:p>
          <a:p>
            <a:pPr>
              <a:lnSpc>
                <a:spcPct val="90000"/>
              </a:lnSpc>
              <a:buFontTx/>
              <a:buNone/>
            </a:pPr>
            <a:r>
              <a:rPr lang="en-US" altLang="en-US" sz="2600" b="1"/>
              <a:t>&lt;h2&gt;&lt;font color=blue&gt;What type of Computer do you have?&lt;/font&gt;&lt;h2&gt;</a:t>
            </a:r>
          </a:p>
          <a:p>
            <a:pPr>
              <a:lnSpc>
                <a:spcPct val="90000"/>
              </a:lnSpc>
              <a:buFontTx/>
              <a:buNone/>
            </a:pPr>
            <a:r>
              <a:rPr lang="en-US" altLang="en-US" sz="2600" b="1">
                <a:solidFill>
                  <a:srgbClr val="FF0000"/>
                </a:solidFill>
              </a:rPr>
              <a:t>&lt;FORM&gt;</a:t>
            </a:r>
          </a:p>
          <a:p>
            <a:pPr>
              <a:lnSpc>
                <a:spcPct val="90000"/>
              </a:lnSpc>
              <a:buFontTx/>
              <a:buNone/>
            </a:pPr>
            <a:r>
              <a:rPr lang="en-US" altLang="en-US" sz="2600" b="1"/>
              <a:t>&lt;SELECT NAME="ComputerType" size=5   multiple&gt;</a:t>
            </a:r>
          </a:p>
          <a:p>
            <a:pPr>
              <a:lnSpc>
                <a:spcPct val="90000"/>
              </a:lnSpc>
              <a:buFontTx/>
              <a:buNone/>
            </a:pPr>
            <a:r>
              <a:rPr lang="en-US" altLang="en-US" sz="2600" b="1"/>
              <a:t>	</a:t>
            </a:r>
            <a:r>
              <a:rPr lang="en-US" altLang="en-US" sz="2600" b="1">
                <a:solidFill>
                  <a:srgbClr val="0000FF"/>
                </a:solidFill>
              </a:rPr>
              <a:t>&lt;OPTION  value="IBM" &gt; IBM&lt;/OPTION&gt;</a:t>
            </a:r>
          </a:p>
          <a:p>
            <a:pPr>
              <a:lnSpc>
                <a:spcPct val="90000"/>
              </a:lnSpc>
              <a:buFontTx/>
              <a:buNone/>
            </a:pPr>
            <a:r>
              <a:rPr lang="en-US" altLang="en-US" sz="2600" b="1">
                <a:solidFill>
                  <a:srgbClr val="0000FF"/>
                </a:solidFill>
              </a:rPr>
              <a:t> 	&lt;OPTION  value="INTEL"&gt; INTEL&lt;/OPTION&gt;</a:t>
            </a:r>
          </a:p>
          <a:p>
            <a:pPr>
              <a:lnSpc>
                <a:spcPct val="90000"/>
              </a:lnSpc>
              <a:buFontTx/>
              <a:buNone/>
            </a:pPr>
            <a:r>
              <a:rPr lang="en-US" altLang="en-US" sz="2600" b="1">
                <a:solidFill>
                  <a:srgbClr val="0000FF"/>
                </a:solidFill>
              </a:rPr>
              <a:t>	&lt;OPTION value=" Apple"&gt; Apple&lt;/OPTION&gt;</a:t>
            </a:r>
          </a:p>
          <a:p>
            <a:pPr>
              <a:lnSpc>
                <a:spcPct val="90000"/>
              </a:lnSpc>
              <a:buFontTx/>
              <a:buNone/>
            </a:pPr>
            <a:r>
              <a:rPr lang="en-US" altLang="en-US" sz="2600" b="1">
                <a:solidFill>
                  <a:srgbClr val="0000FF"/>
                </a:solidFill>
              </a:rPr>
              <a:t>	&lt;OPTION value="Compaq" SELECTED&gt; Compaq&lt;/OPTION&gt;</a:t>
            </a:r>
          </a:p>
          <a:p>
            <a:pPr>
              <a:lnSpc>
                <a:spcPct val="90000"/>
              </a:lnSpc>
              <a:buFontTx/>
              <a:buNone/>
            </a:pPr>
            <a:r>
              <a:rPr lang="en-US" altLang="en-US" sz="2600" b="1">
                <a:solidFill>
                  <a:srgbClr val="0000FF"/>
                </a:solidFill>
              </a:rPr>
              <a:t>	&lt;OPTION value=" other"&gt; Other&lt;/OPTION&gt;</a:t>
            </a:r>
          </a:p>
          <a:p>
            <a:pPr>
              <a:lnSpc>
                <a:spcPct val="90000"/>
              </a:lnSpc>
              <a:buFontTx/>
              <a:buNone/>
            </a:pPr>
            <a:r>
              <a:rPr lang="en-US" altLang="en-US" sz="2600" b="1"/>
              <a:t>&lt;/SELECT&gt;</a:t>
            </a:r>
          </a:p>
          <a:p>
            <a:pPr>
              <a:lnSpc>
                <a:spcPct val="90000"/>
              </a:lnSpc>
              <a:buFontTx/>
              <a:buNone/>
            </a:pPr>
            <a:r>
              <a:rPr lang="en-US" altLang="en-US" sz="2600" b="1">
                <a:solidFill>
                  <a:srgbClr val="FF0000"/>
                </a:solidFill>
              </a:rPr>
              <a:t>&lt;/FORM&gt;&lt;/BODY&gt;&lt;/HTML&gt;</a:t>
            </a:r>
          </a:p>
        </p:txBody>
      </p:sp>
      <p:sp>
        <p:nvSpPr>
          <p:cNvPr id="5" name="Slide Number Placeholder 5"/>
          <p:cNvSpPr>
            <a:spLocks noGrp="1"/>
          </p:cNvSpPr>
          <p:nvPr>
            <p:ph type="sldNum" sz="quarter" idx="12"/>
          </p:nvPr>
        </p:nvSpPr>
        <p:spPr/>
        <p:txBody>
          <a:bodyPr/>
          <a:lstStyle/>
          <a:p>
            <a:fld id="{5D6B2CCB-F19F-4D6D-BA15-B5F39124E3F5}" type="slidenum">
              <a:rPr lang="ar-SA" altLang="en-US"/>
              <a:pPr/>
              <a:t>143</a:t>
            </a:fld>
            <a:endParaRPr lang="en-US" altLang="en-US"/>
          </a:p>
        </p:txBody>
      </p:sp>
    </p:spTree>
    <p:extLst>
      <p:ext uri="{BB962C8B-B14F-4D97-AF65-F5344CB8AC3E}">
        <p14:creationId xmlns:p14="http://schemas.microsoft.com/office/powerpoint/2010/main" val="86629085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7C1B11E-BC14-4038-9EA6-12626A87FCDE}" type="slidenum">
              <a:rPr lang="ar-SA" altLang="en-US"/>
              <a:pPr/>
              <a:t>144</a:t>
            </a:fld>
            <a:endParaRPr lang="en-US" altLang="en-US"/>
          </a:p>
        </p:txBody>
      </p:sp>
      <p:pic>
        <p:nvPicPr>
          <p:cNvPr id="1996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1776"/>
            <a:ext cx="8915400" cy="632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7985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8D29BF3-A61F-45AE-918E-9373AF1B79D6}" type="slidenum">
              <a:rPr lang="ar-SA" altLang="en-US"/>
              <a:pPr/>
              <a:t>145</a:t>
            </a:fld>
            <a:endParaRPr lang="en-US" altLang="en-US"/>
          </a:p>
        </p:txBody>
      </p:sp>
      <p:pic>
        <p:nvPicPr>
          <p:cNvPr id="180229" name="Picture 5"/>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bwMode="auto">
          <a:xfrm>
            <a:off x="2667001" y="0"/>
            <a:ext cx="6423025" cy="6477000"/>
          </a:xfrm>
          <a:prstGeom prst="rect">
            <a:avLst/>
          </a:prstGeom>
          <a:solidFill>
            <a:schemeClr val="accent1"/>
          </a:solidFill>
        </p:spPr>
      </p:pic>
      <p:sp>
        <p:nvSpPr>
          <p:cNvPr id="180230" name="Text Box 6"/>
          <p:cNvSpPr txBox="1">
            <a:spLocks noChangeArrowheads="1"/>
          </p:cNvSpPr>
          <p:nvPr/>
        </p:nvSpPr>
        <p:spPr bwMode="auto">
          <a:xfrm>
            <a:off x="8001000" y="2438401"/>
            <a:ext cx="1905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endParaRPr lang="en-US" altLang="en-US" b="1"/>
          </a:p>
        </p:txBody>
      </p:sp>
    </p:spTree>
    <p:extLst>
      <p:ext uri="{BB962C8B-B14F-4D97-AF65-F5344CB8AC3E}">
        <p14:creationId xmlns:p14="http://schemas.microsoft.com/office/powerpoint/2010/main" val="344231122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Origins</a:t>
            </a:r>
          </a:p>
        </p:txBody>
      </p:sp>
      <p:sp>
        <p:nvSpPr>
          <p:cNvPr id="6146"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HTML5 is a cooperation between the World Wide Web Consortium (W3C) and the Web Hypertext Application Technology Working Group (WHATWG).</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WHATWG was working with web forms and applications, and W3C was working with XHTML 2.0. In 2006, they decided to cooperate and create a new version of HTML.</a:t>
            </a:r>
          </a:p>
        </p:txBody>
      </p:sp>
    </p:spTree>
    <p:extLst>
      <p:ext uri="{BB962C8B-B14F-4D97-AF65-F5344CB8AC3E}">
        <p14:creationId xmlns:p14="http://schemas.microsoft.com/office/powerpoint/2010/main" val="28245315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1980049" y="273629"/>
            <a:ext cx="8230464" cy="1146360"/>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Ground Rules</a:t>
            </a:r>
          </a:p>
        </p:txBody>
      </p:sp>
      <p:sp>
        <p:nvSpPr>
          <p:cNvPr id="7170"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Some rules for HTML5 were established:</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solidFill>
                  <a:srgbClr val="DC2300"/>
                </a:solidFill>
              </a:rPr>
              <a:t>&gt;</a:t>
            </a:r>
            <a:r>
              <a:rPr lang="en-GB" altLang="en-US"/>
              <a:t> New features should be based on HTML,</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   CSS, DOM, and JavaScript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solidFill>
                  <a:srgbClr val="DC2300"/>
                </a:solidFill>
              </a:rPr>
              <a:t>&gt;</a:t>
            </a:r>
            <a:r>
              <a:rPr lang="en-GB" altLang="en-US"/>
              <a:t> Reduce the need for external plugins</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solidFill>
                  <a:srgbClr val="DC2300"/>
                </a:solidFill>
              </a:rPr>
              <a:t>&gt;</a:t>
            </a:r>
            <a:r>
              <a:rPr lang="en-GB" altLang="en-US"/>
              <a:t> Better error handling</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solidFill>
                  <a:srgbClr val="DC2300"/>
                </a:solidFill>
              </a:rPr>
              <a:t>&gt;</a:t>
            </a:r>
            <a:r>
              <a:rPr lang="en-GB" altLang="en-US"/>
              <a:t> More markup to replace scripting</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solidFill>
                  <a:srgbClr val="DC2300"/>
                </a:solidFill>
              </a:rPr>
              <a:t>&gt;</a:t>
            </a:r>
            <a:r>
              <a:rPr lang="en-GB" altLang="en-US"/>
              <a:t> HTML5 should be device independent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solidFill>
                  <a:srgbClr val="DC2300"/>
                </a:solidFill>
              </a:rPr>
              <a:t>&gt;</a:t>
            </a:r>
            <a:r>
              <a:rPr lang="en-GB" altLang="en-US"/>
              <a:t> Dev process should be visible to the public</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p:txBody>
      </p:sp>
    </p:spTree>
    <p:extLst>
      <p:ext uri="{BB962C8B-B14F-4D97-AF65-F5344CB8AC3E}">
        <p14:creationId xmlns:p14="http://schemas.microsoft.com/office/powerpoint/2010/main" val="27606177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New Features</a:t>
            </a:r>
          </a:p>
        </p:txBody>
      </p:sp>
      <p:sp>
        <p:nvSpPr>
          <p:cNvPr id="8194"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solidFill>
                  <a:srgbClr val="DC2300"/>
                </a:solidFill>
              </a:rPr>
              <a:t>&gt;</a:t>
            </a:r>
            <a:r>
              <a:rPr lang="en-GB" altLang="en-US"/>
              <a:t> Canvas element for drawing</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solidFill>
                  <a:srgbClr val="DC2300"/>
                </a:solidFill>
              </a:rPr>
              <a:t>&gt;</a:t>
            </a:r>
            <a:r>
              <a:rPr lang="en-GB" altLang="en-US"/>
              <a:t> Video/audio elements for media playback</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solidFill>
                  <a:srgbClr val="DC2300"/>
                </a:solidFill>
              </a:rPr>
              <a:t>&gt;</a:t>
            </a:r>
            <a:r>
              <a:rPr lang="en-GB" altLang="en-US"/>
              <a:t> Better support for local offline storage</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solidFill>
                  <a:srgbClr val="DC2300"/>
                </a:solidFill>
              </a:rPr>
              <a:t>&gt;</a:t>
            </a:r>
            <a:r>
              <a:rPr lang="en-GB" altLang="en-US"/>
              <a:t> New content specific elements, like article,</a:t>
            </a:r>
            <a:br>
              <a:rPr lang="en-GB" altLang="en-US"/>
            </a:br>
            <a:r>
              <a:rPr lang="en-GB" altLang="en-US"/>
              <a:t>   footer, header, nav, section</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solidFill>
                  <a:srgbClr val="DC2300"/>
                </a:solidFill>
              </a:rPr>
              <a:t>&gt;</a:t>
            </a:r>
            <a:r>
              <a:rPr lang="en-GB" altLang="en-US"/>
              <a:t> New form controls, like calendar, date, time,</a:t>
            </a:r>
            <a:br>
              <a:rPr lang="en-GB" altLang="en-US"/>
            </a:br>
            <a:r>
              <a:rPr lang="en-GB" altLang="en-US"/>
              <a:t>   email, url, search</a:t>
            </a:r>
          </a:p>
        </p:txBody>
      </p:sp>
    </p:spTree>
    <p:extLst>
      <p:ext uri="{BB962C8B-B14F-4D97-AF65-F5344CB8AC3E}">
        <p14:creationId xmlns:p14="http://schemas.microsoft.com/office/powerpoint/2010/main" val="1625111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Example</a:t>
            </a:r>
          </a:p>
        </p:txBody>
      </p:sp>
      <p:sp>
        <p:nvSpPr>
          <p:cNvPr id="12290"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HTML5 supports all the form controls from HTML 4, but it also includes new input controls. Some of these are long-overdue additions like sliders and date pickers; others are more subtle... </a:t>
            </a:r>
          </a:p>
        </p:txBody>
      </p:sp>
    </p:spTree>
    <p:extLst>
      <p:ext uri="{BB962C8B-B14F-4D97-AF65-F5344CB8AC3E}">
        <p14:creationId xmlns:p14="http://schemas.microsoft.com/office/powerpoint/2010/main" val="6349233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4001" y="223"/>
            <a:ext cx="9143999" cy="10287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925358" y="1"/>
            <a:ext cx="4742641" cy="59994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24001" y="0"/>
            <a:ext cx="9088207" cy="102057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3172" y="52323"/>
            <a:ext cx="9145590" cy="901826"/>
          </a:xfrm>
          <a:prstGeom prst="rect">
            <a:avLst/>
          </a:prstGeom>
          <a:blipFill>
            <a:blip r:embed="rId6"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2364740" y="839469"/>
            <a:ext cx="4219575" cy="635000"/>
          </a:xfrm>
          <a:prstGeom prst="rect">
            <a:avLst/>
          </a:prstGeom>
        </p:spPr>
        <p:txBody>
          <a:bodyPr vert="horz" wrap="square" lIns="0" tIns="12065" rIns="0" bIns="0" rtlCol="0" anchor="ctr">
            <a:spAutoFit/>
          </a:bodyPr>
          <a:lstStyle/>
          <a:p>
            <a:pPr marL="12700">
              <a:lnSpc>
                <a:spcPct val="100000"/>
              </a:lnSpc>
              <a:spcBef>
                <a:spcPts val="95"/>
              </a:spcBef>
            </a:pPr>
            <a:r>
              <a:rPr sz="4000" spc="100" dirty="0"/>
              <a:t>How </a:t>
            </a:r>
            <a:r>
              <a:rPr sz="4000" spc="90" dirty="0"/>
              <a:t>They</a:t>
            </a:r>
            <a:r>
              <a:rPr sz="4000" spc="-415" dirty="0"/>
              <a:t> </a:t>
            </a:r>
            <a:r>
              <a:rPr sz="4000" spc="80" dirty="0"/>
              <a:t>Looked?</a:t>
            </a:r>
            <a:endParaRPr sz="4000"/>
          </a:p>
        </p:txBody>
      </p:sp>
      <p:sp>
        <p:nvSpPr>
          <p:cNvPr id="8" name="object 8"/>
          <p:cNvSpPr/>
          <p:nvPr/>
        </p:nvSpPr>
        <p:spPr>
          <a:xfrm>
            <a:off x="2438400" y="1981200"/>
            <a:ext cx="6204204" cy="4648200"/>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862199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Example</a:t>
            </a:r>
          </a:p>
        </p:txBody>
      </p:sp>
      <p:sp>
        <p:nvSpPr>
          <p:cNvPr id="13314"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For example, the email input type looks just like a text box, but mobile browsers will customize their onscreen keyboard to make it easier to type email addresses. Older browsers that don’t support the email input type will treat it as a regular text field, and the form still works with no markup changes or scripting hacks.</a:t>
            </a:r>
          </a:p>
        </p:txBody>
      </p:sp>
    </p:spTree>
    <p:extLst>
      <p:ext uri="{BB962C8B-B14F-4D97-AF65-F5344CB8AC3E}">
        <p14:creationId xmlns:p14="http://schemas.microsoft.com/office/powerpoint/2010/main" val="28612138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DOCTYPE</a:t>
            </a:r>
          </a:p>
        </p:txBody>
      </p:sp>
      <p:sp>
        <p:nvSpPr>
          <p:cNvPr id="14338"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lnSpcReduction="10000"/>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268" dirty="0"/>
              <a:t>The DOCTYPE which comes before the beginning &lt;html&gt; tag is much simpler in HTML 5. Here are some examples of what it looks like now...</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268"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268" dirty="0"/>
              <a:t>&lt;!DOCTYPE HTML PUBLIC "-//W3C//DTD HTML 4.01//EN" "http://www.w3.org/TR/html4/strict.dtd"&gt;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268"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268" dirty="0"/>
              <a:t>&lt;!DOCTYPE HTML PUBLIC "-//W3C//DTD HTML 4.01 Transitional//EN" "</a:t>
            </a:r>
            <a:r>
              <a:rPr lang="en-GB" altLang="en-US" sz="2268" dirty="0">
                <a:hlinkClick r:id="rId3"/>
              </a:rPr>
              <a:t>http://www.w3.org/TR/html4/loose.dtd</a:t>
            </a:r>
            <a:r>
              <a:rPr lang="en-GB" altLang="en-US" sz="2268" dirty="0"/>
              <a:t>"&gt;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268"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268" dirty="0"/>
              <a:t>&lt;!DOCTYPE html PUBLIC "-//W3C//DTD XHTML 1.1//EN" "http://www.w3.org/TR/xhtml11/DTD/xhtml11.dtd"&gt;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268" dirty="0"/>
          </a:p>
        </p:txBody>
      </p:sp>
    </p:spTree>
    <p:extLst>
      <p:ext uri="{BB962C8B-B14F-4D97-AF65-F5344CB8AC3E}">
        <p14:creationId xmlns:p14="http://schemas.microsoft.com/office/powerpoint/2010/main" val="9361495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 DOCTYPE</a:t>
            </a:r>
          </a:p>
        </p:txBody>
      </p:sp>
      <p:sp>
        <p:nvSpPr>
          <p:cNvPr id="15362"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Previous versions of HTML defined a lot of </a:t>
            </a:r>
            <a:r>
              <a:rPr lang="en-GB" altLang="en-US" dirty="0" err="1"/>
              <a:t>doctypes</a:t>
            </a:r>
            <a:r>
              <a:rPr lang="en-GB" altLang="en-US" dirty="0"/>
              <a:t>, and choosing the right one could be tricky. In HTML5, there is only one </a:t>
            </a:r>
            <a:r>
              <a:rPr lang="en-GB" altLang="en-US" dirty="0" err="1"/>
              <a:t>doctype</a:t>
            </a:r>
            <a:r>
              <a:rPr lang="en-GB" altLang="en-US" dirty="0"/>
              <a:t>:</a:t>
            </a:r>
          </a:p>
          <a:p>
            <a:pPr marL="0" indent="0" algn="ctr">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dirty="0"/>
          </a:p>
          <a:p>
            <a:pPr marL="0" indent="0" algn="ctr">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&lt;!DOCTYPE html&gt;</a:t>
            </a:r>
          </a:p>
        </p:txBody>
      </p:sp>
    </p:spTree>
    <p:extLst>
      <p:ext uri="{BB962C8B-B14F-4D97-AF65-F5344CB8AC3E}">
        <p14:creationId xmlns:p14="http://schemas.microsoft.com/office/powerpoint/2010/main" val="40416428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 Support</a:t>
            </a:r>
          </a:p>
        </p:txBody>
      </p:sp>
      <p:sp>
        <p:nvSpPr>
          <p:cNvPr id="16386"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Whether you want to draw on a canvas, play video, design better forms, or build web applications that work offline, you’ll find that HTML5 is already well-supported. </a:t>
            </a:r>
          </a:p>
        </p:txBody>
      </p:sp>
    </p:spTree>
    <p:extLst>
      <p:ext uri="{BB962C8B-B14F-4D97-AF65-F5344CB8AC3E}">
        <p14:creationId xmlns:p14="http://schemas.microsoft.com/office/powerpoint/2010/main" val="106225992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 Support</a:t>
            </a:r>
          </a:p>
        </p:txBody>
      </p:sp>
      <p:sp>
        <p:nvSpPr>
          <p:cNvPr id="17410"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Firefox, Safari, Chrome, Opera, and mobile browsers already support canvas, video, geolocation, local storage, and more. Google already supports microdata annotations. Even Microsoft — rarely known for blazing the trail of standards support — will be supporting most HTML5 features in the upcoming Internet Explorer 9.</a:t>
            </a:r>
          </a:p>
        </p:txBody>
      </p:sp>
    </p:spTree>
    <p:extLst>
      <p:ext uri="{BB962C8B-B14F-4D97-AF65-F5344CB8AC3E}">
        <p14:creationId xmlns:p14="http://schemas.microsoft.com/office/powerpoint/2010/main" val="202402107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What's New</a:t>
            </a:r>
          </a:p>
        </p:txBody>
      </p:sp>
      <p:sp>
        <p:nvSpPr>
          <p:cNvPr id="26626"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The internet has changed a lot since HTML 4.01 became a standard in 1999.</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Today, some elements in HTML 4.01 are obsolete, never used, or not used the way they were intended to be. These elements are deleted or re-written in HTML5.</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HTML5 also includes new elements for better structure, drawing, media content, form handling.</a:t>
            </a:r>
          </a:p>
        </p:txBody>
      </p:sp>
    </p:spTree>
    <p:extLst>
      <p:ext uri="{BB962C8B-B14F-4D97-AF65-F5344CB8AC3E}">
        <p14:creationId xmlns:p14="http://schemas.microsoft.com/office/powerpoint/2010/main" val="14877502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AutoShape 1"/>
          <p:cNvSpPr>
            <a:spLocks noChangeArrowheads="1"/>
          </p:cNvSpPr>
          <p:nvPr/>
        </p:nvSpPr>
        <p:spPr bwMode="auto">
          <a:xfrm>
            <a:off x="3391397" y="1659055"/>
            <a:ext cx="5296876" cy="4000740"/>
          </a:xfrm>
          <a:prstGeom prst="roundRect">
            <a:avLst>
              <a:gd name="adj" fmla="val 32"/>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633"/>
          </a:p>
        </p:txBody>
      </p:sp>
      <p:sp>
        <p:nvSpPr>
          <p:cNvPr id="28674" name="Rectangle 2"/>
          <p:cNvSpPr>
            <a:spLocks noGrp="1" noChangeArrowheads="1"/>
          </p:cNvSpPr>
          <p:nvPr>
            <p:ph type="title"/>
          </p:nvPr>
        </p:nvSpPr>
        <p:spPr>
          <a:xfrm>
            <a:off x="1980049" y="273629"/>
            <a:ext cx="8230464" cy="1146360"/>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What's New</a:t>
            </a:r>
          </a:p>
        </p:txBody>
      </p:sp>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732" y="1821792"/>
            <a:ext cx="5000205" cy="36867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078642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Video</a:t>
            </a:r>
          </a:p>
        </p:txBody>
      </p:sp>
      <p:sp>
        <p:nvSpPr>
          <p:cNvPr id="29698"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Until now, there hasn't been a standard for showing video on a web page.</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Today, most videos are shown through a plugin (like Flash). However, not all browsers have the same plugins.</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HTML5 specifies a standard way to include video with the video element.</a:t>
            </a:r>
          </a:p>
        </p:txBody>
      </p:sp>
    </p:spTree>
    <p:extLst>
      <p:ext uri="{BB962C8B-B14F-4D97-AF65-F5344CB8AC3E}">
        <p14:creationId xmlns:p14="http://schemas.microsoft.com/office/powerpoint/2010/main" val="39378983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Video</a:t>
            </a:r>
          </a:p>
        </p:txBody>
      </p:sp>
      <p:sp>
        <p:nvSpPr>
          <p:cNvPr id="30722"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Currently, there are 3 supported video formats for the video element: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34" y="2880303"/>
            <a:ext cx="7418219" cy="11521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893179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Video</a:t>
            </a:r>
          </a:p>
        </p:txBody>
      </p:sp>
      <p:sp>
        <p:nvSpPr>
          <p:cNvPr id="31746" name="Rectangle 2"/>
          <p:cNvSpPr>
            <a:spLocks noGrp="1" noChangeArrowheads="1"/>
          </p:cNvSpPr>
          <p:nvPr>
            <p:ph type="subTitle" idx="4294967295"/>
          </p:nvPr>
        </p:nvSpPr>
        <p:spPr bwMode="auto">
          <a:xfrm>
            <a:off x="4651375" y="1655763"/>
            <a:ext cx="7540625" cy="44338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fontScale="92500" lnSpcReduction="20000"/>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&lt;!DOCTYPE HTML&gt;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&lt;html&gt;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&lt;body&gt;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&lt;video </a:t>
            </a:r>
            <a:r>
              <a:rPr lang="en-GB" altLang="en-US" sz="2540" dirty="0" err="1"/>
              <a:t>src</a:t>
            </a:r>
            <a:r>
              <a:rPr lang="en-GB" altLang="en-US" sz="2540" dirty="0"/>
              <a:t>="movie.ogg"  width="320" height="240" controls="controls"&gt;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Your browser does not support the video tag.</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&lt;/video&gt;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&lt;/body&gt;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&lt;/html&gt;</a:t>
            </a:r>
          </a:p>
        </p:txBody>
      </p:sp>
    </p:spTree>
    <p:extLst>
      <p:ext uri="{BB962C8B-B14F-4D97-AF65-F5344CB8AC3E}">
        <p14:creationId xmlns:p14="http://schemas.microsoft.com/office/powerpoint/2010/main" val="19633470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4001" y="223"/>
            <a:ext cx="9143999" cy="10287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925358" y="1"/>
            <a:ext cx="4742641" cy="59994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24001" y="0"/>
            <a:ext cx="9088207" cy="102057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3172" y="52323"/>
            <a:ext cx="9145590" cy="901826"/>
          </a:xfrm>
          <a:prstGeom prst="rect">
            <a:avLst/>
          </a:prstGeom>
          <a:blipFill>
            <a:blip r:embed="rId6" cstate="print"/>
            <a:stretch>
              <a:fillRect/>
            </a:stretch>
          </a:blipFill>
        </p:spPr>
        <p:txBody>
          <a:bodyPr wrap="square" lIns="0" tIns="0" rIns="0" bIns="0" rtlCol="0"/>
          <a:lstStyle/>
          <a:p>
            <a:endParaRPr/>
          </a:p>
        </p:txBody>
      </p:sp>
      <p:sp>
        <p:nvSpPr>
          <p:cNvPr id="7" name="object 7"/>
          <p:cNvSpPr txBox="1"/>
          <p:nvPr/>
        </p:nvSpPr>
        <p:spPr>
          <a:xfrm>
            <a:off x="1983741" y="1612353"/>
            <a:ext cx="5582285" cy="1855470"/>
          </a:xfrm>
          <a:prstGeom prst="rect">
            <a:avLst/>
          </a:prstGeom>
        </p:spPr>
        <p:txBody>
          <a:bodyPr vert="horz" wrap="square" lIns="0" tIns="89535" rIns="0" bIns="0" rtlCol="0">
            <a:spAutoFit/>
          </a:bodyPr>
          <a:lstStyle/>
          <a:p>
            <a:pPr marL="200025" indent="-187325">
              <a:spcBef>
                <a:spcPts val="705"/>
              </a:spcBef>
              <a:buClr>
                <a:srgbClr val="0AD0D9"/>
              </a:buClr>
              <a:buSzPct val="94000"/>
              <a:buChar char="-"/>
              <a:tabLst>
                <a:tab pos="200660" algn="l"/>
                <a:tab pos="862965" algn="l"/>
              </a:tabLst>
            </a:pPr>
            <a:r>
              <a:rPr sz="2500" spc="40" dirty="0">
                <a:latin typeface="Times New Roman"/>
                <a:cs typeface="Times New Roman"/>
              </a:rPr>
              <a:t>Use	</a:t>
            </a:r>
            <a:r>
              <a:rPr sz="2500" spc="65" dirty="0">
                <a:latin typeface="Times New Roman"/>
                <a:cs typeface="Times New Roman"/>
              </a:rPr>
              <a:t>Of </a:t>
            </a:r>
            <a:r>
              <a:rPr sz="2500" spc="35" dirty="0">
                <a:latin typeface="Times New Roman"/>
                <a:cs typeface="Times New Roman"/>
              </a:rPr>
              <a:t>Javascript </a:t>
            </a:r>
            <a:r>
              <a:rPr sz="2500" spc="150" dirty="0">
                <a:latin typeface="Times New Roman"/>
                <a:cs typeface="Times New Roman"/>
              </a:rPr>
              <a:t>and</a:t>
            </a:r>
            <a:r>
              <a:rPr sz="2500" spc="-170" dirty="0">
                <a:latin typeface="Times New Roman"/>
                <a:cs typeface="Times New Roman"/>
              </a:rPr>
              <a:t> </a:t>
            </a:r>
            <a:r>
              <a:rPr sz="2500" spc="-35" dirty="0">
                <a:latin typeface="Times New Roman"/>
                <a:cs typeface="Times New Roman"/>
              </a:rPr>
              <a:t>Ajax</a:t>
            </a:r>
            <a:endParaRPr sz="2500">
              <a:latin typeface="Times New Roman"/>
              <a:cs typeface="Times New Roman"/>
            </a:endParaRPr>
          </a:p>
          <a:p>
            <a:pPr marL="12700">
              <a:spcBef>
                <a:spcPts val="605"/>
              </a:spcBef>
              <a:tabLst>
                <a:tab pos="2961640" algn="l"/>
              </a:tabLst>
            </a:pPr>
            <a:r>
              <a:rPr sz="2350" spc="70" dirty="0">
                <a:solidFill>
                  <a:srgbClr val="0AD0D9"/>
                </a:solidFill>
                <a:latin typeface="Times New Roman"/>
                <a:cs typeface="Times New Roman"/>
              </a:rPr>
              <a:t>-</a:t>
            </a:r>
            <a:r>
              <a:rPr sz="2500" spc="70" dirty="0">
                <a:latin typeface="Times New Roman"/>
                <a:cs typeface="Times New Roman"/>
              </a:rPr>
              <a:t>Design </a:t>
            </a:r>
            <a:r>
              <a:rPr sz="2500" spc="45" dirty="0">
                <a:latin typeface="Times New Roman"/>
                <a:cs typeface="Times New Roman"/>
              </a:rPr>
              <a:t>focus</a:t>
            </a:r>
            <a:r>
              <a:rPr sz="2500" spc="-175" dirty="0">
                <a:latin typeface="Times New Roman"/>
                <a:cs typeface="Times New Roman"/>
              </a:rPr>
              <a:t> </a:t>
            </a:r>
            <a:r>
              <a:rPr sz="2500" spc="150" dirty="0">
                <a:latin typeface="Times New Roman"/>
                <a:cs typeface="Times New Roman"/>
              </a:rPr>
              <a:t>on</a:t>
            </a:r>
            <a:r>
              <a:rPr sz="2500" spc="-65" dirty="0">
                <a:latin typeface="Times New Roman"/>
                <a:cs typeface="Times New Roman"/>
              </a:rPr>
              <a:t> </a:t>
            </a:r>
            <a:r>
              <a:rPr sz="2500" spc="150" dirty="0">
                <a:latin typeface="Times New Roman"/>
                <a:cs typeface="Times New Roman"/>
              </a:rPr>
              <a:t>the	</a:t>
            </a:r>
            <a:r>
              <a:rPr sz="2500" spc="75" dirty="0">
                <a:latin typeface="Times New Roman"/>
                <a:cs typeface="Times New Roman"/>
              </a:rPr>
              <a:t>publising</a:t>
            </a:r>
            <a:r>
              <a:rPr sz="2500" spc="-70" dirty="0">
                <a:latin typeface="Times New Roman"/>
                <a:cs typeface="Times New Roman"/>
              </a:rPr>
              <a:t> </a:t>
            </a:r>
            <a:r>
              <a:rPr sz="2500" spc="100" dirty="0">
                <a:latin typeface="Times New Roman"/>
                <a:cs typeface="Times New Roman"/>
              </a:rPr>
              <a:t>contents,</a:t>
            </a:r>
            <a:endParaRPr sz="2500">
              <a:latin typeface="Times New Roman"/>
              <a:cs typeface="Times New Roman"/>
            </a:endParaRPr>
          </a:p>
          <a:p>
            <a:pPr marL="12700">
              <a:spcBef>
                <a:spcPts val="600"/>
              </a:spcBef>
            </a:pPr>
            <a:r>
              <a:rPr sz="2500" spc="125" dirty="0">
                <a:latin typeface="Times New Roman"/>
                <a:cs typeface="Times New Roman"/>
              </a:rPr>
              <a:t>-Html</a:t>
            </a:r>
            <a:r>
              <a:rPr sz="2500" spc="-5" dirty="0">
                <a:latin typeface="Times New Roman"/>
                <a:cs typeface="Times New Roman"/>
              </a:rPr>
              <a:t> </a:t>
            </a:r>
            <a:r>
              <a:rPr sz="2500" spc="-65" dirty="0">
                <a:latin typeface="Times New Roman"/>
                <a:cs typeface="Times New Roman"/>
              </a:rPr>
              <a:t>5</a:t>
            </a:r>
            <a:endParaRPr sz="2500">
              <a:latin typeface="Times New Roman"/>
              <a:cs typeface="Times New Roman"/>
            </a:endParaRPr>
          </a:p>
          <a:p>
            <a:pPr marL="205740" indent="-193040">
              <a:spcBef>
                <a:spcPts val="600"/>
              </a:spcBef>
              <a:buChar char="-"/>
              <a:tabLst>
                <a:tab pos="206375" algn="l"/>
              </a:tabLst>
            </a:pPr>
            <a:r>
              <a:rPr sz="2500" spc="35" dirty="0">
                <a:latin typeface="Times New Roman"/>
                <a:cs typeface="Times New Roman"/>
              </a:rPr>
              <a:t>Parallax</a:t>
            </a:r>
            <a:r>
              <a:rPr sz="2500" spc="-25" dirty="0">
                <a:latin typeface="Times New Roman"/>
                <a:cs typeface="Times New Roman"/>
              </a:rPr>
              <a:t> </a:t>
            </a:r>
            <a:r>
              <a:rPr sz="2500" spc="65" dirty="0">
                <a:latin typeface="Times New Roman"/>
                <a:cs typeface="Times New Roman"/>
              </a:rPr>
              <a:t>Deisgns</a:t>
            </a:r>
            <a:endParaRPr sz="2500">
              <a:latin typeface="Times New Roman"/>
              <a:cs typeface="Times New Roman"/>
            </a:endParaRPr>
          </a:p>
        </p:txBody>
      </p:sp>
      <p:sp>
        <p:nvSpPr>
          <p:cNvPr id="8" name="object 8"/>
          <p:cNvSpPr txBox="1">
            <a:spLocks noGrp="1"/>
          </p:cNvSpPr>
          <p:nvPr>
            <p:ph type="title"/>
          </p:nvPr>
        </p:nvSpPr>
        <p:spPr>
          <a:xfrm>
            <a:off x="2212340" y="839469"/>
            <a:ext cx="3406140" cy="635000"/>
          </a:xfrm>
          <a:prstGeom prst="rect">
            <a:avLst/>
          </a:prstGeom>
        </p:spPr>
        <p:txBody>
          <a:bodyPr vert="horz" wrap="square" lIns="0" tIns="12065" rIns="0" bIns="0" rtlCol="0" anchor="ctr">
            <a:spAutoFit/>
          </a:bodyPr>
          <a:lstStyle/>
          <a:p>
            <a:pPr marL="12700">
              <a:lnSpc>
                <a:spcPct val="100000"/>
              </a:lnSpc>
              <a:spcBef>
                <a:spcPts val="95"/>
              </a:spcBef>
            </a:pPr>
            <a:r>
              <a:rPr sz="4000" spc="150" dirty="0"/>
              <a:t>The </a:t>
            </a:r>
            <a:r>
              <a:rPr sz="4000" spc="90" dirty="0"/>
              <a:t>Late</a:t>
            </a:r>
            <a:r>
              <a:rPr sz="4000" spc="-415" dirty="0"/>
              <a:t> </a:t>
            </a:r>
            <a:r>
              <a:rPr sz="4000" spc="-45" dirty="0"/>
              <a:t>2000’s</a:t>
            </a:r>
            <a:endParaRPr sz="4000"/>
          </a:p>
        </p:txBody>
      </p:sp>
    </p:spTree>
    <p:extLst>
      <p:ext uri="{BB962C8B-B14F-4D97-AF65-F5344CB8AC3E}">
        <p14:creationId xmlns:p14="http://schemas.microsoft.com/office/powerpoint/2010/main" val="314766240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Video</a:t>
            </a:r>
          </a:p>
        </p:txBody>
      </p:sp>
      <p:sp>
        <p:nvSpPr>
          <p:cNvPr id="32770"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The last example uses an Ogg file, and will work in Firefox, Opera and Chrome.</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To make the video work in Safari and future versions of Chrome, we must add an MPEG4 and WebM file.</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The video element allows multiple source elements. Source elements can link to different video files. The browser will use the first recognized format:</a:t>
            </a:r>
          </a:p>
        </p:txBody>
      </p:sp>
    </p:spTree>
    <p:extLst>
      <p:ext uri="{BB962C8B-B14F-4D97-AF65-F5344CB8AC3E}">
        <p14:creationId xmlns:p14="http://schemas.microsoft.com/office/powerpoint/2010/main" val="169252577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Video</a:t>
            </a:r>
          </a:p>
        </p:txBody>
      </p:sp>
      <p:sp>
        <p:nvSpPr>
          <p:cNvPr id="33794"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&lt;video width="320" height="240" controls="controls"&gt;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  &lt;source src="movie.ogg" type="video/ogg" /&gt;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  &lt;source src="movie.mp4" type="video/mp4" /&gt;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  &lt;source src="movie.webm" type="video/webm" /&gt;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Your browser does not support the video tag.</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&lt;/video&gt; </a:t>
            </a:r>
          </a:p>
        </p:txBody>
      </p:sp>
    </p:spTree>
    <p:extLst>
      <p:ext uri="{BB962C8B-B14F-4D97-AF65-F5344CB8AC3E}">
        <p14:creationId xmlns:p14="http://schemas.microsoft.com/office/powerpoint/2010/main" val="313775418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xfrm>
            <a:off x="1980049" y="273629"/>
            <a:ext cx="8230464" cy="1146360"/>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Video</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9133" y="1973007"/>
            <a:ext cx="7418219" cy="37213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2527582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xfrm>
            <a:off x="1980049" y="273629"/>
            <a:ext cx="8230464" cy="1146360"/>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Audio</a:t>
            </a:r>
          </a:p>
        </p:txBody>
      </p:sp>
      <p:sp>
        <p:nvSpPr>
          <p:cNvPr id="36866"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Until now, there has never been a standard for playing audio on a web page.</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Today, most audio is played through a plugin (like Flash). However, not all browsers have the same plugins.</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HTML5 specifies a standard way to include audio, with the audio element. The audio element can play sound files, or an audio stream.</a:t>
            </a:r>
          </a:p>
        </p:txBody>
      </p:sp>
    </p:spTree>
    <p:extLst>
      <p:ext uri="{BB962C8B-B14F-4D97-AF65-F5344CB8AC3E}">
        <p14:creationId xmlns:p14="http://schemas.microsoft.com/office/powerpoint/2010/main" val="15421353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Audio</a:t>
            </a:r>
          </a:p>
        </p:txBody>
      </p:sp>
      <p:sp>
        <p:nvSpPr>
          <p:cNvPr id="37890" name="Rectangle 2"/>
          <p:cNvSpPr>
            <a:spLocks noGrp="1" noChangeArrowheads="1"/>
          </p:cNvSpPr>
          <p:nvPr>
            <p:ph type="subTitle" idx="4294967295"/>
          </p:nvPr>
        </p:nvSpPr>
        <p:spPr bwMode="auto">
          <a:xfrm>
            <a:off x="0"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Currently, there are 3 supported formats for the audio element: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p:txBody>
      </p:sp>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890" y="3537012"/>
            <a:ext cx="7395176" cy="123276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909349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Audio</a:t>
            </a:r>
          </a:p>
        </p:txBody>
      </p:sp>
      <p:sp>
        <p:nvSpPr>
          <p:cNvPr id="38914" name="Rectangle 2"/>
          <p:cNvSpPr>
            <a:spLocks noGrp="1" noChangeArrowheads="1"/>
          </p:cNvSpPr>
          <p:nvPr>
            <p:ph type="subTitle" idx="4294967295"/>
          </p:nvPr>
        </p:nvSpPr>
        <p:spPr bwMode="auto">
          <a:xfrm>
            <a:off x="4651375" y="1655763"/>
            <a:ext cx="7540625" cy="44338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fontScale="92500" lnSpcReduction="10000"/>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&lt;!DOCTYPE HTML&gt;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&lt;html&gt;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&lt;body&gt;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&lt;audio </a:t>
            </a:r>
            <a:r>
              <a:rPr lang="en-GB" altLang="en-US" sz="2540" dirty="0" err="1"/>
              <a:t>src</a:t>
            </a:r>
            <a:r>
              <a:rPr lang="en-GB" altLang="en-US" sz="2540" dirty="0"/>
              <a:t>="song.ogg" controls="controls"&gt;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Your browser does not support the audio element.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&lt;/audio&gt;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&lt;/body&gt;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&lt;/html&gt;</a:t>
            </a:r>
          </a:p>
        </p:txBody>
      </p:sp>
    </p:spTree>
    <p:extLst>
      <p:ext uri="{BB962C8B-B14F-4D97-AF65-F5344CB8AC3E}">
        <p14:creationId xmlns:p14="http://schemas.microsoft.com/office/powerpoint/2010/main" val="12332470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Audio</a:t>
            </a:r>
          </a:p>
        </p:txBody>
      </p:sp>
      <p:sp>
        <p:nvSpPr>
          <p:cNvPr id="39938"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The last example uses an Ogg file, and will work in Firefox, Opera and Chrome.</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To make the audio work in Safari, the audio file must be of type MP3 or Wav.</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The audio element allows multiple source elements. Source elements can link to different audio files. The browser will use the first recognized format.</a:t>
            </a:r>
          </a:p>
        </p:txBody>
      </p:sp>
    </p:spTree>
    <p:extLst>
      <p:ext uri="{BB962C8B-B14F-4D97-AF65-F5344CB8AC3E}">
        <p14:creationId xmlns:p14="http://schemas.microsoft.com/office/powerpoint/2010/main" val="39214007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Audio</a:t>
            </a:r>
          </a:p>
        </p:txBody>
      </p:sp>
      <p:sp>
        <p:nvSpPr>
          <p:cNvPr id="40962"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&lt;audio controls="controls"&gt;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  &lt;source src="song.ogg" type="audio/ogg" /&gt;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  &lt;source src="song.mp3" type="audio/mpeg" /&gt;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Your browser does not support the audio element.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&lt;/audio&gt; </a:t>
            </a:r>
          </a:p>
        </p:txBody>
      </p:sp>
    </p:spTree>
    <p:extLst>
      <p:ext uri="{BB962C8B-B14F-4D97-AF65-F5344CB8AC3E}">
        <p14:creationId xmlns:p14="http://schemas.microsoft.com/office/powerpoint/2010/main" val="465363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xfrm>
            <a:off x="1980049" y="273629"/>
            <a:ext cx="8230464" cy="1146360"/>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Audio</a:t>
            </a:r>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851" y="2482821"/>
            <a:ext cx="7452783" cy="24770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729009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xfrm>
            <a:off x="1980049" y="273629"/>
            <a:ext cx="8230464" cy="1146360"/>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Canvas</a:t>
            </a:r>
          </a:p>
        </p:txBody>
      </p:sp>
      <p:sp>
        <p:nvSpPr>
          <p:cNvPr id="44034"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The HTML5 canvas element uses JavaScript to draw graphics on a web page.</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A canvas is a rectangular area, and you control every pixel of it.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The canvas element has several methods for drawing paths, boxes, circles, characters, and adding images.</a:t>
            </a:r>
          </a:p>
        </p:txBody>
      </p:sp>
    </p:spTree>
    <p:extLst>
      <p:ext uri="{BB962C8B-B14F-4D97-AF65-F5344CB8AC3E}">
        <p14:creationId xmlns:p14="http://schemas.microsoft.com/office/powerpoint/2010/main" val="92804468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4001" y="223"/>
            <a:ext cx="9143999" cy="10287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925358" y="1"/>
            <a:ext cx="4742641" cy="59994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24001" y="0"/>
            <a:ext cx="9088207" cy="102057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3172" y="52323"/>
            <a:ext cx="9145590" cy="901826"/>
          </a:xfrm>
          <a:prstGeom prst="rect">
            <a:avLst/>
          </a:prstGeom>
          <a:blipFill>
            <a:blip r:embed="rId6"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2212340" y="1068069"/>
            <a:ext cx="4215130" cy="635000"/>
          </a:xfrm>
          <a:prstGeom prst="rect">
            <a:avLst/>
          </a:prstGeom>
        </p:spPr>
        <p:txBody>
          <a:bodyPr vert="horz" wrap="square" lIns="0" tIns="12065" rIns="0" bIns="0" rtlCol="0" anchor="ctr">
            <a:spAutoFit/>
          </a:bodyPr>
          <a:lstStyle/>
          <a:p>
            <a:pPr marL="12700">
              <a:lnSpc>
                <a:spcPct val="100000"/>
              </a:lnSpc>
              <a:spcBef>
                <a:spcPts val="95"/>
              </a:spcBef>
            </a:pPr>
            <a:r>
              <a:rPr sz="4000" spc="100" dirty="0"/>
              <a:t>How </a:t>
            </a:r>
            <a:r>
              <a:rPr sz="4000" spc="90" dirty="0"/>
              <a:t>They</a:t>
            </a:r>
            <a:r>
              <a:rPr sz="4000" spc="-415" dirty="0"/>
              <a:t> </a:t>
            </a:r>
            <a:r>
              <a:rPr sz="4000" spc="75" dirty="0"/>
              <a:t>Looked?</a:t>
            </a:r>
            <a:endParaRPr sz="4000"/>
          </a:p>
        </p:txBody>
      </p:sp>
      <p:sp>
        <p:nvSpPr>
          <p:cNvPr id="8" name="object 8"/>
          <p:cNvSpPr/>
          <p:nvPr/>
        </p:nvSpPr>
        <p:spPr>
          <a:xfrm>
            <a:off x="2209800" y="2438400"/>
            <a:ext cx="7620000" cy="3666744"/>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6283273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Canvas</a:t>
            </a:r>
          </a:p>
        </p:txBody>
      </p:sp>
      <p:sp>
        <p:nvSpPr>
          <p:cNvPr id="45058"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Adding a canvas element to the HTML5 page.</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Specify the id, width, height of the element: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&lt;canvas id="</a:t>
            </a:r>
            <a:r>
              <a:rPr lang="en-GB" altLang="en-US" dirty="0" err="1"/>
              <a:t>myCanvas</a:t>
            </a:r>
            <a:r>
              <a:rPr lang="en-GB" altLang="en-US" dirty="0"/>
              <a:t>" width="200" height="100"&gt;&lt;/canvas&gt; </a:t>
            </a:r>
          </a:p>
        </p:txBody>
      </p:sp>
    </p:spTree>
    <p:extLst>
      <p:ext uri="{BB962C8B-B14F-4D97-AF65-F5344CB8AC3E}">
        <p14:creationId xmlns:p14="http://schemas.microsoft.com/office/powerpoint/2010/main" val="17623454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Canvas</a:t>
            </a:r>
          </a:p>
        </p:txBody>
      </p:sp>
      <p:sp>
        <p:nvSpPr>
          <p:cNvPr id="46082"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fontScale="92500" lnSpcReduction="20000"/>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The canvas element has no drawing abilities of its own. All drawing must be done inside a JavaScript: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&lt;script type="text/javascript"&gt;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var c=document.getElementById("myCanvas");</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var cxt=c.getContext("2d");</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cxt.fillStyle="#FF0000";</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cxt.fillRect(0,0,150,75);</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&lt;/script&gt;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solidFill>
                  <a:srgbClr val="FFFF00"/>
                </a:solidFill>
                <a:hlinkClick r:id="rId3"/>
              </a:rPr>
              <a:t>Visit the sandbox &gt;&gt;</a:t>
            </a:r>
          </a:p>
        </p:txBody>
      </p:sp>
    </p:spTree>
    <p:extLst>
      <p:ext uri="{BB962C8B-B14F-4D97-AF65-F5344CB8AC3E}">
        <p14:creationId xmlns:p14="http://schemas.microsoft.com/office/powerpoint/2010/main" val="4739995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Input types</a:t>
            </a:r>
          </a:p>
        </p:txBody>
      </p:sp>
      <p:sp>
        <p:nvSpPr>
          <p:cNvPr id="48130" name="Rectangle 2"/>
          <p:cNvSpPr>
            <a:spLocks noGrp="1" noChangeArrowheads="1"/>
          </p:cNvSpPr>
          <p:nvPr>
            <p:ph type="subTitle" idx="4294967295"/>
          </p:nvPr>
        </p:nvSpPr>
        <p:spPr bwMode="auto">
          <a:xfrm>
            <a:off x="4651375" y="1655763"/>
            <a:ext cx="7540625" cy="44338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lnSpcReduction="10000"/>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HTML5 has several new input types for forms.</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    </a:t>
            </a:r>
            <a:r>
              <a:rPr lang="en-GB" altLang="en-US" sz="2540">
                <a:solidFill>
                  <a:srgbClr val="DC2300"/>
                </a:solidFill>
              </a:rPr>
              <a:t>&gt;</a:t>
            </a:r>
            <a:r>
              <a:rPr lang="en-GB" altLang="en-US" sz="2540"/>
              <a:t> email</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    </a:t>
            </a:r>
            <a:r>
              <a:rPr lang="en-GB" altLang="en-US" sz="2540">
                <a:solidFill>
                  <a:srgbClr val="DC2300"/>
                </a:solidFill>
              </a:rPr>
              <a:t>&gt;</a:t>
            </a:r>
            <a:r>
              <a:rPr lang="en-GB" altLang="en-US" sz="2540"/>
              <a:t> url</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    </a:t>
            </a:r>
            <a:r>
              <a:rPr lang="en-GB" altLang="en-US" sz="2540">
                <a:solidFill>
                  <a:srgbClr val="DC2300"/>
                </a:solidFill>
              </a:rPr>
              <a:t>&gt;</a:t>
            </a:r>
            <a:r>
              <a:rPr lang="en-GB" altLang="en-US" sz="2540"/>
              <a:t> number</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    </a:t>
            </a:r>
            <a:r>
              <a:rPr lang="en-GB" altLang="en-US" sz="2540">
                <a:solidFill>
                  <a:srgbClr val="DC2300"/>
                </a:solidFill>
              </a:rPr>
              <a:t>&gt;</a:t>
            </a:r>
            <a:r>
              <a:rPr lang="en-GB" altLang="en-US" sz="2540"/>
              <a:t> range</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    </a:t>
            </a:r>
            <a:r>
              <a:rPr lang="en-GB" altLang="en-US" sz="2540">
                <a:solidFill>
                  <a:srgbClr val="DC2300"/>
                </a:solidFill>
              </a:rPr>
              <a:t>&gt;</a:t>
            </a:r>
            <a:r>
              <a:rPr lang="en-GB" altLang="en-US" sz="2540"/>
              <a:t> date pickers (date, month, week, time,</a:t>
            </a:r>
            <a:br>
              <a:rPr lang="en-GB" altLang="en-US" sz="2540"/>
            </a:br>
            <a:r>
              <a:rPr lang="en-GB" altLang="en-US" sz="2540"/>
              <a:t>       datetime, datetime-local)</a:t>
            </a:r>
            <a:r>
              <a:rPr lang="ar-SA" altLang="en-US" sz="2540"/>
              <a:t>‏</a:t>
            </a:r>
            <a:endParaRPr lang="en-GB" altLang="en-US" sz="254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    </a:t>
            </a:r>
            <a:r>
              <a:rPr lang="en-GB" altLang="en-US" sz="2540">
                <a:solidFill>
                  <a:srgbClr val="DC2300"/>
                </a:solidFill>
              </a:rPr>
              <a:t>&gt;</a:t>
            </a:r>
            <a:r>
              <a:rPr lang="en-GB" altLang="en-US" sz="2540"/>
              <a:t> search</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    </a:t>
            </a:r>
            <a:r>
              <a:rPr lang="en-GB" altLang="en-US" sz="2540">
                <a:solidFill>
                  <a:srgbClr val="DC2300"/>
                </a:solidFill>
              </a:rPr>
              <a:t>&gt;</a:t>
            </a:r>
            <a:r>
              <a:rPr lang="en-GB" altLang="en-US" sz="2540"/>
              <a:t> color</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a:p>
        </p:txBody>
      </p:sp>
    </p:spTree>
    <p:extLst>
      <p:ext uri="{BB962C8B-B14F-4D97-AF65-F5344CB8AC3E}">
        <p14:creationId xmlns:p14="http://schemas.microsoft.com/office/powerpoint/2010/main" val="17772842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xfrm>
            <a:off x="1980049" y="273629"/>
            <a:ext cx="8230464" cy="1146360"/>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Input types</a:t>
            </a:r>
          </a:p>
        </p:txBody>
      </p:sp>
      <p:sp>
        <p:nvSpPr>
          <p:cNvPr id="49155" name="Rectangle 3"/>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fontScale="92500" lnSpcReduction="10000"/>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Note: Opera has the best support for the new input types. However, you can already start using them in all major browsers. If they are not supported, they will behave as regular text fields.</a:t>
            </a: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369" y="1742583"/>
            <a:ext cx="7418218" cy="225815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8031275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Input - e-mail</a:t>
            </a:r>
          </a:p>
        </p:txBody>
      </p:sp>
      <p:sp>
        <p:nvSpPr>
          <p:cNvPr id="50178" name="Rectangle 2"/>
          <p:cNvSpPr>
            <a:spLocks noGrp="1" noChangeArrowheads="1"/>
          </p:cNvSpPr>
          <p:nvPr>
            <p:ph type="subTitle" idx="4294967295"/>
          </p:nvPr>
        </p:nvSpPr>
        <p:spPr bwMode="auto">
          <a:xfrm>
            <a:off x="4651375" y="1655763"/>
            <a:ext cx="7540625" cy="44338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lnSpcReduction="10000"/>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The email type is used for input fields that should contain an e-mail address.</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The value of the email field is automatically validated when the form is submitted.</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E-mail: &lt;input type="email" name="</a:t>
            </a:r>
            <a:r>
              <a:rPr lang="en-GB" altLang="en-US" sz="2540" dirty="0" err="1"/>
              <a:t>user_email</a:t>
            </a:r>
            <a:r>
              <a:rPr lang="en-GB" altLang="en-US" sz="2540" dirty="0"/>
              <a:t>" /&gt;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Tip: Safari on the iPhone recognizes the email input type, and changes the on-screen keyboard to match it (adds @ and .com options).</a:t>
            </a:r>
          </a:p>
        </p:txBody>
      </p:sp>
    </p:spTree>
    <p:extLst>
      <p:ext uri="{BB962C8B-B14F-4D97-AF65-F5344CB8AC3E}">
        <p14:creationId xmlns:p14="http://schemas.microsoft.com/office/powerpoint/2010/main" val="98608158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Input - url</a:t>
            </a:r>
          </a:p>
        </p:txBody>
      </p:sp>
      <p:sp>
        <p:nvSpPr>
          <p:cNvPr id="51202" name="Rectangle 2"/>
          <p:cNvSpPr>
            <a:spLocks noGrp="1" noChangeArrowheads="1"/>
          </p:cNvSpPr>
          <p:nvPr>
            <p:ph type="subTitle" idx="4294967295"/>
          </p:nvPr>
        </p:nvSpPr>
        <p:spPr bwMode="auto">
          <a:xfrm>
            <a:off x="4651375" y="1655763"/>
            <a:ext cx="7540625" cy="44338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lnSpcReduction="10000"/>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The </a:t>
            </a:r>
            <a:r>
              <a:rPr lang="en-GB" altLang="en-US" sz="2540" dirty="0" err="1"/>
              <a:t>url</a:t>
            </a:r>
            <a:r>
              <a:rPr lang="en-GB" altLang="en-US" sz="2540" dirty="0"/>
              <a:t> type is used for input fields that should contain a URL address.</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The value of the </a:t>
            </a:r>
            <a:r>
              <a:rPr lang="en-GB" altLang="en-US" sz="2540" dirty="0" err="1"/>
              <a:t>url</a:t>
            </a:r>
            <a:r>
              <a:rPr lang="en-GB" altLang="en-US" sz="2540" dirty="0"/>
              <a:t> field is automatically validated when the form is submitted.</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Homepage: &lt;input type="</a:t>
            </a:r>
            <a:r>
              <a:rPr lang="en-GB" altLang="en-US" sz="2540" dirty="0" err="1"/>
              <a:t>url</a:t>
            </a:r>
            <a:r>
              <a:rPr lang="en-GB" altLang="en-US" sz="2540" dirty="0"/>
              <a:t>" name="</a:t>
            </a:r>
            <a:r>
              <a:rPr lang="en-GB" altLang="en-US" sz="2540" dirty="0" err="1"/>
              <a:t>user_url</a:t>
            </a:r>
            <a:r>
              <a:rPr lang="en-GB" altLang="en-US" sz="2540" dirty="0"/>
              <a:t>" /&gt;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Tip: Safari on the iPhone recognizes the </a:t>
            </a:r>
            <a:r>
              <a:rPr lang="en-GB" altLang="en-US" sz="2540" dirty="0" err="1"/>
              <a:t>url</a:t>
            </a:r>
            <a:r>
              <a:rPr lang="en-GB" altLang="en-US" sz="2540" dirty="0"/>
              <a:t> input type, and changes the on-screen keyboard to match it (adds .com option).</a:t>
            </a:r>
          </a:p>
        </p:txBody>
      </p:sp>
    </p:spTree>
    <p:extLst>
      <p:ext uri="{BB962C8B-B14F-4D97-AF65-F5344CB8AC3E}">
        <p14:creationId xmlns:p14="http://schemas.microsoft.com/office/powerpoint/2010/main" val="66448615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Input - number</a:t>
            </a:r>
          </a:p>
        </p:txBody>
      </p:sp>
      <p:sp>
        <p:nvSpPr>
          <p:cNvPr id="52226" name="Rectangle 2"/>
          <p:cNvSpPr>
            <a:spLocks noGrp="1" noChangeArrowheads="1"/>
          </p:cNvSpPr>
          <p:nvPr>
            <p:ph type="subTitle" idx="4294967295"/>
          </p:nvPr>
        </p:nvSpPr>
        <p:spPr bwMode="auto">
          <a:xfrm>
            <a:off x="4651375" y="1476375"/>
            <a:ext cx="7540625" cy="25955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fontScale="92500" lnSpcReduction="10000"/>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The number type is used for input fields that should contain a numeric value.</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Set restrictions on what numbers are accepted:</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Points: &lt;input type="number" name="points" min="1" max="10" /&gt;</a:t>
            </a:r>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369" y="4360778"/>
            <a:ext cx="7418218" cy="164753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0295467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Input - range</a:t>
            </a:r>
          </a:p>
        </p:txBody>
      </p:sp>
      <p:sp>
        <p:nvSpPr>
          <p:cNvPr id="53250"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The range type is used for input fields that should contain a value from a range of numbers.</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The range type is displayed as a slider bar.</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You can also set restrictions on what numbers are accepted:</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dirty="0"/>
              <a:t>&lt;input type="range" name="points" min="1" max="10" /&gt;</a:t>
            </a:r>
          </a:p>
        </p:txBody>
      </p:sp>
    </p:spTree>
    <p:extLst>
      <p:ext uri="{BB962C8B-B14F-4D97-AF65-F5344CB8AC3E}">
        <p14:creationId xmlns:p14="http://schemas.microsoft.com/office/powerpoint/2010/main" val="316399897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Input – date pickers</a:t>
            </a:r>
          </a:p>
        </p:txBody>
      </p:sp>
      <p:sp>
        <p:nvSpPr>
          <p:cNvPr id="54274" name="Rectangle 2"/>
          <p:cNvSpPr>
            <a:spLocks noGrp="1" noChangeArrowheads="1"/>
          </p:cNvSpPr>
          <p:nvPr>
            <p:ph type="subTitle" idx="4294967295"/>
          </p:nvPr>
        </p:nvSpPr>
        <p:spPr bwMode="auto">
          <a:xfrm>
            <a:off x="4651375" y="1655763"/>
            <a:ext cx="7540625" cy="44338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lnSpcReduction="10000"/>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HTML5 has several new input types for selecting date and time:</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    </a:t>
            </a:r>
            <a:r>
              <a:rPr lang="en-GB" altLang="en-US" sz="2540">
                <a:solidFill>
                  <a:srgbClr val="DC2300"/>
                </a:solidFill>
              </a:rPr>
              <a:t>&gt;</a:t>
            </a:r>
            <a:r>
              <a:rPr lang="en-GB" altLang="en-US" sz="2540"/>
              <a:t> date - Selects date, month and year</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    </a:t>
            </a:r>
            <a:r>
              <a:rPr lang="en-GB" altLang="en-US" sz="2540">
                <a:solidFill>
                  <a:srgbClr val="DC2300"/>
                </a:solidFill>
              </a:rPr>
              <a:t>&gt;</a:t>
            </a:r>
            <a:r>
              <a:rPr lang="en-GB" altLang="en-US" sz="2540"/>
              <a:t> month - Selects month and year</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    </a:t>
            </a:r>
            <a:r>
              <a:rPr lang="en-GB" altLang="en-US" sz="2540">
                <a:solidFill>
                  <a:srgbClr val="DC2300"/>
                </a:solidFill>
              </a:rPr>
              <a:t>&gt;</a:t>
            </a:r>
            <a:r>
              <a:rPr lang="en-GB" altLang="en-US" sz="2540"/>
              <a:t> week - Selects week and year</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    </a:t>
            </a:r>
            <a:r>
              <a:rPr lang="en-GB" altLang="en-US" sz="2540">
                <a:solidFill>
                  <a:srgbClr val="DC2300"/>
                </a:solidFill>
              </a:rPr>
              <a:t>&gt;</a:t>
            </a:r>
            <a:r>
              <a:rPr lang="en-GB" altLang="en-US" sz="2540"/>
              <a:t> time - Selects time (hour and minute)</a:t>
            </a:r>
            <a:r>
              <a:rPr lang="ar-SA" altLang="en-US" sz="2540"/>
              <a:t>‏</a:t>
            </a:r>
            <a:endParaRPr lang="en-GB" altLang="en-US" sz="254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    </a:t>
            </a:r>
            <a:r>
              <a:rPr lang="en-GB" altLang="en-US" sz="2540">
                <a:solidFill>
                  <a:srgbClr val="DC2300"/>
                </a:solidFill>
              </a:rPr>
              <a:t>&gt;</a:t>
            </a:r>
            <a:r>
              <a:rPr lang="en-GB" altLang="en-US" sz="2540"/>
              <a:t> datetime - Selects time, date, month and year</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    </a:t>
            </a:r>
            <a:r>
              <a:rPr lang="en-GB" altLang="en-US" sz="2540">
                <a:solidFill>
                  <a:srgbClr val="DC2300"/>
                </a:solidFill>
              </a:rPr>
              <a:t>&gt;</a:t>
            </a:r>
            <a:r>
              <a:rPr lang="en-GB" altLang="en-US" sz="2540"/>
              <a:t> datetime-local - Selects time, date, month and</a:t>
            </a:r>
            <a:br>
              <a:rPr lang="en-GB" altLang="en-US" sz="2540"/>
            </a:br>
            <a:r>
              <a:rPr lang="en-GB" altLang="en-US" sz="2540"/>
              <a:t>       year (local time)</a:t>
            </a:r>
            <a:r>
              <a:rPr lang="ar-SA" altLang="en-US" sz="2540"/>
              <a:t>‏</a:t>
            </a:r>
            <a:endParaRPr lang="en-GB" altLang="en-US" sz="254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a:p>
        </p:txBody>
      </p:sp>
    </p:spTree>
    <p:extLst>
      <p:ext uri="{BB962C8B-B14F-4D97-AF65-F5344CB8AC3E}">
        <p14:creationId xmlns:p14="http://schemas.microsoft.com/office/powerpoint/2010/main" val="1086055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Input - search</a:t>
            </a:r>
          </a:p>
        </p:txBody>
      </p:sp>
      <p:sp>
        <p:nvSpPr>
          <p:cNvPr id="55298"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The search type is used for search fields like a site search or Google search.</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The search field behaves like a regular text field.</a:t>
            </a:r>
          </a:p>
        </p:txBody>
      </p:sp>
    </p:spTree>
    <p:extLst>
      <p:ext uri="{BB962C8B-B14F-4D97-AF65-F5344CB8AC3E}">
        <p14:creationId xmlns:p14="http://schemas.microsoft.com/office/powerpoint/2010/main" val="31283018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200000"/>
                  </a:schemeClr>
                </a:solidFill>
                <a:ea typeface="+mj-ea"/>
                <a:cs typeface="+mj-cs"/>
              </a:rPr>
              <a:t>Brief history… 2007-present</a:t>
            </a:r>
            <a:endParaRPr lang="en-US" dirty="0">
              <a:solidFill>
                <a:schemeClr val="tx2">
                  <a:satMod val="200000"/>
                </a:schemeClr>
              </a:solidFill>
              <a:ea typeface="+mj-ea"/>
              <a:cs typeface="+mj-cs"/>
            </a:endParaRPr>
          </a:p>
        </p:txBody>
      </p:sp>
      <p:sp>
        <p:nvSpPr>
          <p:cNvPr id="16386" name="Content Placeholder 2"/>
          <p:cNvSpPr>
            <a:spLocks noGrp="1"/>
          </p:cNvSpPr>
          <p:nvPr>
            <p:ph idx="1"/>
          </p:nvPr>
        </p:nvSpPr>
        <p:spPr>
          <a:xfrm>
            <a:off x="2438400" y="1784350"/>
            <a:ext cx="7772400" cy="1416050"/>
          </a:xfrm>
        </p:spPr>
        <p:txBody>
          <a:bodyPr/>
          <a:lstStyle/>
          <a:p>
            <a:pPr eaLnBrk="1" hangingPunct="1"/>
            <a:r>
              <a:rPr lang="en-US" smtClean="0"/>
              <a:t>Content: HTML5</a:t>
            </a:r>
          </a:p>
          <a:p>
            <a:pPr eaLnBrk="1" hangingPunct="1"/>
            <a:r>
              <a:rPr lang="en-US" smtClean="0"/>
              <a:t>Presentation: CSS3</a:t>
            </a:r>
          </a:p>
          <a:p>
            <a:pPr eaLnBrk="1" hangingPunct="1">
              <a:buFont typeface="Wingdings" pitchFamily="127" charset="2"/>
              <a:buNone/>
            </a:pPr>
            <a:endParaRPr lang="en-US" smtClean="0"/>
          </a:p>
        </p:txBody>
      </p:sp>
      <p:pic>
        <p:nvPicPr>
          <p:cNvPr id="20483" name="Picture 3" descr="Picture 10.png"/>
          <p:cNvPicPr>
            <a:picLocks noChangeAspect="1"/>
          </p:cNvPicPr>
          <p:nvPr/>
        </p:nvPicPr>
        <p:blipFill>
          <a:blip r:embed="rId3"/>
          <a:srcRect/>
          <a:stretch>
            <a:fillRect/>
          </a:stretch>
        </p:blipFill>
        <p:spPr bwMode="auto">
          <a:xfrm>
            <a:off x="2209801" y="3200400"/>
            <a:ext cx="2563813" cy="3048000"/>
          </a:xfrm>
          <a:prstGeom prst="rect">
            <a:avLst/>
          </a:prstGeom>
          <a:noFill/>
          <a:ln w="9525">
            <a:noFill/>
            <a:miter lim="800000"/>
            <a:headEnd/>
            <a:tailEnd/>
          </a:ln>
        </p:spPr>
      </p:pic>
      <p:pic>
        <p:nvPicPr>
          <p:cNvPr id="20484" name="Picture 4" descr="Picture 11.png"/>
          <p:cNvPicPr>
            <a:picLocks noChangeAspect="1"/>
          </p:cNvPicPr>
          <p:nvPr/>
        </p:nvPicPr>
        <p:blipFill>
          <a:blip r:embed="rId4"/>
          <a:srcRect/>
          <a:stretch>
            <a:fillRect/>
          </a:stretch>
        </p:blipFill>
        <p:spPr bwMode="auto">
          <a:xfrm>
            <a:off x="5105401" y="3200401"/>
            <a:ext cx="3051175" cy="2919413"/>
          </a:xfrm>
          <a:prstGeom prst="rect">
            <a:avLst/>
          </a:prstGeom>
          <a:noFill/>
          <a:ln w="9525">
            <a:noFill/>
            <a:miter lim="800000"/>
            <a:headEnd/>
            <a:tailEnd/>
          </a:ln>
        </p:spPr>
      </p:pic>
      <p:pic>
        <p:nvPicPr>
          <p:cNvPr id="20485" name="Picture 5" descr="Picture 12.png"/>
          <p:cNvPicPr>
            <a:picLocks noChangeAspect="1"/>
          </p:cNvPicPr>
          <p:nvPr/>
        </p:nvPicPr>
        <p:blipFill>
          <a:blip r:embed="rId5"/>
          <a:srcRect/>
          <a:stretch>
            <a:fillRect/>
          </a:stretch>
        </p:blipFill>
        <p:spPr bwMode="auto">
          <a:xfrm>
            <a:off x="8458200" y="3200400"/>
            <a:ext cx="1885950" cy="3429000"/>
          </a:xfrm>
          <a:prstGeom prst="rect">
            <a:avLst/>
          </a:prstGeom>
          <a:noFill/>
          <a:ln w="9525">
            <a:noFill/>
            <a:miter lim="800000"/>
            <a:headEnd/>
            <a:tailEnd/>
          </a:ln>
        </p:spPr>
      </p:pic>
    </p:spTree>
    <p:extLst>
      <p:ext uri="{BB962C8B-B14F-4D97-AF65-F5344CB8AC3E}">
        <p14:creationId xmlns:p14="http://schemas.microsoft.com/office/powerpoint/2010/main" val="35685459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Input – color picker</a:t>
            </a:r>
          </a:p>
        </p:txBody>
      </p:sp>
      <p:sp>
        <p:nvSpPr>
          <p:cNvPr id="56322" name="Rectangle 2"/>
          <p:cNvSpPr>
            <a:spLocks noGrp="1" noChangeArrowheads="1"/>
          </p:cNvSpPr>
          <p:nvPr>
            <p:ph type="subTitle" idx="4294967295"/>
          </p:nvPr>
        </p:nvSpPr>
        <p:spPr bwMode="auto">
          <a:xfrm>
            <a:off x="4651375" y="1657350"/>
            <a:ext cx="7540625" cy="44323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The </a:t>
            </a:r>
            <a:r>
              <a:rPr lang="en-GB" altLang="en-US" dirty="0" err="1"/>
              <a:t>color</a:t>
            </a:r>
            <a:r>
              <a:rPr lang="en-GB" altLang="en-US" dirty="0"/>
              <a:t> type is used for input fields that should contain a </a:t>
            </a:r>
            <a:r>
              <a:rPr lang="en-GB" altLang="en-US" dirty="0" err="1"/>
              <a:t>color</a:t>
            </a:r>
            <a:r>
              <a:rPr lang="en-GB" altLang="en-US" dirty="0"/>
              <a: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This input type will allow you to select a </a:t>
            </a:r>
            <a:r>
              <a:rPr lang="en-GB" altLang="en-US" dirty="0" err="1"/>
              <a:t>color</a:t>
            </a:r>
            <a:r>
              <a:rPr lang="en-GB" altLang="en-US" dirty="0"/>
              <a:t> from a </a:t>
            </a:r>
            <a:r>
              <a:rPr lang="en-GB" altLang="en-US" dirty="0" err="1"/>
              <a:t>color</a:t>
            </a:r>
            <a:r>
              <a:rPr lang="en-GB" altLang="en-US" dirty="0"/>
              <a:t> picker:</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dirty="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722" dirty="0" err="1"/>
              <a:t>Color</a:t>
            </a:r>
            <a:r>
              <a:rPr lang="en-GB" altLang="en-US" sz="2722" dirty="0"/>
              <a:t>: &lt;input type="</a:t>
            </a:r>
            <a:r>
              <a:rPr lang="en-GB" altLang="en-US" sz="2722" dirty="0" err="1"/>
              <a:t>color</a:t>
            </a:r>
            <a:r>
              <a:rPr lang="en-GB" altLang="en-US" sz="2722" dirty="0"/>
              <a:t>" name="</a:t>
            </a:r>
            <a:r>
              <a:rPr lang="en-GB" altLang="en-US" sz="2722" dirty="0" err="1"/>
              <a:t>user_color</a:t>
            </a:r>
            <a:r>
              <a:rPr lang="en-GB" altLang="en-US" sz="2722" dirty="0"/>
              <a:t>" /&gt;</a:t>
            </a:r>
          </a:p>
        </p:txBody>
      </p:sp>
    </p:spTree>
    <p:extLst>
      <p:ext uri="{BB962C8B-B14F-4D97-AF65-F5344CB8AC3E}">
        <p14:creationId xmlns:p14="http://schemas.microsoft.com/office/powerpoint/2010/main" val="131485158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Input - form</a:t>
            </a:r>
          </a:p>
        </p:txBody>
      </p:sp>
      <p:sp>
        <p:nvSpPr>
          <p:cNvPr id="57346" name="Rectangle 2"/>
          <p:cNvSpPr>
            <a:spLocks noGrp="1" noChangeArrowheads="1"/>
          </p:cNvSpPr>
          <p:nvPr>
            <p:ph type="subTitle" idx="4294967295"/>
          </p:nvPr>
        </p:nvSpPr>
        <p:spPr bwMode="auto">
          <a:xfrm>
            <a:off x="4651375" y="1657350"/>
            <a:ext cx="7540625" cy="30956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HTML5 has several new elements and attributes for forms.</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    </a:t>
            </a:r>
            <a:r>
              <a:rPr lang="en-GB" altLang="en-US" sz="2540">
                <a:solidFill>
                  <a:srgbClr val="DC2300"/>
                </a:solidFill>
              </a:rPr>
              <a:t>&gt;</a:t>
            </a:r>
            <a:r>
              <a:rPr lang="en-GB" altLang="en-US"/>
              <a:t> datalist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    </a:t>
            </a:r>
            <a:r>
              <a:rPr lang="en-GB" altLang="en-US" sz="2540">
                <a:solidFill>
                  <a:srgbClr val="DC2300"/>
                </a:solidFill>
              </a:rPr>
              <a:t>&gt;</a:t>
            </a:r>
            <a:r>
              <a:rPr lang="en-GB" altLang="en-US"/>
              <a:t> keygen</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    </a:t>
            </a:r>
            <a:r>
              <a:rPr lang="en-GB" altLang="en-US" sz="2540">
                <a:solidFill>
                  <a:srgbClr val="DC2300"/>
                </a:solidFill>
              </a:rPr>
              <a:t>&gt;</a:t>
            </a:r>
            <a:r>
              <a:rPr lang="en-GB" altLang="en-US"/>
              <a:t> output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a:p>
        </p:txBody>
      </p:sp>
      <p:pic>
        <p:nvPicPr>
          <p:cNvPr id="573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1689" y="4772661"/>
            <a:ext cx="7464304" cy="118668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566699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xfrm>
            <a:off x="1980049" y="313954"/>
            <a:ext cx="8230464" cy="1064272"/>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Form elements</a:t>
            </a:r>
          </a:p>
        </p:txBody>
      </p:sp>
      <p:sp>
        <p:nvSpPr>
          <p:cNvPr id="58370" name="Rectangle 2"/>
          <p:cNvSpPr>
            <a:spLocks noGrp="1" noChangeArrowheads="1"/>
          </p:cNvSpPr>
          <p:nvPr>
            <p:ph type="subTitle" idx="4294967295"/>
          </p:nvPr>
        </p:nvSpPr>
        <p:spPr bwMode="auto">
          <a:xfrm>
            <a:off x="4651375" y="1698625"/>
            <a:ext cx="7540625" cy="44338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rtlCol="0" anchor="ctr">
            <a:normAutofit/>
          </a:bodyPr>
          <a:lstStyle/>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The datalist element specifies a list of options for an input field.  The list is created with option elements inside the datalist.</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The purpose of the keygen element is to provide a secure way to authenticate users.</a:t>
            </a:r>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endParaRPr lang="en-GB" altLang="en-US" sz="2540"/>
          </a:p>
          <a:p>
            <a:pPr marL="0" indent="0">
              <a:spcAft>
                <a:spcPct val="0"/>
              </a:spcAft>
              <a:buNone/>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2540"/>
              <a:t>The output element is used for different types of output, like calculations or script output:</a:t>
            </a:r>
          </a:p>
        </p:txBody>
      </p:sp>
    </p:spTree>
    <p:extLst>
      <p:ext uri="{BB962C8B-B14F-4D97-AF65-F5344CB8AC3E}">
        <p14:creationId xmlns:p14="http://schemas.microsoft.com/office/powerpoint/2010/main" val="8002375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xfrm>
            <a:off x="1980049" y="273629"/>
            <a:ext cx="8230464" cy="1146360"/>
          </a:xfrm>
          <a:ln/>
        </p:spPr>
        <p:txBody>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a:t>HTML5: Form attributes</a:t>
            </a:r>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372" y="1985969"/>
            <a:ext cx="7429740" cy="35830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1262409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CSS3</a:t>
            </a:r>
            <a:endParaRPr lang="en-IN"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13396138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smtClean="0">
                <a:solidFill>
                  <a:schemeClr val="bg1"/>
                </a:solidFill>
              </a:rPr>
              <a:t>CSS?</a:t>
            </a:r>
            <a:endParaRPr lang="en-US" dirty="0" smtClean="0">
              <a:solidFill>
                <a:schemeClr val="bg1">
                  <a:lumMod val="95000"/>
                </a:schemeClr>
              </a:solidFill>
            </a:endParaRPr>
          </a:p>
        </p:txBody>
      </p:sp>
      <p:sp>
        <p:nvSpPr>
          <p:cNvPr id="5123" name="Content Placeholder 2"/>
          <p:cNvSpPr>
            <a:spLocks noGrp="1"/>
          </p:cNvSpPr>
          <p:nvPr>
            <p:ph idx="1"/>
          </p:nvPr>
        </p:nvSpPr>
        <p:spPr>
          <a:xfrm>
            <a:off x="838199" y="1825624"/>
            <a:ext cx="10582275" cy="4708525"/>
          </a:xfrm>
          <a:solidFill>
            <a:schemeClr val="tx1">
              <a:alpha val="74901"/>
            </a:schemeClr>
          </a:solidFill>
        </p:spPr>
        <p:txBody>
          <a:bodyPr>
            <a:normAutofit/>
          </a:bodyPr>
          <a:lstStyle/>
          <a:p>
            <a:pPr>
              <a:buFont typeface="Arial" panose="020B0604020202020204" pitchFamily="34" charset="0"/>
              <a:buNone/>
            </a:pPr>
            <a:r>
              <a:rPr lang="en-US" altLang="en-US" sz="2200" dirty="0">
                <a:solidFill>
                  <a:schemeClr val="bg1"/>
                </a:solidFill>
              </a:rPr>
              <a:t>Cascading Style Sheets</a:t>
            </a:r>
          </a:p>
          <a:p>
            <a:pPr>
              <a:buFont typeface="Arial" panose="020B0604020202020204" pitchFamily="34" charset="0"/>
              <a:buNone/>
            </a:pPr>
            <a:r>
              <a:rPr lang="en-US" altLang="en-US" sz="2200" dirty="0">
                <a:solidFill>
                  <a:schemeClr val="bg1"/>
                </a:solidFill>
              </a:rPr>
              <a:t>CSS is a style sheet language used to determine the formatting of an HTML document.</a:t>
            </a:r>
          </a:p>
          <a:p>
            <a:pPr>
              <a:buFont typeface="Arial" panose="020B0604020202020204" pitchFamily="34" charset="0"/>
              <a:buNone/>
            </a:pPr>
            <a:r>
              <a:rPr lang="en-US" altLang="en-US" sz="2200" dirty="0">
                <a:solidFill>
                  <a:schemeClr val="bg1"/>
                </a:solidFill>
              </a:rPr>
              <a:t>Before we had CSS (and before it was widely adopted) all of this formatting information was embedded directly in the document- either in the form of attributes like width or </a:t>
            </a:r>
            <a:r>
              <a:rPr lang="en-US" altLang="en-US" sz="2200" dirty="0" err="1">
                <a:solidFill>
                  <a:schemeClr val="bg1"/>
                </a:solidFill>
              </a:rPr>
              <a:t>bgcolor</a:t>
            </a:r>
            <a:r>
              <a:rPr lang="en-US" altLang="en-US" sz="2200" dirty="0">
                <a:solidFill>
                  <a:schemeClr val="bg1"/>
                </a:solidFill>
              </a:rPr>
              <a:t> (background color) or in the form of purely presentational tags like font. </a:t>
            </a:r>
          </a:p>
          <a:p>
            <a:pPr>
              <a:buFont typeface="Arial" panose="020B0604020202020204" pitchFamily="34" charset="0"/>
              <a:buNone/>
            </a:pPr>
            <a:r>
              <a:rPr lang="en-US" altLang="en-US" sz="2200" dirty="0">
                <a:solidFill>
                  <a:schemeClr val="bg1"/>
                </a:solidFill>
              </a:rPr>
              <a:t>Combined with the abuse of the table tag to create complicated layouts, the landscape for layout and design on the web was an unmanageable mess.</a:t>
            </a:r>
          </a:p>
          <a:p>
            <a:pPr>
              <a:buFont typeface="Arial" panose="020B0604020202020204" pitchFamily="34" charset="0"/>
              <a:buNone/>
            </a:pPr>
            <a:r>
              <a:rPr lang="en-US" altLang="en-US" sz="2200" dirty="0">
                <a:solidFill>
                  <a:schemeClr val="bg1"/>
                </a:solidFill>
              </a:rPr>
              <a:t>CSS fixed all that (kind of.) </a:t>
            </a:r>
          </a:p>
          <a:p>
            <a:pPr>
              <a:buFont typeface="Arial" panose="020B0604020202020204" pitchFamily="34" charset="0"/>
              <a:buNone/>
            </a:pPr>
            <a:r>
              <a:rPr lang="en-US" altLang="en-US" sz="2200" dirty="0">
                <a:solidFill>
                  <a:schemeClr val="bg1"/>
                </a:solidFill>
              </a:rPr>
              <a:t>Using separate style sheets for an entire site, leveraging semantic markup and identifiers like ids (for unique page elements) and classes (for multiple, like elements) a developer can apply styles across a whole site while updating a single (cacheable) file. </a:t>
            </a:r>
          </a:p>
          <a:p>
            <a:pPr marL="455613" lvl="1" indent="1588">
              <a:buNone/>
            </a:pPr>
            <a:endParaRPr lang="en-US" altLang="en-US" sz="1000" dirty="0">
              <a:solidFill>
                <a:schemeClr val="bg1"/>
              </a:solidFill>
            </a:endParaRPr>
          </a:p>
          <a:p>
            <a:pPr marL="455613" lvl="1" indent="1588">
              <a:buNone/>
            </a:pPr>
            <a:endParaRPr lang="en-US" altLang="en-US" sz="1000" dirty="0">
              <a:solidFill>
                <a:schemeClr val="bg1"/>
              </a:solidFill>
            </a:endParaRPr>
          </a:p>
        </p:txBody>
      </p:sp>
    </p:spTree>
    <p:extLst>
      <p:ext uri="{BB962C8B-B14F-4D97-AF65-F5344CB8AC3E}">
        <p14:creationId xmlns:p14="http://schemas.microsoft.com/office/powerpoint/2010/main" val="1294557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solidFill>
              </a:rPr>
              <a:t>What It Looked Life Before</a:t>
            </a:r>
            <a:endParaRPr lang="en-US" dirty="0" smtClean="0">
              <a:solidFill>
                <a:schemeClr val="bg1">
                  <a:lumMod val="95000"/>
                </a:schemeClr>
              </a:solidFill>
            </a:endParaRPr>
          </a:p>
        </p:txBody>
      </p:sp>
      <p:sp>
        <p:nvSpPr>
          <p:cNvPr id="6147" name="Content Placeholder 2"/>
          <p:cNvSpPr>
            <a:spLocks noGrp="1"/>
          </p:cNvSpPr>
          <p:nvPr>
            <p:ph idx="1"/>
          </p:nvPr>
        </p:nvSpPr>
        <p:spPr>
          <a:xfrm>
            <a:off x="838200" y="1825625"/>
            <a:ext cx="10410825" cy="4641850"/>
          </a:xfrm>
          <a:solidFill>
            <a:schemeClr val="bg1">
              <a:alpha val="90195"/>
            </a:schemeClr>
          </a:solidFill>
          <a:ln w="22225">
            <a:solidFill>
              <a:schemeClr val="accent1"/>
            </a:solidFill>
            <a:miter lim="800000"/>
            <a:headEnd/>
            <a:tailEnd/>
          </a:ln>
        </p:spPr>
        <p:txBody>
          <a:bodyPr>
            <a:normAutofit/>
          </a:bodyPr>
          <a:lstStyle/>
          <a:p>
            <a:pPr eaLnBrk="1" hangingPunct="1">
              <a:buFont typeface="Arial" panose="020B0604020202020204" pitchFamily="34" charset="0"/>
              <a:buNone/>
            </a:pPr>
            <a:r>
              <a:rPr lang="en-US" altLang="en-US" sz="1800" dirty="0"/>
              <a:t>&lt;p align="center"&gt;</a:t>
            </a:r>
          </a:p>
          <a:p>
            <a:pPr eaLnBrk="1" hangingPunct="1">
              <a:buFont typeface="Arial" panose="020B0604020202020204" pitchFamily="34" charset="0"/>
              <a:buNone/>
            </a:pPr>
            <a:r>
              <a:rPr lang="en-US" altLang="en-US" sz="1800" dirty="0"/>
              <a:t>	&lt;font face="Papyrus"&gt;&lt;</a:t>
            </a:r>
            <a:r>
              <a:rPr lang="en-US" altLang="en-US" sz="1800" dirty="0" err="1"/>
              <a:t>img</a:t>
            </a:r>
            <a:r>
              <a:rPr lang="en-US" altLang="en-US" sz="1800" dirty="0"/>
              <a:t> border="0" </a:t>
            </a:r>
            <a:r>
              <a:rPr lang="en-US" altLang="en-US" sz="1800" dirty="0" err="1"/>
              <a:t>src</a:t>
            </a:r>
            <a:r>
              <a:rPr lang="en-US" altLang="en-US" sz="1800" dirty="0"/>
              <a:t>=“fancy-header.png” width="207" height="279"&gt;&lt;/font&gt;</a:t>
            </a:r>
          </a:p>
          <a:p>
            <a:pPr eaLnBrk="1" hangingPunct="1">
              <a:buFont typeface="Arial" panose="020B0604020202020204" pitchFamily="34" charset="0"/>
              <a:buNone/>
            </a:pPr>
            <a:r>
              <a:rPr lang="en-US" altLang="en-US" sz="1800" dirty="0"/>
              <a:t>&lt;/p&gt; </a:t>
            </a:r>
          </a:p>
          <a:p>
            <a:pPr eaLnBrk="1" hangingPunct="1">
              <a:buFont typeface="Arial" panose="020B0604020202020204" pitchFamily="34" charset="0"/>
              <a:buNone/>
            </a:pPr>
            <a:r>
              <a:rPr lang="en-US" altLang="en-US" sz="1800" dirty="0"/>
              <a:t>&lt;p align="center"&gt;</a:t>
            </a:r>
          </a:p>
          <a:p>
            <a:pPr eaLnBrk="1" hangingPunct="1">
              <a:buFont typeface="Arial" panose="020B0604020202020204" pitchFamily="34" charset="0"/>
              <a:buNone/>
            </a:pPr>
            <a:r>
              <a:rPr lang="en-US" altLang="en-US" sz="1800" dirty="0"/>
              <a:t>	&lt;font face="Papyrus“&gt; Welcome to The Fancy lad Site!&lt;/font&gt;</a:t>
            </a:r>
          </a:p>
          <a:p>
            <a:pPr eaLnBrk="1" hangingPunct="1">
              <a:buFont typeface="Arial" panose="020B0604020202020204" pitchFamily="34" charset="0"/>
              <a:buNone/>
            </a:pPr>
            <a:r>
              <a:rPr lang="en-US" altLang="en-US" sz="1800" dirty="0"/>
              <a:t>&lt;/p&gt; </a:t>
            </a:r>
          </a:p>
          <a:p>
            <a:pPr eaLnBrk="1" hangingPunct="1">
              <a:buFont typeface="Arial" panose="020B0604020202020204" pitchFamily="34" charset="0"/>
              <a:buNone/>
            </a:pPr>
            <a:r>
              <a:rPr lang="en-US" altLang="en-US" sz="1800" dirty="0"/>
              <a:t>&lt;p align="center"&gt;</a:t>
            </a:r>
          </a:p>
          <a:p>
            <a:pPr eaLnBrk="1" hangingPunct="1">
              <a:buFont typeface="Arial" panose="020B0604020202020204" pitchFamily="34" charset="0"/>
              <a:buNone/>
            </a:pPr>
            <a:r>
              <a:rPr lang="en-US" altLang="en-US" sz="1800" dirty="0"/>
              <a:t>	&lt;font face="Papyrus"&gt;This web-page is the semi-official home of </a:t>
            </a:r>
            <a:r>
              <a:rPr lang="en-US" altLang="en-US" sz="1800" dirty="0" err="1"/>
              <a:t>Fancylads</a:t>
            </a:r>
            <a:r>
              <a:rPr lang="en-US" altLang="en-US" sz="1800" dirty="0"/>
              <a:t> on the World Wide Web.&lt;/font&gt;</a:t>
            </a:r>
          </a:p>
          <a:p>
            <a:pPr eaLnBrk="1" hangingPunct="1">
              <a:buFont typeface="Arial" panose="020B0604020202020204" pitchFamily="34" charset="0"/>
              <a:buNone/>
            </a:pPr>
            <a:r>
              <a:rPr lang="en-US" altLang="en-US" sz="1800" dirty="0"/>
              <a:t>&lt;/p&gt; </a:t>
            </a:r>
            <a:endParaRPr lang="en-US" altLang="en-US" sz="3200" dirty="0">
              <a:latin typeface="Consolas" panose="020B0609020204030204" pitchFamily="49" charset="0"/>
              <a:ea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34592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9875"/>
            <a:ext cx="10515600" cy="1325563"/>
          </a:xfrm>
          <a:solidFill>
            <a:schemeClr val="tx1">
              <a:alpha val="74000"/>
            </a:schemeClr>
          </a:solidFill>
        </p:spPr>
        <p:txBody>
          <a:bodyPr rtlCol="0">
            <a:normAutofit/>
          </a:bodyPr>
          <a:lstStyle/>
          <a:p>
            <a:pPr>
              <a:defRPr/>
            </a:pPr>
            <a:r>
              <a:rPr lang="en-US" dirty="0" smtClean="0">
                <a:solidFill>
                  <a:schemeClr val="bg1"/>
                </a:solidFill>
              </a:rPr>
              <a:t>Not So Bad? Try This. </a:t>
            </a:r>
            <a:endParaRPr lang="en-US" dirty="0" smtClean="0">
              <a:solidFill>
                <a:schemeClr val="bg1">
                  <a:lumMod val="95000"/>
                </a:schemeClr>
              </a:solidFill>
            </a:endParaRPr>
          </a:p>
        </p:txBody>
      </p:sp>
      <p:sp>
        <p:nvSpPr>
          <p:cNvPr id="7171" name="Content Placeholder 2"/>
          <p:cNvSpPr>
            <a:spLocks noGrp="1"/>
          </p:cNvSpPr>
          <p:nvPr>
            <p:ph idx="1"/>
          </p:nvPr>
        </p:nvSpPr>
        <p:spPr>
          <a:xfrm>
            <a:off x="485775" y="1825624"/>
            <a:ext cx="11363325" cy="4708525"/>
          </a:xfrm>
          <a:solidFill>
            <a:schemeClr val="bg1">
              <a:alpha val="90195"/>
            </a:schemeClr>
          </a:solidFill>
          <a:ln w="22225">
            <a:solidFill>
              <a:schemeClr val="accent1"/>
            </a:solidFill>
            <a:miter lim="800000"/>
            <a:headEnd/>
            <a:tailEnd/>
          </a:ln>
        </p:spPr>
        <p:txBody>
          <a:bodyPr>
            <a:noAutofit/>
          </a:bodyPr>
          <a:lstStyle/>
          <a:p>
            <a:pPr eaLnBrk="1" hangingPunct="1">
              <a:buFont typeface="Arial" panose="020B0604020202020204" pitchFamily="34" charset="0"/>
              <a:buNone/>
            </a:pPr>
            <a:r>
              <a:rPr lang="en-US" altLang="en-US" sz="1400" dirty="0"/>
              <a:t>&lt;table width="158" border="0" align="center" </a:t>
            </a:r>
            <a:r>
              <a:rPr lang="en-US" altLang="en-US" sz="1400" dirty="0" err="1"/>
              <a:t>cellpadding</a:t>
            </a:r>
            <a:r>
              <a:rPr lang="en-US" altLang="en-US" sz="1400" dirty="0"/>
              <a:t>="0" </a:t>
            </a:r>
            <a:r>
              <a:rPr lang="en-US" altLang="en-US" sz="1400" dirty="0" err="1"/>
              <a:t>cellspacing</a:t>
            </a:r>
            <a:r>
              <a:rPr lang="en-US" altLang="en-US" sz="1400" dirty="0"/>
              <a:t>="0"&gt;</a:t>
            </a:r>
          </a:p>
          <a:p>
            <a:pPr eaLnBrk="1" hangingPunct="1">
              <a:buFont typeface="Arial" panose="020B0604020202020204" pitchFamily="34" charset="0"/>
              <a:buNone/>
            </a:pPr>
            <a:r>
              <a:rPr lang="en-US" altLang="en-US" sz="1400" dirty="0"/>
              <a:t>  &lt;</a:t>
            </a:r>
            <a:r>
              <a:rPr lang="en-US" altLang="en-US" sz="1400" dirty="0" err="1"/>
              <a:t>tr</a:t>
            </a:r>
            <a:r>
              <a:rPr lang="en-US" altLang="en-US" sz="1400" dirty="0"/>
              <a:t> </a:t>
            </a:r>
            <a:r>
              <a:rPr lang="en-US" altLang="en-US" sz="1400" dirty="0" err="1"/>
              <a:t>bgcolor</a:t>
            </a:r>
            <a:r>
              <a:rPr lang="en-US" altLang="en-US" sz="1400" dirty="0"/>
              <a:t>="#006699"&gt;</a:t>
            </a:r>
          </a:p>
          <a:p>
            <a:pPr eaLnBrk="1" hangingPunct="1">
              <a:buFont typeface="Arial" panose="020B0604020202020204" pitchFamily="34" charset="0"/>
              <a:buNone/>
            </a:pPr>
            <a:r>
              <a:rPr lang="en-US" altLang="en-US" sz="1400" dirty="0"/>
              <a:t>    &lt;td </a:t>
            </a:r>
            <a:r>
              <a:rPr lang="en-US" altLang="en-US" sz="1400" dirty="0" err="1"/>
              <a:t>valign</a:t>
            </a:r>
            <a:r>
              <a:rPr lang="en-US" altLang="en-US" sz="1400" dirty="0"/>
              <a:t>="top" </a:t>
            </a:r>
            <a:r>
              <a:rPr lang="en-US" altLang="en-US" sz="1400" dirty="0" err="1"/>
              <a:t>bgcolor</a:t>
            </a:r>
            <a:r>
              <a:rPr lang="en-US" altLang="en-US" sz="1400" dirty="0"/>
              <a:t>="#000066"&gt;&lt;div align="center"&gt; &lt;strong&gt; &lt;font color="#FFFFFF" size="-1" face="Verdana, Arial, Helvetica, sans-serif"&gt; Sponsors: &lt;/font&gt; &lt;/strong&gt; &lt;/div&gt;&lt;/td&gt;</a:t>
            </a:r>
          </a:p>
          <a:p>
            <a:pPr eaLnBrk="1" hangingPunct="1">
              <a:buFont typeface="Arial" panose="020B0604020202020204" pitchFamily="34" charset="0"/>
              <a:buNone/>
            </a:pPr>
            <a:r>
              <a:rPr lang="en-US" altLang="en-US" sz="1400" dirty="0"/>
              <a:t>  &lt;/</a:t>
            </a:r>
            <a:r>
              <a:rPr lang="en-US" altLang="en-US" sz="1400" dirty="0" err="1"/>
              <a:t>tr</a:t>
            </a:r>
            <a:r>
              <a:rPr lang="en-US" altLang="en-US" sz="1400" dirty="0"/>
              <a:t>&gt;</a:t>
            </a:r>
          </a:p>
          <a:p>
            <a:pPr eaLnBrk="1" hangingPunct="1">
              <a:buFont typeface="Arial" panose="020B0604020202020204" pitchFamily="34" charset="0"/>
              <a:buNone/>
            </a:pPr>
            <a:r>
              <a:rPr lang="en-US" altLang="en-US" sz="1400" dirty="0"/>
              <a:t>  &lt;</a:t>
            </a:r>
            <a:r>
              <a:rPr lang="en-US" altLang="en-US" sz="1400" dirty="0" err="1"/>
              <a:t>tr</a:t>
            </a:r>
            <a:r>
              <a:rPr lang="en-US" altLang="en-US" sz="1400" dirty="0"/>
              <a:t> </a:t>
            </a:r>
            <a:r>
              <a:rPr lang="en-US" altLang="en-US" sz="1400" dirty="0" err="1"/>
              <a:t>bgcolor</a:t>
            </a:r>
            <a:r>
              <a:rPr lang="en-US" altLang="en-US" sz="1400" dirty="0"/>
              <a:t>="#CCCCCC"&gt;</a:t>
            </a:r>
          </a:p>
          <a:p>
            <a:pPr eaLnBrk="1" hangingPunct="1">
              <a:buFont typeface="Arial" panose="020B0604020202020204" pitchFamily="34" charset="0"/>
              <a:buNone/>
            </a:pPr>
            <a:r>
              <a:rPr lang="en-US" altLang="en-US" sz="1400" dirty="0"/>
              <a:t>    &lt;td class="body-small"&gt;&lt;div align="center"&gt;&lt;font color="#666666" size="-2"&gt;&lt;</a:t>
            </a:r>
            <a:r>
              <a:rPr lang="en-US" altLang="en-US" sz="1400" dirty="0" err="1"/>
              <a:t>img</a:t>
            </a:r>
            <a:r>
              <a:rPr lang="en-US" altLang="en-US" sz="1400" dirty="0"/>
              <a:t> </a:t>
            </a:r>
            <a:r>
              <a:rPr lang="en-US" altLang="en-US" sz="1400" dirty="0" err="1"/>
              <a:t>src</a:t>
            </a:r>
            <a:r>
              <a:rPr lang="en-US" altLang="en-US" sz="1400" dirty="0"/>
              <a:t>="spacer.gif" width="1" height="15" border="0"&gt;&lt;a </a:t>
            </a:r>
            <a:r>
              <a:rPr lang="en-US" altLang="en-US" sz="1400" dirty="0" err="1"/>
              <a:t>href</a:t>
            </a:r>
            <a:r>
              <a:rPr lang="en-US" altLang="en-US" sz="1400" dirty="0"/>
              <a:t>="http://www.packaginggraphics.net/packaging-design.html" target="_blank"&gt;Packaging Graphics Co.&lt;/a&gt;&lt;/font&gt;&lt;/div&gt;&lt;/td&gt;</a:t>
            </a:r>
          </a:p>
          <a:p>
            <a:pPr eaLnBrk="1" hangingPunct="1">
              <a:buFont typeface="Arial" panose="020B0604020202020204" pitchFamily="34" charset="0"/>
              <a:buNone/>
            </a:pPr>
            <a:r>
              <a:rPr lang="en-US" altLang="en-US" sz="1400" dirty="0"/>
              <a:t>  &lt;/</a:t>
            </a:r>
            <a:r>
              <a:rPr lang="en-US" altLang="en-US" sz="1400" dirty="0" err="1"/>
              <a:t>tr</a:t>
            </a:r>
            <a:r>
              <a:rPr lang="en-US" altLang="en-US" sz="1400" dirty="0"/>
              <a:t>&gt;</a:t>
            </a:r>
          </a:p>
          <a:p>
            <a:pPr eaLnBrk="1" hangingPunct="1">
              <a:buFont typeface="Arial" panose="020B0604020202020204" pitchFamily="34" charset="0"/>
              <a:buNone/>
            </a:pPr>
            <a:r>
              <a:rPr lang="en-US" altLang="en-US" sz="1400" dirty="0"/>
              <a:t>  &lt;</a:t>
            </a:r>
            <a:r>
              <a:rPr lang="en-US" altLang="en-US" sz="1400" dirty="0" err="1"/>
              <a:t>tr</a:t>
            </a:r>
            <a:r>
              <a:rPr lang="en-US" altLang="en-US" sz="1400" dirty="0"/>
              <a:t> </a:t>
            </a:r>
            <a:r>
              <a:rPr lang="en-US" altLang="en-US" sz="1400" dirty="0" err="1"/>
              <a:t>bgcolor</a:t>
            </a:r>
            <a:r>
              <a:rPr lang="en-US" altLang="en-US" sz="1400" dirty="0"/>
              <a:t>="#CCCCCC"&gt;</a:t>
            </a:r>
          </a:p>
          <a:p>
            <a:pPr eaLnBrk="1" hangingPunct="1">
              <a:buFont typeface="Arial" panose="020B0604020202020204" pitchFamily="34" charset="0"/>
              <a:buNone/>
            </a:pPr>
            <a:r>
              <a:rPr lang="en-US" altLang="en-US" sz="1400" dirty="0"/>
              <a:t>    &lt;td height="22" class="body-small"&gt;&lt;div align="center"&gt;&lt;</a:t>
            </a:r>
            <a:r>
              <a:rPr lang="en-US" altLang="en-US" sz="1400" dirty="0" err="1"/>
              <a:t>img</a:t>
            </a:r>
            <a:r>
              <a:rPr lang="en-US" altLang="en-US" sz="1400" dirty="0"/>
              <a:t> </a:t>
            </a:r>
            <a:r>
              <a:rPr lang="en-US" altLang="en-US" sz="1400" dirty="0" err="1"/>
              <a:t>src</a:t>
            </a:r>
            <a:r>
              <a:rPr lang="en-US" altLang="en-US" sz="1400" dirty="0"/>
              <a:t>="images/spacer.gif" width="1" height="15" align="</a:t>
            </a:r>
            <a:r>
              <a:rPr lang="en-US" altLang="en-US" sz="1400" dirty="0" err="1"/>
              <a:t>absmiddle</a:t>
            </a:r>
            <a:r>
              <a:rPr lang="en-US" altLang="en-US" sz="1400" dirty="0"/>
              <a:t>"&gt; &lt;font color="#666666" size="-2"&gt;&lt;a </a:t>
            </a:r>
            <a:r>
              <a:rPr lang="en-US" altLang="en-US" sz="1400" dirty="0" err="1"/>
              <a:t>href</a:t>
            </a:r>
            <a:r>
              <a:rPr lang="en-US" altLang="en-US" sz="1400" dirty="0"/>
              <a:t>="http://www.brochure-design.com" target="_blank"&gt;Brochure Design &amp;amp; Printing&lt;/a&gt;&lt;/font&gt;&lt;/div&gt;&lt;/td&gt;</a:t>
            </a:r>
          </a:p>
          <a:p>
            <a:pPr eaLnBrk="1" hangingPunct="1">
              <a:buFont typeface="Arial" panose="020B0604020202020204" pitchFamily="34" charset="0"/>
              <a:buNone/>
            </a:pPr>
            <a:r>
              <a:rPr lang="en-US" altLang="en-US" sz="1400" dirty="0"/>
              <a:t>  &lt;/</a:t>
            </a:r>
            <a:r>
              <a:rPr lang="en-US" altLang="en-US" sz="1400" dirty="0" err="1"/>
              <a:t>tr</a:t>
            </a:r>
            <a:r>
              <a:rPr lang="en-US" altLang="en-US" sz="1400" dirty="0"/>
              <a:t>&gt;</a:t>
            </a:r>
          </a:p>
          <a:p>
            <a:pPr eaLnBrk="1" hangingPunct="1">
              <a:buFont typeface="Arial" panose="020B0604020202020204" pitchFamily="34" charset="0"/>
              <a:buNone/>
            </a:pPr>
            <a:r>
              <a:rPr lang="en-US" altLang="en-US" sz="1400" dirty="0"/>
              <a:t>  &lt;</a:t>
            </a:r>
            <a:r>
              <a:rPr lang="en-US" altLang="en-US" sz="1400" dirty="0" err="1"/>
              <a:t>tr</a:t>
            </a:r>
            <a:r>
              <a:rPr lang="en-US" altLang="en-US" sz="1400" dirty="0"/>
              <a:t>&gt;</a:t>
            </a:r>
          </a:p>
          <a:p>
            <a:pPr eaLnBrk="1" hangingPunct="1">
              <a:buFont typeface="Arial" panose="020B0604020202020204" pitchFamily="34" charset="0"/>
              <a:buNone/>
            </a:pPr>
            <a:r>
              <a:rPr lang="en-US" altLang="en-US" sz="1400" dirty="0"/>
              <a:t>    &lt;td height="10" </a:t>
            </a:r>
            <a:r>
              <a:rPr lang="en-US" altLang="en-US" sz="1400" dirty="0" err="1"/>
              <a:t>bgcolor</a:t>
            </a:r>
            <a:r>
              <a:rPr lang="en-US" altLang="en-US" sz="1400" dirty="0"/>
              <a:t>="</a:t>
            </a:r>
            <a:r>
              <a:rPr lang="en-US" altLang="en-US" sz="1400" dirty="0" err="1"/>
              <a:t>cccccc</a:t>
            </a:r>
            <a:r>
              <a:rPr lang="en-US" altLang="en-US" sz="1400" dirty="0"/>
              <a:t>"&gt;&lt;/td&gt;</a:t>
            </a:r>
          </a:p>
          <a:p>
            <a:pPr eaLnBrk="1" hangingPunct="1">
              <a:buFont typeface="Arial" panose="020B0604020202020204" pitchFamily="34" charset="0"/>
              <a:buNone/>
            </a:pPr>
            <a:r>
              <a:rPr lang="en-US" altLang="en-US" sz="1400" dirty="0"/>
              <a:t>  &lt;/</a:t>
            </a:r>
            <a:r>
              <a:rPr lang="en-US" altLang="en-US" sz="1400" dirty="0" err="1"/>
              <a:t>tr</a:t>
            </a:r>
            <a:r>
              <a:rPr lang="en-US" altLang="en-US" sz="1400" dirty="0"/>
              <a:t>&gt;</a:t>
            </a:r>
          </a:p>
          <a:p>
            <a:pPr eaLnBrk="1" hangingPunct="1">
              <a:buFont typeface="Arial" panose="020B0604020202020204" pitchFamily="34" charset="0"/>
              <a:buNone/>
            </a:pPr>
            <a:r>
              <a:rPr lang="en-US" altLang="en-US" sz="1400" dirty="0"/>
              <a:t>&lt;/table&gt;</a:t>
            </a:r>
          </a:p>
        </p:txBody>
      </p:sp>
    </p:spTree>
    <p:extLst>
      <p:ext uri="{BB962C8B-B14F-4D97-AF65-F5344CB8AC3E}">
        <p14:creationId xmlns:p14="http://schemas.microsoft.com/office/powerpoint/2010/main" val="1410357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solidFill>
              </a:rPr>
              <a:t>Enter CSS (The timeline)</a:t>
            </a:r>
            <a:endParaRPr lang="en-US" dirty="0" smtClean="0">
              <a:solidFill>
                <a:schemeClr val="bg1">
                  <a:lumMod val="95000"/>
                </a:schemeClr>
              </a:solidFill>
            </a:endParaRPr>
          </a:p>
        </p:txBody>
      </p:sp>
      <p:sp>
        <p:nvSpPr>
          <p:cNvPr id="9219" name="Content Placeholder 2"/>
          <p:cNvSpPr>
            <a:spLocks noGrp="1"/>
          </p:cNvSpPr>
          <p:nvPr>
            <p:ph idx="1"/>
          </p:nvPr>
        </p:nvSpPr>
        <p:spPr>
          <a:solidFill>
            <a:schemeClr val="tx1">
              <a:alpha val="74901"/>
            </a:schemeClr>
          </a:solidFill>
        </p:spPr>
        <p:txBody>
          <a:bodyPr>
            <a:normAutofit/>
          </a:bodyPr>
          <a:lstStyle/>
          <a:p>
            <a:pPr marL="455613" lvl="1" indent="1588">
              <a:buNone/>
            </a:pPr>
            <a:r>
              <a:rPr lang="en-US" altLang="en-US" dirty="0">
                <a:solidFill>
                  <a:schemeClr val="bg1"/>
                </a:solidFill>
              </a:rPr>
              <a:t>CSS1 </a:t>
            </a:r>
          </a:p>
          <a:p>
            <a:pPr marL="455613" lvl="1" indent="1588">
              <a:buNone/>
            </a:pPr>
            <a:r>
              <a:rPr lang="en-US" altLang="en-US" dirty="0">
                <a:solidFill>
                  <a:schemeClr val="bg1"/>
                </a:solidFill>
              </a:rPr>
              <a:t>December 1996</a:t>
            </a:r>
          </a:p>
          <a:p>
            <a:pPr marL="455613" lvl="1" indent="1588">
              <a:buNone/>
            </a:pPr>
            <a:endParaRPr lang="en-US" altLang="en-US" dirty="0">
              <a:solidFill>
                <a:schemeClr val="bg1"/>
              </a:solidFill>
            </a:endParaRPr>
          </a:p>
          <a:p>
            <a:pPr marL="455613" lvl="1" indent="1588">
              <a:buNone/>
            </a:pPr>
            <a:r>
              <a:rPr lang="en-US" altLang="en-US" dirty="0">
                <a:solidFill>
                  <a:schemeClr val="bg1"/>
                </a:solidFill>
              </a:rPr>
              <a:t>CSS 2</a:t>
            </a:r>
          </a:p>
          <a:p>
            <a:pPr marL="455613" lvl="1" indent="1588">
              <a:buNone/>
            </a:pPr>
            <a:endParaRPr lang="en-US" altLang="en-US" dirty="0">
              <a:solidFill>
                <a:schemeClr val="bg1"/>
              </a:solidFill>
            </a:endParaRPr>
          </a:p>
          <a:p>
            <a:pPr marL="455613" lvl="1" indent="1588">
              <a:buNone/>
            </a:pPr>
            <a:r>
              <a:rPr lang="en-US" altLang="en-US" dirty="0">
                <a:solidFill>
                  <a:schemeClr val="bg1"/>
                </a:solidFill>
              </a:rPr>
              <a:t>Became a W3C Recommendation in May 1998</a:t>
            </a:r>
          </a:p>
          <a:p>
            <a:pPr marL="455613" lvl="1" indent="1588">
              <a:buNone/>
            </a:pPr>
            <a:endParaRPr lang="en-US" altLang="en-US" dirty="0">
              <a:solidFill>
                <a:schemeClr val="bg1"/>
              </a:solidFill>
            </a:endParaRPr>
          </a:p>
          <a:p>
            <a:pPr marL="455613" lvl="1" indent="1588">
              <a:buNone/>
            </a:pPr>
            <a:r>
              <a:rPr lang="en-US" altLang="en-US" dirty="0">
                <a:solidFill>
                  <a:schemeClr val="bg1"/>
                </a:solidFill>
              </a:rPr>
              <a:t>CSS 3</a:t>
            </a:r>
          </a:p>
          <a:p>
            <a:pPr marL="455613" lvl="1" indent="1588">
              <a:buNone/>
            </a:pPr>
            <a:r>
              <a:rPr lang="en-US" altLang="en-US" dirty="0">
                <a:solidFill>
                  <a:schemeClr val="bg1"/>
                </a:solidFill>
              </a:rPr>
              <a:t>CSS level 3 has been under development since December 15, 2005</a:t>
            </a:r>
          </a:p>
        </p:txBody>
      </p:sp>
    </p:spTree>
    <p:extLst>
      <p:ext uri="{BB962C8B-B14F-4D97-AF65-F5344CB8AC3E}">
        <p14:creationId xmlns:p14="http://schemas.microsoft.com/office/powerpoint/2010/main" val="145071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solidFill>
              </a:rPr>
              <a:t>Enter CSS</a:t>
            </a:r>
            <a:endParaRPr lang="en-US" dirty="0" smtClean="0">
              <a:solidFill>
                <a:schemeClr val="bg1">
                  <a:lumMod val="95000"/>
                </a:schemeClr>
              </a:solidFill>
            </a:endParaRPr>
          </a:p>
        </p:txBody>
      </p:sp>
      <p:sp>
        <p:nvSpPr>
          <p:cNvPr id="10243" name="Content Placeholder 2"/>
          <p:cNvSpPr>
            <a:spLocks noGrp="1"/>
          </p:cNvSpPr>
          <p:nvPr>
            <p:ph idx="1"/>
          </p:nvPr>
        </p:nvSpPr>
        <p:spPr>
          <a:solidFill>
            <a:schemeClr val="tx1">
              <a:alpha val="74901"/>
            </a:schemeClr>
          </a:solidFill>
        </p:spPr>
        <p:txBody>
          <a:bodyPr/>
          <a:lstStyle/>
          <a:p>
            <a:pPr marL="455613" lvl="1" indent="1588">
              <a:buNone/>
              <a:tabLst>
                <a:tab pos="457200" algn="l"/>
              </a:tabLst>
            </a:pPr>
            <a:r>
              <a:rPr lang="en-US" altLang="en-US">
                <a:solidFill>
                  <a:schemeClr val="bg1"/>
                </a:solidFill>
              </a:rPr>
              <a:t>It took a while for CSS to catch on with developers and browser vendors. </a:t>
            </a:r>
          </a:p>
          <a:p>
            <a:pPr marL="455613" lvl="1" indent="1588">
              <a:buNone/>
              <a:tabLst>
                <a:tab pos="457200" algn="l"/>
              </a:tabLst>
            </a:pPr>
            <a:r>
              <a:rPr lang="en-US" altLang="en-US">
                <a:solidFill>
                  <a:schemeClr val="bg1"/>
                </a:solidFill>
              </a:rPr>
              <a:t>So… 1996 really turned into 2000 or later for relatively widespread adoption. </a:t>
            </a:r>
          </a:p>
          <a:p>
            <a:pPr marL="455613" lvl="1" indent="1588">
              <a:buNone/>
              <a:tabLst>
                <a:tab pos="457200" algn="l"/>
              </a:tabLst>
            </a:pPr>
            <a:r>
              <a:rPr lang="en-US" altLang="en-US">
                <a:solidFill>
                  <a:schemeClr val="bg1"/>
                </a:solidFill>
              </a:rPr>
              <a:t>Before that it was &lt;font&gt;city all the way. </a:t>
            </a:r>
            <a:endParaRPr lang="en-US" altLang="en-US" sz="1600">
              <a:solidFill>
                <a:schemeClr val="bg1"/>
              </a:solidFill>
            </a:endParaRPr>
          </a:p>
        </p:txBody>
      </p:sp>
    </p:spTree>
    <p:extLst>
      <p:ext uri="{BB962C8B-B14F-4D97-AF65-F5344CB8AC3E}">
        <p14:creationId xmlns:p14="http://schemas.microsoft.com/office/powerpoint/2010/main" val="2364448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4001" y="223"/>
            <a:ext cx="9143999" cy="10287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925358" y="1"/>
            <a:ext cx="4742641" cy="59994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24001" y="0"/>
            <a:ext cx="9088207" cy="102057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3172" y="52323"/>
            <a:ext cx="9145590" cy="901826"/>
          </a:xfrm>
          <a:prstGeom prst="rect">
            <a:avLst/>
          </a:prstGeom>
          <a:blipFill>
            <a:blip r:embed="rId6" cstate="print"/>
            <a:stretch>
              <a:fillRect/>
            </a:stretch>
          </a:blipFill>
        </p:spPr>
        <p:txBody>
          <a:bodyPr wrap="square" lIns="0" tIns="0" rIns="0" bIns="0" rtlCol="0"/>
          <a:lstStyle/>
          <a:p>
            <a:endParaRPr/>
          </a:p>
        </p:txBody>
      </p:sp>
      <p:sp>
        <p:nvSpPr>
          <p:cNvPr id="7" name="object 7"/>
          <p:cNvSpPr txBox="1"/>
          <p:nvPr/>
        </p:nvSpPr>
        <p:spPr>
          <a:xfrm>
            <a:off x="1907540" y="2144395"/>
            <a:ext cx="7590790" cy="1394613"/>
          </a:xfrm>
          <a:prstGeom prst="rect">
            <a:avLst/>
          </a:prstGeom>
        </p:spPr>
        <p:txBody>
          <a:bodyPr vert="horz" wrap="square" lIns="0" tIns="12065" rIns="0" bIns="0" rtlCol="0">
            <a:spAutoFit/>
          </a:bodyPr>
          <a:lstStyle/>
          <a:p>
            <a:pPr marL="12700">
              <a:spcBef>
                <a:spcPts val="670"/>
              </a:spcBef>
            </a:pPr>
            <a:r>
              <a:rPr sz="2650" spc="60" dirty="0" smtClean="0">
                <a:solidFill>
                  <a:srgbClr val="0AD0D9"/>
                </a:solidFill>
                <a:latin typeface="Times New Roman"/>
                <a:cs typeface="Times New Roman"/>
              </a:rPr>
              <a:t>-</a:t>
            </a:r>
            <a:r>
              <a:rPr sz="2800" spc="60" dirty="0">
                <a:latin typeface="Times New Roman"/>
                <a:cs typeface="Times New Roman"/>
              </a:rPr>
              <a:t>Mobile </a:t>
            </a:r>
            <a:r>
              <a:rPr sz="2800" spc="25" dirty="0">
                <a:latin typeface="Times New Roman"/>
                <a:cs typeface="Times New Roman"/>
              </a:rPr>
              <a:t>Safari </a:t>
            </a:r>
            <a:r>
              <a:rPr sz="2800" spc="60" dirty="0">
                <a:latin typeface="Times New Roman"/>
                <a:cs typeface="Times New Roman"/>
              </a:rPr>
              <a:t>First Mobile</a:t>
            </a:r>
            <a:r>
              <a:rPr sz="2800" spc="-340" dirty="0">
                <a:latin typeface="Times New Roman"/>
                <a:cs typeface="Times New Roman"/>
              </a:rPr>
              <a:t> </a:t>
            </a:r>
            <a:r>
              <a:rPr sz="2800" spc="35" dirty="0">
                <a:latin typeface="Times New Roman"/>
                <a:cs typeface="Times New Roman"/>
              </a:rPr>
              <a:t>Browser</a:t>
            </a:r>
            <a:endParaRPr sz="2800" dirty="0">
              <a:latin typeface="Times New Roman"/>
              <a:cs typeface="Times New Roman"/>
            </a:endParaRPr>
          </a:p>
          <a:p>
            <a:pPr marL="12700" marR="5080">
              <a:spcBef>
                <a:spcPts val="675"/>
              </a:spcBef>
            </a:pPr>
            <a:r>
              <a:rPr sz="2650" spc="60" dirty="0">
                <a:solidFill>
                  <a:srgbClr val="0AD0D9"/>
                </a:solidFill>
                <a:latin typeface="Times New Roman"/>
                <a:cs typeface="Times New Roman"/>
              </a:rPr>
              <a:t>-</a:t>
            </a:r>
            <a:r>
              <a:rPr sz="2800" spc="60" dirty="0">
                <a:latin typeface="Times New Roman"/>
                <a:cs typeface="Times New Roman"/>
              </a:rPr>
              <a:t>Grids </a:t>
            </a:r>
            <a:r>
              <a:rPr sz="2800" spc="75" dirty="0">
                <a:latin typeface="Times New Roman"/>
                <a:cs typeface="Times New Roman"/>
              </a:rPr>
              <a:t>Framework </a:t>
            </a:r>
            <a:r>
              <a:rPr sz="2800" spc="35" dirty="0">
                <a:latin typeface="Times New Roman"/>
                <a:cs typeface="Times New Roman"/>
              </a:rPr>
              <a:t>like </a:t>
            </a:r>
            <a:r>
              <a:rPr sz="2800" spc="85" dirty="0">
                <a:latin typeface="Times New Roman"/>
                <a:cs typeface="Times New Roman"/>
              </a:rPr>
              <a:t>Bootstrap And</a:t>
            </a:r>
            <a:r>
              <a:rPr sz="2800" spc="-459" dirty="0">
                <a:latin typeface="Times New Roman"/>
                <a:cs typeface="Times New Roman"/>
              </a:rPr>
              <a:t> </a:t>
            </a:r>
            <a:r>
              <a:rPr sz="2800" spc="120" dirty="0">
                <a:latin typeface="Times New Roman"/>
                <a:cs typeface="Times New Roman"/>
              </a:rPr>
              <a:t>Foundation  </a:t>
            </a:r>
            <a:r>
              <a:rPr sz="2800" spc="95" dirty="0">
                <a:latin typeface="Times New Roman"/>
                <a:cs typeface="Times New Roman"/>
              </a:rPr>
              <a:t>are</a:t>
            </a:r>
            <a:r>
              <a:rPr sz="2800" spc="-114" dirty="0">
                <a:latin typeface="Times New Roman"/>
                <a:cs typeface="Times New Roman"/>
              </a:rPr>
              <a:t> </a:t>
            </a:r>
            <a:r>
              <a:rPr sz="2800" spc="100" dirty="0">
                <a:latin typeface="Times New Roman"/>
                <a:cs typeface="Times New Roman"/>
              </a:rPr>
              <a:t>used.</a:t>
            </a:r>
            <a:endParaRPr sz="2800" dirty="0">
              <a:latin typeface="Times New Roman"/>
              <a:cs typeface="Times New Roman"/>
            </a:endParaRPr>
          </a:p>
        </p:txBody>
      </p:sp>
      <p:sp>
        <p:nvSpPr>
          <p:cNvPr id="8" name="object 8"/>
          <p:cNvSpPr txBox="1">
            <a:spLocks noGrp="1"/>
          </p:cNvSpPr>
          <p:nvPr>
            <p:ph type="title"/>
          </p:nvPr>
        </p:nvSpPr>
        <p:spPr>
          <a:xfrm>
            <a:off x="2212341" y="839469"/>
            <a:ext cx="3641725" cy="635000"/>
          </a:xfrm>
          <a:prstGeom prst="rect">
            <a:avLst/>
          </a:prstGeom>
        </p:spPr>
        <p:txBody>
          <a:bodyPr vert="horz" wrap="square" lIns="0" tIns="12065" rIns="0" bIns="0" rtlCol="0" anchor="ctr">
            <a:spAutoFit/>
          </a:bodyPr>
          <a:lstStyle/>
          <a:p>
            <a:pPr marL="12700">
              <a:lnSpc>
                <a:spcPct val="100000"/>
              </a:lnSpc>
              <a:spcBef>
                <a:spcPts val="95"/>
              </a:spcBef>
            </a:pPr>
            <a:r>
              <a:rPr sz="4000" spc="150" dirty="0"/>
              <a:t>The </a:t>
            </a:r>
            <a:r>
              <a:rPr sz="4000" spc="85" dirty="0"/>
              <a:t>Mobile</a:t>
            </a:r>
            <a:r>
              <a:rPr sz="4000" spc="-455" dirty="0"/>
              <a:t> </a:t>
            </a:r>
            <a:r>
              <a:rPr sz="4000" spc="125" dirty="0"/>
              <a:t>Web</a:t>
            </a:r>
            <a:endParaRPr sz="4000"/>
          </a:p>
        </p:txBody>
      </p:sp>
    </p:spTree>
    <p:extLst>
      <p:ext uri="{BB962C8B-B14F-4D97-AF65-F5344CB8AC3E}">
        <p14:creationId xmlns:p14="http://schemas.microsoft.com/office/powerpoint/2010/main" val="348619085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Autofit/>
          </a:bodyPr>
          <a:lstStyle/>
          <a:p>
            <a:pPr>
              <a:defRPr/>
            </a:pPr>
            <a:r>
              <a:rPr lang="en-US" dirty="0" smtClean="0">
                <a:solidFill>
                  <a:schemeClr val="bg1"/>
                </a:solidFill>
              </a:rPr>
              <a:t>CSS Fundamentals</a:t>
            </a:r>
            <a:endParaRPr lang="en-US" dirty="0" smtClean="0">
              <a:solidFill>
                <a:schemeClr val="bg1">
                  <a:lumMod val="95000"/>
                </a:schemeClr>
              </a:solidFill>
            </a:endParaRPr>
          </a:p>
        </p:txBody>
      </p:sp>
      <p:sp>
        <p:nvSpPr>
          <p:cNvPr id="11267" name="Content Placeholder 2"/>
          <p:cNvSpPr>
            <a:spLocks noGrp="1"/>
          </p:cNvSpPr>
          <p:nvPr>
            <p:ph idx="1"/>
          </p:nvPr>
        </p:nvSpPr>
        <p:spPr>
          <a:solidFill>
            <a:schemeClr val="tx1">
              <a:alpha val="74901"/>
            </a:schemeClr>
          </a:solidFill>
        </p:spPr>
        <p:txBody>
          <a:bodyPr>
            <a:normAutofit/>
          </a:bodyPr>
          <a:lstStyle/>
          <a:p>
            <a:pPr marL="455613" lvl="1" indent="1588">
              <a:tabLst>
                <a:tab pos="457200" algn="l"/>
              </a:tabLst>
            </a:pPr>
            <a:r>
              <a:rPr lang="en-US" altLang="en-US" sz="2800" dirty="0">
                <a:solidFill>
                  <a:schemeClr val="bg1"/>
                </a:solidFill>
              </a:rPr>
              <a:t>The Separation of Style, Content and Behavior</a:t>
            </a:r>
          </a:p>
          <a:p>
            <a:pPr marL="455613" lvl="1" indent="1588">
              <a:tabLst>
                <a:tab pos="457200" algn="l"/>
              </a:tabLst>
            </a:pPr>
            <a:r>
              <a:rPr lang="en-US" altLang="en-US" sz="2800" dirty="0">
                <a:solidFill>
                  <a:schemeClr val="bg1"/>
                </a:solidFill>
              </a:rPr>
              <a:t>One BIG Core Concept </a:t>
            </a:r>
          </a:p>
          <a:p>
            <a:pPr marL="455613" lvl="1" indent="1588">
              <a:tabLst>
                <a:tab pos="457200" algn="l"/>
              </a:tabLst>
            </a:pPr>
            <a:r>
              <a:rPr lang="en-US" altLang="en-US" sz="2800" dirty="0">
                <a:solidFill>
                  <a:schemeClr val="bg1"/>
                </a:solidFill>
              </a:rPr>
              <a:t>Getting the style sheet on the page</a:t>
            </a:r>
          </a:p>
          <a:p>
            <a:pPr marL="455613" lvl="1" indent="1588">
              <a:tabLst>
                <a:tab pos="457200" algn="l"/>
              </a:tabLst>
            </a:pPr>
            <a:r>
              <a:rPr lang="en-US" altLang="en-US" sz="2800" dirty="0">
                <a:solidFill>
                  <a:schemeClr val="bg1"/>
                </a:solidFill>
              </a:rPr>
              <a:t>The anatomy of a style sheet</a:t>
            </a:r>
          </a:p>
        </p:txBody>
      </p:sp>
    </p:spTree>
    <p:extLst>
      <p:ext uri="{BB962C8B-B14F-4D97-AF65-F5344CB8AC3E}">
        <p14:creationId xmlns:p14="http://schemas.microsoft.com/office/powerpoint/2010/main" val="550795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solidFill>
              </a:rPr>
              <a:t>The Separation of Style, Content and Behavior</a:t>
            </a:r>
            <a:endParaRPr lang="en-US" dirty="0" smtClean="0">
              <a:solidFill>
                <a:schemeClr val="bg1">
                  <a:lumMod val="95000"/>
                </a:schemeClr>
              </a:solidFill>
            </a:endParaRPr>
          </a:p>
        </p:txBody>
      </p:sp>
      <p:sp>
        <p:nvSpPr>
          <p:cNvPr id="4099" name="Content Placeholder 2"/>
          <p:cNvSpPr>
            <a:spLocks noGrp="1"/>
          </p:cNvSpPr>
          <p:nvPr>
            <p:ph idx="1"/>
          </p:nvPr>
        </p:nvSpPr>
        <p:spPr>
          <a:solidFill>
            <a:schemeClr val="tx1">
              <a:alpha val="74901"/>
            </a:schemeClr>
          </a:solidFill>
        </p:spPr>
        <p:txBody>
          <a:bodyPr/>
          <a:lstStyle/>
          <a:p>
            <a:pPr>
              <a:buFont typeface="Arial" charset="0"/>
              <a:buChar char="•"/>
              <a:defRPr/>
            </a:pPr>
            <a:r>
              <a:rPr lang="en-US" dirty="0" smtClean="0">
                <a:solidFill>
                  <a:schemeClr val="bg1">
                    <a:lumMod val="95000"/>
                  </a:schemeClr>
                </a:solidFill>
              </a:rPr>
              <a:t>Core Concept of web development</a:t>
            </a:r>
          </a:p>
          <a:p>
            <a:pPr>
              <a:buFont typeface="Arial" charset="0"/>
              <a:buChar char="•"/>
              <a:defRPr/>
            </a:pPr>
            <a:r>
              <a:rPr lang="en-US" dirty="0" smtClean="0">
                <a:solidFill>
                  <a:schemeClr val="bg1">
                    <a:lumMod val="95000"/>
                  </a:schemeClr>
                </a:solidFill>
              </a:rPr>
              <a:t>HTML + CSS + JavaScript</a:t>
            </a:r>
          </a:p>
          <a:p>
            <a:pPr>
              <a:buFont typeface="Arial" charset="0"/>
              <a:buChar char="•"/>
              <a:defRPr/>
            </a:pPr>
            <a:r>
              <a:rPr lang="en-US" dirty="0" smtClean="0">
                <a:solidFill>
                  <a:schemeClr val="bg1">
                    <a:lumMod val="95000"/>
                  </a:schemeClr>
                </a:solidFill>
              </a:rPr>
              <a:t>Content + Style + Behavior</a:t>
            </a:r>
          </a:p>
        </p:txBody>
      </p:sp>
    </p:spTree>
    <p:extLst>
      <p:ext uri="{BB962C8B-B14F-4D97-AF65-F5344CB8AC3E}">
        <p14:creationId xmlns:p14="http://schemas.microsoft.com/office/powerpoint/2010/main" val="928020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lumMod val="95000"/>
                  </a:schemeClr>
                </a:solidFill>
              </a:rPr>
              <a:t>Our New HTML</a:t>
            </a:r>
          </a:p>
        </p:txBody>
      </p:sp>
      <p:sp>
        <p:nvSpPr>
          <p:cNvPr id="14339" name="Content Placeholder 2"/>
          <p:cNvSpPr>
            <a:spLocks noGrp="1"/>
          </p:cNvSpPr>
          <p:nvPr>
            <p:ph idx="1"/>
          </p:nvPr>
        </p:nvSpPr>
        <p:spPr>
          <a:solidFill>
            <a:schemeClr val="bg1">
              <a:alpha val="90195"/>
            </a:schemeClr>
          </a:solidFill>
          <a:ln w="22225">
            <a:solidFill>
              <a:schemeClr val="accent1"/>
            </a:solidFill>
            <a:miter lim="800000"/>
            <a:headEnd/>
            <a:tailEnd/>
          </a:ln>
        </p:spPr>
        <p:txBody>
          <a:bodyPr>
            <a:normAutofit fontScale="70000" lnSpcReduction="20000"/>
          </a:bodyPr>
          <a:lstStyle/>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&lt;h1&gt;Fancy Lads&lt;/h1&gt; </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&lt;p&gt;Welcome to The Fancy lad Site!&lt;/p&gt; </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&lt;p&gt;This web-page is the semi-official home of Fancy lads on the World Wide Web.&lt;/p&gt;</a:t>
            </a:r>
          </a:p>
          <a:p>
            <a:pPr eaLnBrk="1" hangingPunct="1">
              <a:buFont typeface="Arial" panose="020B0604020202020204" pitchFamily="34" charset="0"/>
              <a:buNone/>
            </a:pPr>
            <a:endParaRPr lang="en-US" altLang="en-US" sz="1200">
              <a:latin typeface="Consolas" panose="020B0609020204030204" pitchFamily="49" charset="0"/>
              <a:ea typeface="Consolas" panose="020B0609020204030204" pitchFamily="49" charset="0"/>
              <a:cs typeface="Consolas" panose="020B0609020204030204" pitchFamily="49" charset="0"/>
            </a:endParaRP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&lt;!--How much simpler is that?</a:t>
            </a:r>
            <a:r>
              <a:rPr lang="en-US" altLang="en-US" sz="1200">
                <a:latin typeface="Consolas" panose="020B0609020204030204" pitchFamily="49" charset="0"/>
                <a:ea typeface="Consolas" panose="020B0609020204030204" pitchFamily="49" charset="0"/>
                <a:cs typeface="Consolas" panose="020B0609020204030204" pitchFamily="49" charset="0"/>
                <a:sym typeface="Wingdings" panose="05000000000000000000" pitchFamily="2" charset="2"/>
              </a:rPr>
              <a:t></a:t>
            </a:r>
            <a:r>
              <a:rPr lang="en-US" altLang="en-US" sz="1200">
                <a:latin typeface="Consolas" panose="020B0609020204030204" pitchFamily="49" charset="0"/>
                <a:ea typeface="Consolas" panose="020B0609020204030204" pitchFamily="49" charset="0"/>
                <a:cs typeface="Consolas" panose="020B0609020204030204" pitchFamily="49" charset="0"/>
              </a:rPr>
              <a:t> </a:t>
            </a:r>
          </a:p>
          <a:p>
            <a:pPr eaLnBrk="1" hangingPunct="1">
              <a:buFont typeface="Arial" panose="020B0604020202020204" pitchFamily="34" charset="0"/>
              <a:buNone/>
            </a:pPr>
            <a:endParaRPr lang="en-US" altLang="en-US" sz="1200">
              <a:latin typeface="Consolas" panose="020B0609020204030204" pitchFamily="49" charset="0"/>
              <a:ea typeface="Consolas" panose="020B0609020204030204" pitchFamily="49" charset="0"/>
              <a:cs typeface="Consolas" panose="020B0609020204030204" pitchFamily="49" charset="0"/>
            </a:endParaRP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&lt;p </a:t>
            </a:r>
            <a:r>
              <a:rPr lang="en-US" altLang="en-US" sz="1200" b="1">
                <a:latin typeface="Consolas" panose="020B0609020204030204" pitchFamily="49" charset="0"/>
                <a:ea typeface="Consolas" panose="020B0609020204030204" pitchFamily="49" charset="0"/>
                <a:cs typeface="Consolas" panose="020B0609020204030204" pitchFamily="49" charset="0"/>
              </a:rPr>
              <a:t>align="center"&gt;</a:t>
            </a:r>
          </a:p>
          <a:p>
            <a:pPr eaLnBrk="1" hangingPunct="1">
              <a:buFont typeface="Arial" panose="020B0604020202020204" pitchFamily="34" charset="0"/>
              <a:buNone/>
            </a:pPr>
            <a:r>
              <a:rPr lang="en-US" altLang="en-US" sz="1200" b="1">
                <a:latin typeface="Consolas" panose="020B0609020204030204" pitchFamily="49" charset="0"/>
                <a:ea typeface="Consolas" panose="020B0609020204030204" pitchFamily="49" charset="0"/>
                <a:cs typeface="Consolas" panose="020B0609020204030204" pitchFamily="49" charset="0"/>
              </a:rPr>
              <a:t>	&lt;font face="Papyrus"&gt;&lt;img border="0" src=“fancy-header.png” width="207" height="279"&gt;&lt;/font&gt;</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&lt;/p&gt; </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&lt;p </a:t>
            </a:r>
            <a:r>
              <a:rPr lang="en-US" altLang="en-US" sz="1200" b="1">
                <a:latin typeface="Consolas" panose="020B0609020204030204" pitchFamily="49" charset="0"/>
                <a:ea typeface="Consolas" panose="020B0609020204030204" pitchFamily="49" charset="0"/>
                <a:cs typeface="Consolas" panose="020B0609020204030204" pitchFamily="49" charset="0"/>
              </a:rPr>
              <a:t>align="center"&gt;</a:t>
            </a:r>
          </a:p>
          <a:p>
            <a:pPr eaLnBrk="1" hangingPunct="1">
              <a:buFont typeface="Arial" panose="020B0604020202020204" pitchFamily="34" charset="0"/>
              <a:buNone/>
            </a:pPr>
            <a:r>
              <a:rPr lang="en-US" altLang="en-US" sz="1200" b="1">
                <a:latin typeface="Consolas" panose="020B0609020204030204" pitchFamily="49" charset="0"/>
                <a:ea typeface="Consolas" panose="020B0609020204030204" pitchFamily="49" charset="0"/>
                <a:cs typeface="Consolas" panose="020B0609020204030204" pitchFamily="49" charset="0"/>
              </a:rPr>
              <a:t>	&lt;font face="Papyrus“&gt; </a:t>
            </a:r>
            <a:r>
              <a:rPr lang="en-US" altLang="en-US" sz="1200">
                <a:latin typeface="Consolas" panose="020B0609020204030204" pitchFamily="49" charset="0"/>
                <a:ea typeface="Consolas" panose="020B0609020204030204" pitchFamily="49" charset="0"/>
                <a:cs typeface="Consolas" panose="020B0609020204030204" pitchFamily="49" charset="0"/>
              </a:rPr>
              <a:t>Welcome to The Fancy lad Site</a:t>
            </a:r>
            <a:r>
              <a:rPr lang="en-US" altLang="en-US" sz="1200" b="1">
                <a:latin typeface="Consolas" panose="020B0609020204030204" pitchFamily="49" charset="0"/>
                <a:ea typeface="Consolas" panose="020B0609020204030204" pitchFamily="49" charset="0"/>
                <a:cs typeface="Consolas" panose="020B0609020204030204" pitchFamily="49" charset="0"/>
              </a:rPr>
              <a:t>!&lt;/font&gt;</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&lt;/p&gt; </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&lt;p </a:t>
            </a:r>
            <a:r>
              <a:rPr lang="en-US" altLang="en-US" sz="1200" b="1">
                <a:latin typeface="Consolas" panose="020B0609020204030204" pitchFamily="49" charset="0"/>
                <a:ea typeface="Consolas" panose="020B0609020204030204" pitchFamily="49" charset="0"/>
                <a:cs typeface="Consolas" panose="020B0609020204030204" pitchFamily="49" charset="0"/>
              </a:rPr>
              <a:t>align="center"&gt;</a:t>
            </a:r>
          </a:p>
          <a:p>
            <a:pPr eaLnBrk="1" hangingPunct="1">
              <a:buFont typeface="Arial" panose="020B0604020202020204" pitchFamily="34" charset="0"/>
              <a:buNone/>
            </a:pPr>
            <a:r>
              <a:rPr lang="en-US" altLang="en-US" sz="1200" b="1">
                <a:latin typeface="Consolas" panose="020B0609020204030204" pitchFamily="49" charset="0"/>
                <a:ea typeface="Consolas" panose="020B0609020204030204" pitchFamily="49" charset="0"/>
                <a:cs typeface="Consolas" panose="020B0609020204030204" pitchFamily="49" charset="0"/>
              </a:rPr>
              <a:t>	&lt;font face="Papyrus"&gt;</a:t>
            </a:r>
            <a:r>
              <a:rPr lang="en-US" altLang="en-US" sz="1200">
                <a:latin typeface="Consolas" panose="020B0609020204030204" pitchFamily="49" charset="0"/>
                <a:ea typeface="Consolas" panose="020B0609020204030204" pitchFamily="49" charset="0"/>
                <a:cs typeface="Consolas" panose="020B0609020204030204" pitchFamily="49" charset="0"/>
              </a:rPr>
              <a:t>This web-page is the semi-official home of Fancylads on the World Wide Web.</a:t>
            </a:r>
            <a:r>
              <a:rPr lang="en-US" altLang="en-US" sz="1200" b="1">
                <a:latin typeface="Consolas" panose="020B0609020204030204" pitchFamily="49" charset="0"/>
                <a:ea typeface="Consolas" panose="020B0609020204030204" pitchFamily="49" charset="0"/>
                <a:cs typeface="Consolas" panose="020B0609020204030204" pitchFamily="49" charset="0"/>
              </a:rPr>
              <a:t>&lt;/font&gt;</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&lt;/p&gt; </a:t>
            </a:r>
          </a:p>
          <a:p>
            <a:pPr eaLnBrk="1" hangingPunct="1">
              <a:buFont typeface="Arial" panose="020B0604020202020204" pitchFamily="34" charset="0"/>
              <a:buNone/>
            </a:pPr>
            <a:endParaRPr lang="en-US" altLang="en-US" sz="2000">
              <a:latin typeface="Consolas" panose="020B0609020204030204" pitchFamily="49" charset="0"/>
              <a:ea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04815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lumMod val="95000"/>
                  </a:schemeClr>
                </a:solidFill>
              </a:rPr>
              <a:t>Let’s See the Associated Style Sheet</a:t>
            </a:r>
          </a:p>
        </p:txBody>
      </p:sp>
      <p:sp>
        <p:nvSpPr>
          <p:cNvPr id="15363" name="Content Placeholder 2"/>
          <p:cNvSpPr>
            <a:spLocks noGrp="1"/>
          </p:cNvSpPr>
          <p:nvPr>
            <p:ph idx="1"/>
          </p:nvPr>
        </p:nvSpPr>
        <p:spPr>
          <a:solidFill>
            <a:schemeClr val="bg1">
              <a:alpha val="90195"/>
            </a:schemeClr>
          </a:solidFill>
          <a:ln w="22225">
            <a:solidFill>
              <a:schemeClr val="accent1"/>
            </a:solidFill>
            <a:miter lim="800000"/>
            <a:headEnd/>
            <a:tailEnd/>
          </a:ln>
        </p:spPr>
        <p:txBody>
          <a:bodyPr/>
          <a:lstStyle/>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h1{</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	background:url(fancy-header.png) no-repeat;</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	width:207px;</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 	height:279px;</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	text-indent:-9999px;</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p {</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	text-align:center;</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	font-family:papyrus;</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a:t>
            </a:r>
          </a:p>
          <a:p>
            <a:pPr eaLnBrk="1" hangingPunct="1">
              <a:buFont typeface="Arial" panose="020B0604020202020204" pitchFamily="34" charset="0"/>
              <a:buNone/>
            </a:pPr>
            <a:endParaRPr lang="en-US" altLang="en-US" sz="1400">
              <a:latin typeface="Consolas" panose="020B0609020204030204" pitchFamily="49" charset="0"/>
              <a:ea typeface="Consolas" panose="020B0609020204030204" pitchFamily="49" charset="0"/>
              <a:cs typeface="Consolas" panose="020B0609020204030204" pitchFamily="49" charset="0"/>
            </a:endParaRPr>
          </a:p>
          <a:p>
            <a:pPr eaLnBrk="1" hangingPunct="1">
              <a:buFont typeface="Arial" panose="020B0604020202020204" pitchFamily="34" charset="0"/>
              <a:buNone/>
            </a:pPr>
            <a:endParaRPr lang="en-US" altLang="en-US" sz="800">
              <a:latin typeface="Consolas" panose="020B0609020204030204" pitchFamily="49" charset="0"/>
              <a:ea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20887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solidFill>
              </a:rPr>
              <a:t>So, How Does It Work?</a:t>
            </a:r>
            <a:endParaRPr lang="en-US" dirty="0" smtClean="0">
              <a:solidFill>
                <a:schemeClr val="bg1">
                  <a:lumMod val="95000"/>
                </a:schemeClr>
              </a:solidFill>
            </a:endParaRPr>
          </a:p>
        </p:txBody>
      </p:sp>
      <p:sp>
        <p:nvSpPr>
          <p:cNvPr id="16387" name="Content Placeholder 2"/>
          <p:cNvSpPr>
            <a:spLocks noGrp="1"/>
          </p:cNvSpPr>
          <p:nvPr>
            <p:ph idx="1"/>
          </p:nvPr>
        </p:nvSpPr>
        <p:spPr>
          <a:solidFill>
            <a:schemeClr val="tx1">
              <a:alpha val="74901"/>
            </a:schemeClr>
          </a:solidFill>
        </p:spPr>
        <p:txBody>
          <a:bodyPr/>
          <a:lstStyle/>
          <a:p>
            <a:pPr marL="455613" lvl="1" indent="1588">
              <a:buNone/>
              <a:tabLst>
                <a:tab pos="457200" algn="l"/>
              </a:tabLst>
            </a:pPr>
            <a:r>
              <a:rPr lang="en-US" altLang="en-US">
                <a:solidFill>
                  <a:schemeClr val="bg1"/>
                </a:solidFill>
              </a:rPr>
              <a:t>You create a style sheet, the browser downloads it, parses it and then the browser: </a:t>
            </a:r>
          </a:p>
          <a:p>
            <a:pPr marL="455613" lvl="1" indent="1588">
              <a:buNone/>
              <a:tabLst>
                <a:tab pos="457200" algn="l"/>
              </a:tabLst>
            </a:pPr>
            <a:r>
              <a:rPr lang="en-US" altLang="en-US" sz="6600">
                <a:solidFill>
                  <a:schemeClr val="bg1"/>
                </a:solidFill>
              </a:rPr>
              <a:t>Matches elements on the page</a:t>
            </a:r>
          </a:p>
          <a:p>
            <a:pPr marL="455613" lvl="1" indent="1588">
              <a:buNone/>
              <a:tabLst>
                <a:tab pos="457200" algn="l"/>
              </a:tabLst>
            </a:pPr>
            <a:r>
              <a:rPr lang="en-US" altLang="en-US" smtClean="0">
                <a:solidFill>
                  <a:schemeClr val="bg1"/>
                </a:solidFill>
              </a:rPr>
              <a:t>And then it -&gt;</a:t>
            </a:r>
          </a:p>
          <a:p>
            <a:pPr marL="455613" lvl="1" indent="1588">
              <a:buNone/>
              <a:tabLst>
                <a:tab pos="457200" algn="l"/>
              </a:tabLst>
            </a:pPr>
            <a:r>
              <a:rPr lang="en-US" altLang="en-US" sz="6600" i="1">
                <a:solidFill>
                  <a:schemeClr val="bg1"/>
                </a:solidFill>
              </a:rPr>
              <a:t>Styles Them</a:t>
            </a:r>
          </a:p>
          <a:p>
            <a:pPr marL="455613" lvl="1" indent="1588">
              <a:buNone/>
              <a:tabLst>
                <a:tab pos="457200" algn="l"/>
              </a:tabLst>
            </a:pPr>
            <a:endParaRPr lang="en-US" altLang="en-US" sz="1600">
              <a:solidFill>
                <a:schemeClr val="bg1"/>
              </a:solidFill>
            </a:endParaRPr>
          </a:p>
        </p:txBody>
      </p:sp>
    </p:spTree>
    <p:extLst>
      <p:ext uri="{BB962C8B-B14F-4D97-AF65-F5344CB8AC3E}">
        <p14:creationId xmlns:p14="http://schemas.microsoft.com/office/powerpoint/2010/main" val="2325538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lumMod val="95000"/>
                  </a:schemeClr>
                </a:solidFill>
              </a:rPr>
              <a:t>Getting the Style Sheet on the Page</a:t>
            </a:r>
          </a:p>
        </p:txBody>
      </p:sp>
      <p:sp>
        <p:nvSpPr>
          <p:cNvPr id="18435" name="Content Placeholder 2"/>
          <p:cNvSpPr>
            <a:spLocks noGrp="1"/>
          </p:cNvSpPr>
          <p:nvPr>
            <p:ph idx="1"/>
          </p:nvPr>
        </p:nvSpPr>
        <p:spPr>
          <a:solidFill>
            <a:schemeClr val="bg1">
              <a:alpha val="90195"/>
            </a:schemeClr>
          </a:solidFill>
          <a:ln w="22225">
            <a:solidFill>
              <a:schemeClr val="accent1"/>
            </a:solidFill>
            <a:miter lim="800000"/>
            <a:headEnd/>
            <a:tailEnd/>
          </a:ln>
        </p:spPr>
        <p:txBody>
          <a:bodyPr/>
          <a:lstStyle/>
          <a:p>
            <a:pPr>
              <a:buFont typeface="Arial" panose="020B0604020202020204" pitchFamily="34" charset="0"/>
              <a:buNone/>
            </a:pPr>
            <a:r>
              <a:rPr lang="en-US" altLang="en-US" sz="1400" b="1" dirty="0">
                <a:latin typeface="Consolas" panose="020B0609020204030204" pitchFamily="49" charset="0"/>
              </a:rPr>
              <a:t>&lt;!– This is in the HEAD of your document -- &gt;</a:t>
            </a:r>
          </a:p>
          <a:p>
            <a:pPr>
              <a:buFont typeface="Arial" panose="020B0604020202020204" pitchFamily="34" charset="0"/>
              <a:buNone/>
            </a:pPr>
            <a:endParaRPr lang="en-US" altLang="en-US" sz="1400" b="1" dirty="0">
              <a:latin typeface="Consolas" panose="020B0609020204030204" pitchFamily="49" charset="0"/>
            </a:endParaRPr>
          </a:p>
          <a:p>
            <a:pPr>
              <a:buFont typeface="Arial" panose="020B0604020202020204" pitchFamily="34" charset="0"/>
              <a:buNone/>
            </a:pPr>
            <a:r>
              <a:rPr lang="en-US" altLang="en-US" sz="1400" b="1" dirty="0" smtClean="0">
                <a:latin typeface="Consolas" panose="020B0609020204030204" pitchFamily="49" charset="0"/>
              </a:rPr>
              <a:t>&lt;!– </a:t>
            </a:r>
            <a:r>
              <a:rPr lang="en-US" altLang="en-US" sz="1400" b="1" dirty="0">
                <a:latin typeface="Consolas" panose="020B0609020204030204" pitchFamily="49" charset="0"/>
              </a:rPr>
              <a:t>HTML5-- &gt;</a:t>
            </a:r>
          </a:p>
          <a:p>
            <a:pPr>
              <a:buFont typeface="Arial" panose="020B0604020202020204" pitchFamily="34" charset="0"/>
              <a:buNone/>
            </a:pPr>
            <a:r>
              <a:rPr lang="en-US" altLang="en-US" sz="1400" dirty="0">
                <a:latin typeface="Consolas" panose="020B0609020204030204" pitchFamily="49" charset="0"/>
              </a:rPr>
              <a:t>&lt;link type="text/</a:t>
            </a:r>
            <a:r>
              <a:rPr lang="en-US" altLang="en-US" sz="1400" dirty="0" err="1">
                <a:latin typeface="Consolas" panose="020B0609020204030204" pitchFamily="49" charset="0"/>
              </a:rPr>
              <a:t>css</a:t>
            </a:r>
            <a:r>
              <a:rPr lang="en-US" altLang="en-US" sz="1400" dirty="0">
                <a:latin typeface="Consolas" panose="020B0609020204030204" pitchFamily="49" charset="0"/>
              </a:rPr>
              <a:t>" </a:t>
            </a:r>
            <a:r>
              <a:rPr lang="en-US" altLang="en-US" sz="1400" dirty="0" err="1">
                <a:latin typeface="Consolas" panose="020B0609020204030204" pitchFamily="49" charset="0"/>
              </a:rPr>
              <a:t>href</a:t>
            </a:r>
            <a:r>
              <a:rPr lang="en-US" altLang="en-US" sz="1400" dirty="0">
                <a:latin typeface="Consolas" panose="020B0609020204030204" pitchFamily="49" charset="0"/>
              </a:rPr>
              <a:t>="/_assets/styles/style.css" &gt;</a:t>
            </a:r>
          </a:p>
        </p:txBody>
      </p:sp>
    </p:spTree>
    <p:extLst>
      <p:ext uri="{BB962C8B-B14F-4D97-AF65-F5344CB8AC3E}">
        <p14:creationId xmlns:p14="http://schemas.microsoft.com/office/powerpoint/2010/main" val="502729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lumMod val="95000"/>
                  </a:schemeClr>
                </a:solidFill>
              </a:rPr>
              <a:t>Basic Anatomy of a Style Sheet</a:t>
            </a:r>
          </a:p>
        </p:txBody>
      </p:sp>
      <p:sp>
        <p:nvSpPr>
          <p:cNvPr id="19459" name="Content Placeholder 2"/>
          <p:cNvSpPr>
            <a:spLocks noGrp="1"/>
          </p:cNvSpPr>
          <p:nvPr>
            <p:ph idx="1"/>
          </p:nvPr>
        </p:nvSpPr>
        <p:spPr>
          <a:solidFill>
            <a:schemeClr val="bg1">
              <a:alpha val="90195"/>
            </a:schemeClr>
          </a:solidFill>
          <a:ln w="22225">
            <a:solidFill>
              <a:schemeClr val="accent1"/>
            </a:solidFill>
            <a:miter lim="800000"/>
            <a:headEnd/>
            <a:tailEnd/>
          </a:ln>
        </p:spPr>
        <p:txBody>
          <a:bodyPr>
            <a:normAutofit fontScale="47500" lnSpcReduction="20000"/>
          </a:bodyPr>
          <a:lstStyle/>
          <a:p>
            <a:pPr>
              <a:buFont typeface="Arial" panose="020B0604020202020204" pitchFamily="34" charset="0"/>
              <a:buNone/>
            </a:pPr>
            <a:r>
              <a:rPr lang="en-US" altLang="en-US" sz="1400">
                <a:latin typeface="Consolas" panose="020B0609020204030204" pitchFamily="49" charset="0"/>
              </a:rPr>
              <a:t>/* A single tag */ </a:t>
            </a:r>
          </a:p>
          <a:p>
            <a:pPr>
              <a:buFont typeface="Arial" panose="020B0604020202020204" pitchFamily="34" charset="0"/>
              <a:buNone/>
            </a:pPr>
            <a:r>
              <a:rPr lang="en-US" altLang="en-US" sz="1400">
                <a:latin typeface="Consolas" panose="020B0609020204030204" pitchFamily="49" charset="0"/>
              </a:rPr>
              <a:t>/* Many elements will inherit from this tag, since it's high up in the document */ </a:t>
            </a:r>
          </a:p>
          <a:p>
            <a:pPr>
              <a:buFont typeface="Arial" panose="020B0604020202020204" pitchFamily="34" charset="0"/>
              <a:buNone/>
            </a:pPr>
            <a:r>
              <a:rPr lang="en-US" altLang="en-US" sz="1400">
                <a:latin typeface="Consolas" panose="020B0609020204030204" pitchFamily="49" charset="0"/>
              </a:rPr>
              <a:t>body { </a:t>
            </a:r>
          </a:p>
          <a:p>
            <a:pPr>
              <a:buFont typeface="Arial" panose="020B0604020202020204" pitchFamily="34" charset="0"/>
              <a:buNone/>
            </a:pPr>
            <a:r>
              <a:rPr lang="en-US" altLang="en-US" sz="1400">
                <a:latin typeface="Consolas" panose="020B0609020204030204" pitchFamily="49" charset="0"/>
              </a:rPr>
              <a:t>	background: #CCC url(/_assets/styles/images/page-bg.png) repeat-x; </a:t>
            </a:r>
          </a:p>
          <a:p>
            <a:pPr>
              <a:buFont typeface="Arial" panose="020B0604020202020204" pitchFamily="34" charset="0"/>
              <a:buNone/>
            </a:pPr>
            <a:r>
              <a:rPr lang="en-US" altLang="en-US" sz="1400">
                <a:latin typeface="Consolas" panose="020B0609020204030204" pitchFamily="49" charset="0"/>
              </a:rPr>
              <a:t>	font: normal .825em/1.65 Verdana, Arial, Helvetica, sans-serif; </a:t>
            </a:r>
          </a:p>
          <a:p>
            <a:pPr>
              <a:buFont typeface="Arial" panose="020B0604020202020204" pitchFamily="34" charset="0"/>
              <a:buNone/>
            </a:pPr>
            <a:r>
              <a:rPr lang="en-US" altLang="en-US" sz="1400">
                <a:latin typeface="Consolas" panose="020B0609020204030204" pitchFamily="49" charset="0"/>
              </a:rPr>
              <a:t>	color: #333; </a:t>
            </a:r>
          </a:p>
          <a:p>
            <a:pPr>
              <a:buFont typeface="Arial" panose="020B0604020202020204" pitchFamily="34" charset="0"/>
              <a:buNone/>
            </a:pPr>
            <a:r>
              <a:rPr lang="en-US" altLang="en-US" sz="1400">
                <a:latin typeface="Consolas" panose="020B0609020204030204" pitchFamily="49" charset="0"/>
              </a:rPr>
              <a:t>} </a:t>
            </a:r>
          </a:p>
          <a:p>
            <a:pPr>
              <a:buFont typeface="Arial" panose="020B0604020202020204" pitchFamily="34" charset="0"/>
              <a:buNone/>
            </a:pPr>
            <a:r>
              <a:rPr lang="en-US" altLang="en-US" sz="1400">
                <a:latin typeface="Consolas" panose="020B0609020204030204" pitchFamily="49" charset="0"/>
              </a:rPr>
              <a:t>/*an ID */</a:t>
            </a:r>
          </a:p>
          <a:p>
            <a:pPr>
              <a:buFont typeface="Arial" panose="020B0604020202020204" pitchFamily="34" charset="0"/>
              <a:buNone/>
            </a:pPr>
            <a:r>
              <a:rPr lang="en-US" altLang="en-US" sz="1400">
                <a:latin typeface="Consolas" panose="020B0609020204030204" pitchFamily="49" charset="0"/>
              </a:rPr>
              <a:t> #container { </a:t>
            </a:r>
          </a:p>
          <a:p>
            <a:pPr>
              <a:buFont typeface="Arial" panose="020B0604020202020204" pitchFamily="34" charset="0"/>
              <a:buNone/>
            </a:pPr>
            <a:r>
              <a:rPr lang="en-US" altLang="en-US" sz="1400">
                <a:latin typeface="Consolas" panose="020B0609020204030204" pitchFamily="49" charset="0"/>
              </a:rPr>
              <a:t>	background:#fff; </a:t>
            </a:r>
          </a:p>
          <a:p>
            <a:pPr>
              <a:buFont typeface="Arial" panose="020B0604020202020204" pitchFamily="34" charset="0"/>
              <a:buNone/>
            </a:pPr>
            <a:r>
              <a:rPr lang="en-US" altLang="en-US" sz="1400">
                <a:latin typeface="Consolas" panose="020B0609020204030204" pitchFamily="49" charset="0"/>
              </a:rPr>
              <a:t>	height:auto; </a:t>
            </a:r>
          </a:p>
          <a:p>
            <a:pPr>
              <a:buFont typeface="Arial" panose="020B0604020202020204" pitchFamily="34" charset="0"/>
              <a:buNone/>
            </a:pPr>
            <a:r>
              <a:rPr lang="en-US" altLang="en-US" sz="1400">
                <a:latin typeface="Consolas" panose="020B0609020204030204" pitchFamily="49" charset="0"/>
              </a:rPr>
              <a:t>	margin:auto; </a:t>
            </a:r>
          </a:p>
          <a:p>
            <a:pPr>
              <a:buFont typeface="Arial" panose="020B0604020202020204" pitchFamily="34" charset="0"/>
              <a:buNone/>
            </a:pPr>
            <a:r>
              <a:rPr lang="en-US" altLang="en-US" sz="1400">
                <a:latin typeface="Consolas" panose="020B0609020204030204" pitchFamily="49" charset="0"/>
              </a:rPr>
              <a:t>	overflow:auto; </a:t>
            </a:r>
          </a:p>
          <a:p>
            <a:pPr>
              <a:buFont typeface="Arial" panose="020B0604020202020204" pitchFamily="34" charset="0"/>
              <a:buNone/>
            </a:pPr>
            <a:r>
              <a:rPr lang="en-US" altLang="en-US" sz="1400">
                <a:latin typeface="Consolas" panose="020B0609020204030204" pitchFamily="49" charset="0"/>
              </a:rPr>
              <a:t>	position:relative; </a:t>
            </a:r>
          </a:p>
          <a:p>
            <a:pPr>
              <a:buFont typeface="Arial" panose="020B0604020202020204" pitchFamily="34" charset="0"/>
              <a:buNone/>
            </a:pPr>
            <a:r>
              <a:rPr lang="en-US" altLang="en-US" sz="1400">
                <a:latin typeface="Consolas" panose="020B0609020204030204" pitchFamily="49" charset="0"/>
              </a:rPr>
              <a:t>	width:980px; </a:t>
            </a:r>
          </a:p>
          <a:p>
            <a:pPr>
              <a:buFont typeface="Arial" panose="020B0604020202020204" pitchFamily="34" charset="0"/>
              <a:buNone/>
            </a:pPr>
            <a:r>
              <a:rPr lang="en-US" altLang="en-US" sz="1400">
                <a:latin typeface="Consolas" panose="020B0609020204030204" pitchFamily="49" charset="0"/>
              </a:rPr>
              <a:t>}</a:t>
            </a:r>
          </a:p>
        </p:txBody>
      </p:sp>
    </p:spTree>
    <p:extLst>
      <p:ext uri="{BB962C8B-B14F-4D97-AF65-F5344CB8AC3E}">
        <p14:creationId xmlns:p14="http://schemas.microsoft.com/office/powerpoint/2010/main" val="1431443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lumMod val="95000"/>
                  </a:schemeClr>
                </a:solidFill>
              </a:rPr>
              <a:t>Basic Anatomy of a Style Sheet</a:t>
            </a:r>
          </a:p>
        </p:txBody>
      </p:sp>
      <p:sp>
        <p:nvSpPr>
          <p:cNvPr id="20483" name="Content Placeholder 2"/>
          <p:cNvSpPr>
            <a:spLocks noGrp="1"/>
          </p:cNvSpPr>
          <p:nvPr>
            <p:ph idx="1"/>
          </p:nvPr>
        </p:nvSpPr>
        <p:spPr>
          <a:solidFill>
            <a:schemeClr val="bg1">
              <a:alpha val="90195"/>
            </a:schemeClr>
          </a:solidFill>
          <a:ln w="22225">
            <a:solidFill>
              <a:schemeClr val="accent1"/>
            </a:solidFill>
            <a:miter lim="800000"/>
            <a:headEnd/>
            <a:tailEnd/>
          </a:ln>
        </p:spPr>
        <p:txBody>
          <a:bodyPr>
            <a:normAutofit fontScale="85000" lnSpcReduction="20000"/>
          </a:bodyPr>
          <a:lstStyle/>
          <a:p>
            <a:pPr>
              <a:buFont typeface="Arial" panose="020B0604020202020204" pitchFamily="34" charset="0"/>
              <a:buNone/>
            </a:pPr>
            <a:r>
              <a:rPr lang="en-US" altLang="en-US" sz="1400">
                <a:latin typeface="Consolas" panose="020B0609020204030204" pitchFamily="49" charset="0"/>
              </a:rPr>
              <a:t> /* A single tag */ </a:t>
            </a:r>
          </a:p>
          <a:p>
            <a:pPr>
              <a:buFont typeface="Arial" panose="020B0604020202020204" pitchFamily="34" charset="0"/>
              <a:buNone/>
            </a:pPr>
            <a:r>
              <a:rPr lang="en-US" altLang="en-US" sz="1400">
                <a:latin typeface="Consolas" panose="020B0609020204030204" pitchFamily="49" charset="0"/>
              </a:rPr>
              <a:t>h1 { </a:t>
            </a:r>
          </a:p>
          <a:p>
            <a:pPr>
              <a:buFont typeface="Arial" panose="020B0604020202020204" pitchFamily="34" charset="0"/>
              <a:buNone/>
            </a:pPr>
            <a:r>
              <a:rPr lang="en-US" altLang="en-US" sz="1400">
                <a:latin typeface="Consolas" panose="020B0609020204030204" pitchFamily="49" charset="0"/>
              </a:rPr>
              <a:t>	color: #999; </a:t>
            </a:r>
          </a:p>
          <a:p>
            <a:pPr>
              <a:buFont typeface="Arial" panose="020B0604020202020204" pitchFamily="34" charset="0"/>
              <a:buNone/>
            </a:pPr>
            <a:r>
              <a:rPr lang="en-US" altLang="en-US" sz="1400">
                <a:latin typeface="Consolas" panose="020B0609020204030204" pitchFamily="49" charset="0"/>
              </a:rPr>
              <a:t>	font-size: 200%; </a:t>
            </a:r>
          </a:p>
          <a:p>
            <a:pPr>
              <a:buFont typeface="Arial" panose="020B0604020202020204" pitchFamily="34" charset="0"/>
              <a:buNone/>
            </a:pPr>
            <a:r>
              <a:rPr lang="en-US" altLang="en-US" sz="1400">
                <a:latin typeface="Consolas" panose="020B0609020204030204" pitchFamily="49" charset="0"/>
              </a:rPr>
              <a:t>	text-transform: uppercase;</a:t>
            </a:r>
          </a:p>
          <a:p>
            <a:pPr>
              <a:buFont typeface="Arial" panose="020B0604020202020204" pitchFamily="34" charset="0"/>
              <a:buNone/>
            </a:pPr>
            <a:r>
              <a:rPr lang="en-US" altLang="en-US" sz="1400">
                <a:latin typeface="Consolas" panose="020B0609020204030204" pitchFamily="49" charset="0"/>
              </a:rPr>
              <a:t>	font-weight:normal; </a:t>
            </a:r>
          </a:p>
          <a:p>
            <a:pPr>
              <a:buFont typeface="Arial" panose="020B0604020202020204" pitchFamily="34" charset="0"/>
              <a:buNone/>
            </a:pPr>
            <a:r>
              <a:rPr lang="en-US" altLang="en-US" sz="1400">
                <a:latin typeface="Consolas" panose="020B0609020204030204" pitchFamily="49" charset="0"/>
              </a:rPr>
              <a:t>}</a:t>
            </a:r>
          </a:p>
          <a:p>
            <a:pPr>
              <a:buFont typeface="Arial" panose="020B0604020202020204" pitchFamily="34" charset="0"/>
              <a:buNone/>
            </a:pPr>
            <a:r>
              <a:rPr lang="en-US" altLang="en-US" sz="1400">
                <a:latin typeface="Consolas" panose="020B0609020204030204" pitchFamily="49" charset="0"/>
              </a:rPr>
              <a:t> /* A series of ID/tag combinations, with the same rules applied */ </a:t>
            </a:r>
          </a:p>
          <a:p>
            <a:pPr>
              <a:buFont typeface="Arial" panose="020B0604020202020204" pitchFamily="34" charset="0"/>
              <a:buNone/>
            </a:pPr>
            <a:r>
              <a:rPr lang="en-US" altLang="en-US" sz="1400">
                <a:latin typeface="Consolas" panose="020B0609020204030204" pitchFamily="49" charset="0"/>
              </a:rPr>
              <a:t>#main h2, #main h3, #main h4, #main h5 { </a:t>
            </a:r>
          </a:p>
          <a:p>
            <a:pPr>
              <a:buFont typeface="Arial" panose="020B0604020202020204" pitchFamily="34" charset="0"/>
              <a:buNone/>
            </a:pPr>
            <a:r>
              <a:rPr lang="en-US" altLang="en-US" sz="1400">
                <a:latin typeface="Consolas" panose="020B0609020204030204" pitchFamily="49" charset="0"/>
              </a:rPr>
              <a:t>	font-weight:normal; </a:t>
            </a:r>
          </a:p>
          <a:p>
            <a:pPr>
              <a:buFont typeface="Arial" panose="020B0604020202020204" pitchFamily="34" charset="0"/>
              <a:buNone/>
            </a:pPr>
            <a:r>
              <a:rPr lang="en-US" altLang="en-US" sz="1400">
                <a:latin typeface="Consolas" panose="020B0609020204030204" pitchFamily="49" charset="0"/>
              </a:rPr>
              <a:t>	line-height:1.4; </a:t>
            </a:r>
          </a:p>
          <a:p>
            <a:pPr>
              <a:buFont typeface="Arial" panose="020B0604020202020204" pitchFamily="34" charset="0"/>
              <a:buNone/>
            </a:pPr>
            <a:r>
              <a:rPr lang="en-US" altLang="en-US" sz="1400">
                <a:latin typeface="Consolas" panose="020B0609020204030204" pitchFamily="49" charset="0"/>
              </a:rPr>
              <a:t>	margin:7px auto;</a:t>
            </a:r>
          </a:p>
          <a:p>
            <a:pPr>
              <a:buFont typeface="Arial" panose="020B0604020202020204" pitchFamily="34" charset="0"/>
              <a:buNone/>
            </a:pPr>
            <a:r>
              <a:rPr lang="en-US" altLang="en-US" sz="1400">
                <a:latin typeface="Consolas" panose="020B0609020204030204" pitchFamily="49" charset="0"/>
              </a:rPr>
              <a:t>}</a:t>
            </a:r>
          </a:p>
        </p:txBody>
      </p:sp>
    </p:spTree>
    <p:extLst>
      <p:ext uri="{BB962C8B-B14F-4D97-AF65-F5344CB8AC3E}">
        <p14:creationId xmlns:p14="http://schemas.microsoft.com/office/powerpoint/2010/main" val="357544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lumMod val="95000"/>
                  </a:schemeClr>
                </a:solidFill>
              </a:rPr>
              <a:t>Basic Anatomy of a Style Sheet</a:t>
            </a:r>
          </a:p>
        </p:txBody>
      </p:sp>
      <p:sp>
        <p:nvSpPr>
          <p:cNvPr id="21507" name="Content Placeholder 2"/>
          <p:cNvSpPr>
            <a:spLocks noGrp="1"/>
          </p:cNvSpPr>
          <p:nvPr>
            <p:ph idx="1"/>
          </p:nvPr>
        </p:nvSpPr>
        <p:spPr>
          <a:xfrm>
            <a:off x="1657350" y="1876425"/>
            <a:ext cx="8610600" cy="4981575"/>
          </a:xfrm>
          <a:solidFill>
            <a:schemeClr val="bg1">
              <a:alpha val="90195"/>
            </a:schemeClr>
          </a:solidFill>
          <a:ln w="22225">
            <a:solidFill>
              <a:schemeClr val="accent1"/>
            </a:solidFill>
            <a:miter lim="800000"/>
            <a:headEnd/>
            <a:tailEnd/>
          </a:ln>
        </p:spPr>
        <p:txBody>
          <a:bodyPr>
            <a:normAutofit fontScale="62500" lnSpcReduction="20000"/>
          </a:bodyPr>
          <a:lstStyle/>
          <a:p>
            <a:pPr>
              <a:buFont typeface="Arial" panose="020B0604020202020204" pitchFamily="34" charset="0"/>
              <a:buNone/>
            </a:pPr>
            <a:r>
              <a:rPr lang="en-US" altLang="en-US" sz="1400" dirty="0">
                <a:latin typeface="Consolas" panose="020B0609020204030204" pitchFamily="49" charset="0"/>
              </a:rPr>
              <a:t>/* A class */ </a:t>
            </a:r>
          </a:p>
          <a:p>
            <a:pPr>
              <a:buFont typeface="Arial" panose="020B0604020202020204" pitchFamily="34" charset="0"/>
              <a:buNone/>
            </a:pPr>
            <a:r>
              <a:rPr lang="en-US" altLang="en-US" sz="1400" dirty="0">
                <a:latin typeface="Consolas" panose="020B0609020204030204" pitchFamily="49" charset="0"/>
              </a:rPr>
              <a:t>.more-link { </a:t>
            </a:r>
          </a:p>
          <a:p>
            <a:pPr>
              <a:buFont typeface="Arial" panose="020B0604020202020204" pitchFamily="34" charset="0"/>
              <a:buNone/>
            </a:pPr>
            <a:r>
              <a:rPr lang="en-US" altLang="en-US" sz="1400" dirty="0">
                <a:latin typeface="Consolas" panose="020B0609020204030204" pitchFamily="49" charset="0"/>
              </a:rPr>
              <a:t>	</a:t>
            </a:r>
            <a:r>
              <a:rPr lang="en-US" altLang="en-US" sz="1400" dirty="0" err="1">
                <a:latin typeface="Consolas" panose="020B0609020204030204" pitchFamily="49" charset="0"/>
              </a:rPr>
              <a:t>font-weight:bold</a:t>
            </a:r>
            <a:r>
              <a:rPr lang="en-US" altLang="en-US" sz="1400" dirty="0">
                <a:latin typeface="Consolas" panose="020B0609020204030204" pitchFamily="49" charset="0"/>
              </a:rPr>
              <a:t>; </a:t>
            </a:r>
          </a:p>
          <a:p>
            <a:pPr>
              <a:buFont typeface="Arial" panose="020B0604020202020204" pitchFamily="34" charset="0"/>
              <a:buNone/>
            </a:pPr>
            <a:r>
              <a:rPr lang="en-US" altLang="en-US" sz="1400" dirty="0">
                <a:latin typeface="Consolas" panose="020B0609020204030204" pitchFamily="49" charset="0"/>
              </a:rPr>
              <a:t>	</a:t>
            </a:r>
            <a:r>
              <a:rPr lang="en-US" altLang="en-US" sz="1400" dirty="0" err="1">
                <a:latin typeface="Consolas" panose="020B0609020204030204" pitchFamily="49" charset="0"/>
              </a:rPr>
              <a:t>text-transform:uppercase</a:t>
            </a:r>
            <a:r>
              <a:rPr lang="en-US" altLang="en-US" sz="1400" dirty="0">
                <a:latin typeface="Consolas" panose="020B0609020204030204" pitchFamily="49" charset="0"/>
              </a:rPr>
              <a:t>; </a:t>
            </a:r>
          </a:p>
          <a:p>
            <a:pPr>
              <a:buFont typeface="Arial" panose="020B0604020202020204" pitchFamily="34" charset="0"/>
              <a:buNone/>
            </a:pPr>
            <a:r>
              <a:rPr lang="en-US" altLang="en-US" sz="1400" dirty="0">
                <a:latin typeface="Consolas" panose="020B0609020204030204" pitchFamily="49" charset="0"/>
              </a:rPr>
              <a:t>	font-size:110%; 	</a:t>
            </a:r>
          </a:p>
          <a:p>
            <a:pPr>
              <a:buFont typeface="Arial" panose="020B0604020202020204" pitchFamily="34" charset="0"/>
              <a:buNone/>
            </a:pPr>
            <a:r>
              <a:rPr lang="en-US" altLang="en-US" sz="1400" dirty="0">
                <a:latin typeface="Consolas" panose="020B0609020204030204" pitchFamily="49" charset="0"/>
              </a:rPr>
              <a:t>	</a:t>
            </a:r>
            <a:r>
              <a:rPr lang="en-US" altLang="en-US" sz="1400" dirty="0" err="1">
                <a:latin typeface="Consolas" panose="020B0609020204030204" pitchFamily="49" charset="0"/>
              </a:rPr>
              <a:t>text-decoration:none</a:t>
            </a:r>
            <a:r>
              <a:rPr lang="en-US" altLang="en-US" sz="1400" dirty="0">
                <a:latin typeface="Consolas" panose="020B0609020204030204" pitchFamily="49" charset="0"/>
              </a:rPr>
              <a:t> !important; </a:t>
            </a:r>
          </a:p>
          <a:p>
            <a:pPr>
              <a:buFont typeface="Arial" panose="020B0604020202020204" pitchFamily="34" charset="0"/>
              <a:buNone/>
            </a:pPr>
            <a:r>
              <a:rPr lang="en-US" altLang="en-US" sz="1400" dirty="0">
                <a:latin typeface="Consolas" panose="020B0609020204030204" pitchFamily="49" charset="0"/>
              </a:rPr>
              <a:t>} </a:t>
            </a:r>
          </a:p>
          <a:p>
            <a:pPr>
              <a:buFont typeface="Arial" panose="020B0604020202020204" pitchFamily="34" charset="0"/>
              <a:buNone/>
            </a:pPr>
            <a:r>
              <a:rPr lang="en-US" altLang="en-US" sz="1400" dirty="0">
                <a:latin typeface="Consolas" panose="020B0609020204030204" pitchFamily="49" charset="0"/>
              </a:rPr>
              <a:t>/* An ID/class combo */ </a:t>
            </a:r>
          </a:p>
          <a:p>
            <a:pPr>
              <a:buFont typeface="Arial" panose="020B0604020202020204" pitchFamily="34" charset="0"/>
              <a:buNone/>
            </a:pPr>
            <a:r>
              <a:rPr lang="en-US" altLang="en-US" sz="1400" dirty="0">
                <a:latin typeface="Consolas" panose="020B0609020204030204" pitchFamily="49" charset="0"/>
              </a:rPr>
              <a:t>#main .share { </a:t>
            </a:r>
          </a:p>
          <a:p>
            <a:pPr>
              <a:buFont typeface="Arial" panose="020B0604020202020204" pitchFamily="34" charset="0"/>
              <a:buNone/>
            </a:pPr>
            <a:r>
              <a:rPr lang="en-US" altLang="en-US" sz="1400" dirty="0">
                <a:latin typeface="Consolas" panose="020B0609020204030204" pitchFamily="49" charset="0"/>
              </a:rPr>
              <a:t>	margin-top:7px; </a:t>
            </a:r>
          </a:p>
          <a:p>
            <a:pPr>
              <a:buFont typeface="Arial" panose="020B0604020202020204" pitchFamily="34" charset="0"/>
              <a:buNone/>
            </a:pPr>
            <a:r>
              <a:rPr lang="en-US" altLang="en-US" sz="1400" dirty="0">
                <a:latin typeface="Consolas" panose="020B0609020204030204" pitchFamily="49" charset="0"/>
              </a:rPr>
              <a:t>} </a:t>
            </a:r>
          </a:p>
          <a:p>
            <a:pPr>
              <a:buFont typeface="Arial" panose="020B0604020202020204" pitchFamily="34" charset="0"/>
              <a:buNone/>
            </a:pPr>
            <a:r>
              <a:rPr lang="en-US" altLang="en-US" sz="1400" dirty="0">
                <a:latin typeface="Consolas" panose="020B0609020204030204" pitchFamily="49" charset="0"/>
              </a:rPr>
              <a:t>/* An ID/class/tag combo */ </a:t>
            </a:r>
          </a:p>
          <a:p>
            <a:pPr>
              <a:buFont typeface="Arial" panose="020B0604020202020204" pitchFamily="34" charset="0"/>
              <a:buNone/>
            </a:pPr>
            <a:r>
              <a:rPr lang="en-US" altLang="en-US" sz="1400" dirty="0">
                <a:latin typeface="Consolas" panose="020B0609020204030204" pitchFamily="49" charset="0"/>
              </a:rPr>
              <a:t>#main .share strong { </a:t>
            </a:r>
          </a:p>
          <a:p>
            <a:pPr>
              <a:buFont typeface="Arial" panose="020B0604020202020204" pitchFamily="34" charset="0"/>
              <a:buNone/>
            </a:pPr>
            <a:r>
              <a:rPr lang="en-US" altLang="en-US" sz="1400" dirty="0">
                <a:latin typeface="Consolas" panose="020B0609020204030204" pitchFamily="49" charset="0"/>
              </a:rPr>
              <a:t>	background: </a:t>
            </a:r>
            <a:r>
              <a:rPr lang="en-US" altLang="en-US" sz="1400" dirty="0" err="1">
                <a:latin typeface="Consolas" panose="020B0609020204030204" pitchFamily="49" charset="0"/>
              </a:rPr>
              <a:t>url</a:t>
            </a:r>
            <a:r>
              <a:rPr lang="en-US" altLang="en-US" sz="1400" dirty="0">
                <a:latin typeface="Consolas" panose="020B0609020204030204" pitchFamily="49" charset="0"/>
              </a:rPr>
              <a:t>(/_assets/styles/images/share.png) 0px 3px no-repeat; </a:t>
            </a:r>
          </a:p>
          <a:p>
            <a:pPr>
              <a:buFont typeface="Arial" panose="020B0604020202020204" pitchFamily="34" charset="0"/>
              <a:buNone/>
            </a:pPr>
            <a:r>
              <a:rPr lang="en-US" altLang="en-US" sz="1400" dirty="0">
                <a:latin typeface="Consolas" panose="020B0609020204030204" pitchFamily="49" charset="0"/>
              </a:rPr>
              <a:t>	color:#393; </a:t>
            </a:r>
          </a:p>
          <a:p>
            <a:pPr>
              <a:buFont typeface="Arial" panose="020B0604020202020204" pitchFamily="34" charset="0"/>
              <a:buNone/>
            </a:pPr>
            <a:r>
              <a:rPr lang="en-US" altLang="en-US" sz="1400" dirty="0">
                <a:latin typeface="Consolas" panose="020B0609020204030204" pitchFamily="49" charset="0"/>
              </a:rPr>
              <a:t>	padding-left: 19px; </a:t>
            </a:r>
          </a:p>
          <a:p>
            <a:pPr>
              <a:buFont typeface="Arial" panose="020B0604020202020204" pitchFamily="34" charset="0"/>
              <a:buNone/>
            </a:pPr>
            <a:r>
              <a:rPr lang="en-US" altLang="en-US" sz="1400" dirty="0">
                <a:latin typeface="Consolas" panose="020B0609020204030204" pitchFamily="49" charset="0"/>
              </a:rPr>
              <a:t>	</a:t>
            </a:r>
            <a:r>
              <a:rPr lang="en-US" altLang="en-US" sz="1400" dirty="0" err="1">
                <a:latin typeface="Consolas" panose="020B0609020204030204" pitchFamily="49" charset="0"/>
              </a:rPr>
              <a:t>text-transform:uppercase</a:t>
            </a:r>
            <a:r>
              <a:rPr lang="en-US" altLang="en-US" sz="1400" dirty="0">
                <a:latin typeface="Consolas" panose="020B0609020204030204" pitchFamily="49" charset="0"/>
              </a:rPr>
              <a:t>; </a:t>
            </a:r>
          </a:p>
          <a:p>
            <a:pPr>
              <a:buFont typeface="Arial" panose="020B0604020202020204" pitchFamily="34" charset="0"/>
              <a:buNone/>
            </a:pPr>
            <a:r>
              <a:rPr lang="en-US" altLang="en-US" sz="1400" dirty="0">
                <a:latin typeface="Consolas" panose="020B0609020204030204" pitchFamily="49" charset="0"/>
              </a:rPr>
              <a:t>}</a:t>
            </a:r>
          </a:p>
        </p:txBody>
      </p:sp>
    </p:spTree>
    <p:extLst>
      <p:ext uri="{BB962C8B-B14F-4D97-AF65-F5344CB8AC3E}">
        <p14:creationId xmlns:p14="http://schemas.microsoft.com/office/powerpoint/2010/main" val="2761452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solidFill>
              </a:rPr>
              <a:t>Vocabulary</a:t>
            </a:r>
            <a:endParaRPr lang="en-US" dirty="0" smtClean="0">
              <a:solidFill>
                <a:schemeClr val="bg1">
                  <a:lumMod val="95000"/>
                </a:schemeClr>
              </a:solidFill>
            </a:endParaRPr>
          </a:p>
        </p:txBody>
      </p:sp>
      <p:sp>
        <p:nvSpPr>
          <p:cNvPr id="23555" name="Content Placeholder 2"/>
          <p:cNvSpPr>
            <a:spLocks noGrp="1"/>
          </p:cNvSpPr>
          <p:nvPr>
            <p:ph idx="1"/>
          </p:nvPr>
        </p:nvSpPr>
        <p:spPr>
          <a:solidFill>
            <a:schemeClr val="tx1">
              <a:alpha val="74901"/>
            </a:schemeClr>
          </a:solidFill>
        </p:spPr>
        <p:txBody>
          <a:bodyPr/>
          <a:lstStyle/>
          <a:p>
            <a:pPr marL="455613" lvl="1" indent="1588">
              <a:buNone/>
              <a:tabLst>
                <a:tab pos="457200" algn="l"/>
              </a:tabLst>
            </a:pPr>
            <a:r>
              <a:rPr lang="en-US" altLang="en-US" sz="3600">
                <a:solidFill>
                  <a:schemeClr val="bg1"/>
                </a:solidFill>
              </a:rPr>
              <a:t>.selector {</a:t>
            </a:r>
          </a:p>
          <a:p>
            <a:pPr marL="455613" lvl="1" indent="1588">
              <a:buNone/>
              <a:tabLst>
                <a:tab pos="457200" algn="l"/>
              </a:tabLst>
            </a:pPr>
            <a:r>
              <a:rPr lang="en-US" altLang="en-US" sz="3600">
                <a:solidFill>
                  <a:schemeClr val="bg1"/>
                </a:solidFill>
              </a:rPr>
              <a:t>/*declaration*/</a:t>
            </a:r>
          </a:p>
          <a:p>
            <a:pPr marL="455613" lvl="1" indent="1588">
              <a:buNone/>
              <a:tabLst>
                <a:tab pos="457200" algn="l"/>
              </a:tabLst>
            </a:pPr>
            <a:r>
              <a:rPr lang="en-US" altLang="en-US" sz="3600">
                <a:solidFill>
                  <a:schemeClr val="bg1"/>
                </a:solidFill>
              </a:rPr>
              <a:t>property:value</a:t>
            </a:r>
          </a:p>
          <a:p>
            <a:pPr marL="455613" lvl="1" indent="1588">
              <a:buNone/>
              <a:tabLst>
                <a:tab pos="457200" algn="l"/>
              </a:tabLst>
            </a:pPr>
            <a:r>
              <a:rPr lang="en-US" altLang="en-US" sz="3600">
                <a:solidFill>
                  <a:schemeClr val="bg1"/>
                </a:solidFill>
              </a:rPr>
              <a:t>}</a:t>
            </a:r>
          </a:p>
          <a:p>
            <a:pPr marL="455613" lvl="1" indent="1588">
              <a:buNone/>
              <a:tabLst>
                <a:tab pos="457200" algn="l"/>
              </a:tabLst>
            </a:pPr>
            <a:endParaRPr lang="en-US" altLang="en-US" sz="1600">
              <a:solidFill>
                <a:schemeClr val="bg1"/>
              </a:solidFill>
            </a:endParaRPr>
          </a:p>
        </p:txBody>
      </p:sp>
    </p:spTree>
    <p:extLst>
      <p:ext uri="{BB962C8B-B14F-4D97-AF65-F5344CB8AC3E}">
        <p14:creationId xmlns:p14="http://schemas.microsoft.com/office/powerpoint/2010/main" val="338260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Contents </a:t>
            </a:r>
            <a:endParaRPr lang="en-IN" dirty="0"/>
          </a:p>
        </p:txBody>
      </p:sp>
      <p:sp>
        <p:nvSpPr>
          <p:cNvPr id="3" name="Content Placeholder 2"/>
          <p:cNvSpPr>
            <a:spLocks noGrp="1"/>
          </p:cNvSpPr>
          <p:nvPr>
            <p:ph idx="1"/>
          </p:nvPr>
        </p:nvSpPr>
        <p:spPr/>
        <p:txBody>
          <a:bodyPr/>
          <a:lstStyle/>
          <a:p>
            <a:r>
              <a:rPr lang="en-IN" dirty="0" smtClean="0"/>
              <a:t>Introduction and History</a:t>
            </a:r>
          </a:p>
          <a:p>
            <a:r>
              <a:rPr lang="en-IN" dirty="0" smtClean="0"/>
              <a:t>HTML</a:t>
            </a:r>
          </a:p>
          <a:p>
            <a:r>
              <a:rPr lang="en-IN" dirty="0" smtClean="0"/>
              <a:t>CSS</a:t>
            </a:r>
          </a:p>
          <a:p>
            <a:r>
              <a:rPr lang="en-IN" dirty="0" err="1" smtClean="0"/>
              <a:t>Javascript</a:t>
            </a:r>
            <a:endParaRPr lang="en-IN" dirty="0"/>
          </a:p>
        </p:txBody>
      </p:sp>
    </p:spTree>
    <p:extLst>
      <p:ext uri="{BB962C8B-B14F-4D97-AF65-F5344CB8AC3E}">
        <p14:creationId xmlns:p14="http://schemas.microsoft.com/office/powerpoint/2010/main" val="2074524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4001" y="223"/>
            <a:ext cx="9143999" cy="10287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925358" y="1"/>
            <a:ext cx="4742641" cy="59994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24001" y="0"/>
            <a:ext cx="9088207" cy="102057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3172" y="52323"/>
            <a:ext cx="9145590" cy="901826"/>
          </a:xfrm>
          <a:prstGeom prst="rect">
            <a:avLst/>
          </a:prstGeom>
          <a:blipFill>
            <a:blip r:embed="rId6"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2288541" y="991869"/>
            <a:ext cx="4218305" cy="635000"/>
          </a:xfrm>
          <a:prstGeom prst="rect">
            <a:avLst/>
          </a:prstGeom>
        </p:spPr>
        <p:txBody>
          <a:bodyPr vert="horz" wrap="square" lIns="0" tIns="12065" rIns="0" bIns="0" rtlCol="0" anchor="ctr">
            <a:spAutoFit/>
          </a:bodyPr>
          <a:lstStyle/>
          <a:p>
            <a:pPr marL="12700">
              <a:lnSpc>
                <a:spcPct val="100000"/>
              </a:lnSpc>
              <a:spcBef>
                <a:spcPts val="95"/>
              </a:spcBef>
            </a:pPr>
            <a:r>
              <a:rPr sz="4000" spc="100" dirty="0"/>
              <a:t>How </a:t>
            </a:r>
            <a:r>
              <a:rPr sz="4000" spc="90" dirty="0"/>
              <a:t>They</a:t>
            </a:r>
            <a:r>
              <a:rPr sz="4000" spc="-395" dirty="0"/>
              <a:t> </a:t>
            </a:r>
            <a:r>
              <a:rPr sz="4000" spc="75" dirty="0"/>
              <a:t>Looked?</a:t>
            </a:r>
            <a:endParaRPr sz="4000"/>
          </a:p>
        </p:txBody>
      </p:sp>
      <p:sp>
        <p:nvSpPr>
          <p:cNvPr id="8" name="object 8"/>
          <p:cNvSpPr/>
          <p:nvPr/>
        </p:nvSpPr>
        <p:spPr>
          <a:xfrm>
            <a:off x="1981200" y="1959862"/>
            <a:ext cx="7162800" cy="4898136"/>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4826986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lumMod val="95000"/>
                  </a:schemeClr>
                </a:solidFill>
              </a:rPr>
              <a:t>Shorthand properties</a:t>
            </a:r>
          </a:p>
        </p:txBody>
      </p:sp>
      <p:sp>
        <p:nvSpPr>
          <p:cNvPr id="24579" name="Content Placeholder 2"/>
          <p:cNvSpPr>
            <a:spLocks noGrp="1"/>
          </p:cNvSpPr>
          <p:nvPr>
            <p:ph idx="1"/>
          </p:nvPr>
        </p:nvSpPr>
        <p:spPr>
          <a:solidFill>
            <a:schemeClr val="bg1">
              <a:alpha val="90195"/>
            </a:schemeClr>
          </a:solidFill>
          <a:ln w="22225">
            <a:solidFill>
              <a:schemeClr val="accent1"/>
            </a:solidFill>
            <a:miter lim="800000"/>
            <a:headEnd/>
            <a:tailEnd/>
          </a:ln>
        </p:spPr>
        <p:txBody>
          <a:bodyPr>
            <a:normAutofit fontScale="47500" lnSpcReduction="20000"/>
          </a:bodyPr>
          <a:lstStyle/>
          <a:p>
            <a:pPr eaLnBrk="1" hangingPunct="1">
              <a:buFont typeface="Arial" panose="020B0604020202020204" pitchFamily="34" charset="0"/>
              <a:buNone/>
            </a:pPr>
            <a:r>
              <a:rPr lang="en-US" altLang="en-US" sz="1400">
                <a:latin typeface="Consolas" panose="020B0609020204030204" pitchFamily="49" charset="0"/>
              </a:rPr>
              <a:t>.verbose { </a:t>
            </a:r>
          </a:p>
          <a:p>
            <a:pPr eaLnBrk="1" hangingPunct="1">
              <a:buFont typeface="Arial" panose="020B0604020202020204" pitchFamily="34" charset="0"/>
              <a:buNone/>
            </a:pPr>
            <a:r>
              <a:rPr lang="en-US" altLang="en-US" sz="1400">
                <a:latin typeface="Consolas" panose="020B0609020204030204" pitchFamily="49" charset="0"/>
              </a:rPr>
              <a:t>	font-family: "Times New Roman", Times, serif; </a:t>
            </a:r>
          </a:p>
          <a:p>
            <a:pPr eaLnBrk="1" hangingPunct="1">
              <a:buFont typeface="Arial" panose="020B0604020202020204" pitchFamily="34" charset="0"/>
              <a:buNone/>
            </a:pPr>
            <a:r>
              <a:rPr lang="en-US" altLang="en-US" sz="1400">
                <a:latin typeface="Consolas" panose="020B0609020204030204" pitchFamily="49" charset="0"/>
              </a:rPr>
              <a:t>	font-size: 12px; </a:t>
            </a:r>
          </a:p>
          <a:p>
            <a:pPr eaLnBrk="1" hangingPunct="1">
              <a:buFont typeface="Arial" panose="020B0604020202020204" pitchFamily="34" charset="0"/>
              <a:buNone/>
            </a:pPr>
            <a:r>
              <a:rPr lang="en-US" altLang="en-US" sz="1400">
                <a:latin typeface="Consolas" panose="020B0609020204030204" pitchFamily="49" charset="0"/>
              </a:rPr>
              <a:t>	font-style: italic; </a:t>
            </a:r>
          </a:p>
          <a:p>
            <a:pPr eaLnBrk="1" hangingPunct="1">
              <a:buFont typeface="Arial" panose="020B0604020202020204" pitchFamily="34" charset="0"/>
              <a:buNone/>
            </a:pPr>
            <a:r>
              <a:rPr lang="en-US" altLang="en-US" sz="1400">
                <a:latin typeface="Consolas" panose="020B0609020204030204" pitchFamily="49" charset="0"/>
              </a:rPr>
              <a:t>	line-height: normal; </a:t>
            </a:r>
          </a:p>
          <a:p>
            <a:pPr eaLnBrk="1" hangingPunct="1">
              <a:buFont typeface="Arial" panose="020B0604020202020204" pitchFamily="34" charset="0"/>
              <a:buNone/>
            </a:pPr>
            <a:r>
              <a:rPr lang="en-US" altLang="en-US" sz="1400">
                <a:latin typeface="Consolas" panose="020B0609020204030204" pitchFamily="49" charset="0"/>
              </a:rPr>
              <a:t>	font-weight: bold; </a:t>
            </a:r>
          </a:p>
          <a:p>
            <a:pPr eaLnBrk="1" hangingPunct="1">
              <a:buFont typeface="Arial" panose="020B0604020202020204" pitchFamily="34" charset="0"/>
              <a:buNone/>
            </a:pPr>
            <a:r>
              <a:rPr lang="en-US" altLang="en-US" sz="1400">
                <a:latin typeface="Consolas" panose="020B0609020204030204" pitchFamily="49" charset="0"/>
              </a:rPr>
              <a:t>	color: #003333; </a:t>
            </a:r>
          </a:p>
          <a:p>
            <a:pPr eaLnBrk="1" hangingPunct="1">
              <a:buFont typeface="Arial" panose="020B0604020202020204" pitchFamily="34" charset="0"/>
              <a:buNone/>
            </a:pPr>
            <a:r>
              <a:rPr lang="en-US" altLang="en-US" sz="1400">
                <a:latin typeface="Consolas" panose="020B0609020204030204" pitchFamily="49" charset="0"/>
              </a:rPr>
              <a:t>	background-color: #FFFFCC; </a:t>
            </a:r>
          </a:p>
          <a:p>
            <a:pPr eaLnBrk="1" hangingPunct="1">
              <a:buFont typeface="Arial" panose="020B0604020202020204" pitchFamily="34" charset="0"/>
              <a:buNone/>
            </a:pPr>
            <a:r>
              <a:rPr lang="en-US" altLang="en-US" sz="1400">
                <a:latin typeface="Consolas" panose="020B0609020204030204" pitchFamily="49" charset="0"/>
              </a:rPr>
              <a:t>	padding-top: 5px; </a:t>
            </a:r>
          </a:p>
          <a:p>
            <a:pPr eaLnBrk="1" hangingPunct="1">
              <a:buFont typeface="Arial" panose="020B0604020202020204" pitchFamily="34" charset="0"/>
              <a:buNone/>
            </a:pPr>
            <a:r>
              <a:rPr lang="en-US" altLang="en-US" sz="1400">
                <a:latin typeface="Consolas" panose="020B0609020204030204" pitchFamily="49" charset="0"/>
              </a:rPr>
              <a:t>	padding-right: 10px; </a:t>
            </a:r>
          </a:p>
          <a:p>
            <a:pPr eaLnBrk="1" hangingPunct="1">
              <a:buFont typeface="Arial" panose="020B0604020202020204" pitchFamily="34" charset="0"/>
              <a:buNone/>
            </a:pPr>
            <a:r>
              <a:rPr lang="en-US" altLang="en-US" sz="1400">
                <a:latin typeface="Consolas" panose="020B0609020204030204" pitchFamily="49" charset="0"/>
              </a:rPr>
              <a:t>	padding-bottom: 15px; </a:t>
            </a:r>
          </a:p>
          <a:p>
            <a:pPr eaLnBrk="1" hangingPunct="1">
              <a:buFont typeface="Arial" panose="020B0604020202020204" pitchFamily="34" charset="0"/>
              <a:buNone/>
            </a:pPr>
            <a:r>
              <a:rPr lang="en-US" altLang="en-US" sz="1400">
                <a:latin typeface="Consolas" panose="020B0609020204030204" pitchFamily="49" charset="0"/>
              </a:rPr>
              <a:t>	padding-left: 20px; </a:t>
            </a:r>
          </a:p>
          <a:p>
            <a:pPr eaLnBrk="1" hangingPunct="1">
              <a:buFont typeface="Arial" panose="020B0604020202020204" pitchFamily="34" charset="0"/>
              <a:buNone/>
            </a:pPr>
            <a:r>
              <a:rPr lang="en-US" altLang="en-US" sz="1400">
                <a:latin typeface="Consolas" panose="020B0609020204030204" pitchFamily="49" charset="0"/>
              </a:rPr>
              <a:t>	background-image: url(images/bg.png);</a:t>
            </a:r>
          </a:p>
          <a:p>
            <a:pPr eaLnBrk="1" hangingPunct="1">
              <a:buFont typeface="Arial" panose="020B0604020202020204" pitchFamily="34" charset="0"/>
              <a:buNone/>
            </a:pPr>
            <a:r>
              <a:rPr lang="en-US" altLang="en-US" sz="1400">
                <a:latin typeface="Consolas" panose="020B0609020204030204" pitchFamily="49" charset="0"/>
              </a:rPr>
              <a:t>	background-repeat:repeat;</a:t>
            </a:r>
          </a:p>
          <a:p>
            <a:pPr eaLnBrk="1" hangingPunct="1">
              <a:buFont typeface="Arial" panose="020B0604020202020204" pitchFamily="34" charset="0"/>
              <a:buNone/>
            </a:pPr>
            <a:r>
              <a:rPr lang="en-US" altLang="en-US" sz="1400">
                <a:latin typeface="Consolas" panose="020B0609020204030204" pitchFamily="49" charset="0"/>
              </a:rPr>
              <a:t>	background-position: 10px 5px;</a:t>
            </a:r>
          </a:p>
          <a:p>
            <a:pPr eaLnBrk="1" hangingPunct="1">
              <a:buFont typeface="Arial" panose="020B0604020202020204" pitchFamily="34" charset="0"/>
              <a:buNone/>
            </a:pPr>
            <a:r>
              <a:rPr lang="en-US" altLang="en-US" sz="1400">
                <a:latin typeface="Consolas" panose="020B0609020204030204" pitchFamily="49" charset="0"/>
              </a:rPr>
              <a:t>}</a:t>
            </a:r>
            <a:endParaRPr lang="en-US" altLang="en-US" sz="1400">
              <a:latin typeface="Consolas" panose="020B0609020204030204" pitchFamily="49" charset="0"/>
              <a:ea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44144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lumMod val="95000"/>
                  </a:schemeClr>
                </a:solidFill>
              </a:rPr>
              <a:t>Shorthand properties</a:t>
            </a:r>
          </a:p>
        </p:txBody>
      </p:sp>
      <p:sp>
        <p:nvSpPr>
          <p:cNvPr id="25603" name="Content Placeholder 2"/>
          <p:cNvSpPr>
            <a:spLocks noGrp="1"/>
          </p:cNvSpPr>
          <p:nvPr>
            <p:ph idx="1"/>
          </p:nvPr>
        </p:nvSpPr>
        <p:spPr>
          <a:solidFill>
            <a:schemeClr val="bg1">
              <a:alpha val="90195"/>
            </a:schemeClr>
          </a:solidFill>
          <a:ln w="22225">
            <a:solidFill>
              <a:schemeClr val="accent1"/>
            </a:solidFill>
            <a:miter lim="800000"/>
            <a:headEnd/>
            <a:tailEnd/>
          </a:ln>
        </p:spPr>
        <p:txBody>
          <a:bodyPr/>
          <a:lstStyle/>
          <a:p>
            <a:pPr eaLnBrk="1" hangingPunct="1">
              <a:buFont typeface="Arial" panose="020B0604020202020204" pitchFamily="34" charset="0"/>
              <a:buNone/>
            </a:pPr>
            <a:r>
              <a:rPr lang="en-US" altLang="en-US" sz="1800">
                <a:latin typeface="Consolas" panose="020B0609020204030204" pitchFamily="49" charset="0"/>
              </a:rPr>
              <a:t>.shorthand {</a:t>
            </a:r>
          </a:p>
          <a:p>
            <a:pPr eaLnBrk="1" hangingPunct="1">
              <a:buFont typeface="Arial" panose="020B0604020202020204" pitchFamily="34" charset="0"/>
              <a:buNone/>
            </a:pPr>
            <a:r>
              <a:rPr lang="en-US" altLang="en-US" sz="1800">
                <a:latin typeface="Consolas" panose="020B0609020204030204" pitchFamily="49" charset="0"/>
              </a:rPr>
              <a:t>	background: #ffffcc url(images/bg.png) 10px 5px repeat;</a:t>
            </a:r>
          </a:p>
          <a:p>
            <a:pPr eaLnBrk="1" hangingPunct="1">
              <a:buFont typeface="Arial" panose="020B0604020202020204" pitchFamily="34" charset="0"/>
              <a:buNone/>
            </a:pPr>
            <a:r>
              <a:rPr lang="en-US" altLang="en-US" sz="1800">
                <a:latin typeface="Consolas" panose="020B0609020204030204" pitchFamily="49" charset="0"/>
              </a:rPr>
              <a:t> 	color: #003333;</a:t>
            </a:r>
          </a:p>
          <a:p>
            <a:pPr eaLnBrk="1" hangingPunct="1">
              <a:buFont typeface="Arial" panose="020B0604020202020204" pitchFamily="34" charset="0"/>
              <a:buNone/>
            </a:pPr>
            <a:r>
              <a:rPr lang="en-US" altLang="en-US" sz="1800">
                <a:latin typeface="Consolas" panose="020B0609020204030204" pitchFamily="49" charset="0"/>
              </a:rPr>
              <a:t> 	font: italic bold 12px/normal "Times New Roman", Times, serif;</a:t>
            </a:r>
          </a:p>
          <a:p>
            <a:pPr eaLnBrk="1" hangingPunct="1">
              <a:buFont typeface="Arial" panose="020B0604020202020204" pitchFamily="34" charset="0"/>
              <a:buNone/>
            </a:pPr>
            <a:r>
              <a:rPr lang="en-US" altLang="en-US" sz="1800">
                <a:latin typeface="Consolas" panose="020B0609020204030204" pitchFamily="49" charset="0"/>
              </a:rPr>
              <a:t>	padding: 5px 10px 15px 20px; </a:t>
            </a:r>
          </a:p>
          <a:p>
            <a:pPr eaLnBrk="1" hangingPunct="1">
              <a:buFont typeface="Arial" panose="020B0604020202020204" pitchFamily="34" charset="0"/>
              <a:buNone/>
            </a:pPr>
            <a:r>
              <a:rPr lang="en-US" altLang="en-US" sz="1800">
                <a:latin typeface="Consolas" panose="020B0609020204030204" pitchFamily="49" charset="0"/>
              </a:rPr>
              <a:t>}</a:t>
            </a:r>
            <a:endParaRPr lang="en-US" altLang="en-US" sz="1800">
              <a:latin typeface="Consolas" panose="020B0609020204030204" pitchFamily="49" charset="0"/>
              <a:ea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36288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lumMod val="95000"/>
                  </a:schemeClr>
                </a:solidFill>
              </a:rPr>
              <a:t>Shorthand properties</a:t>
            </a:r>
          </a:p>
        </p:txBody>
      </p:sp>
      <p:sp>
        <p:nvSpPr>
          <p:cNvPr id="26627" name="Content Placeholder 2"/>
          <p:cNvSpPr>
            <a:spLocks noGrp="1"/>
          </p:cNvSpPr>
          <p:nvPr>
            <p:ph idx="1"/>
          </p:nvPr>
        </p:nvSpPr>
        <p:spPr>
          <a:solidFill>
            <a:schemeClr val="tx1">
              <a:alpha val="74901"/>
            </a:schemeClr>
          </a:solidFill>
        </p:spPr>
        <p:txBody>
          <a:bodyPr/>
          <a:lstStyle/>
          <a:p>
            <a:pPr marL="455613" lvl="1" indent="1588">
              <a:buNone/>
              <a:tabLst>
                <a:tab pos="457200" algn="l"/>
              </a:tabLst>
            </a:pPr>
            <a:r>
              <a:rPr lang="en-US" altLang="en-US" sz="7200">
                <a:solidFill>
                  <a:schemeClr val="bg1"/>
                </a:solidFill>
              </a:rPr>
              <a:t>Remember:</a:t>
            </a:r>
          </a:p>
          <a:p>
            <a:pPr marL="455613" lvl="1" indent="1588">
              <a:buNone/>
              <a:tabLst>
                <a:tab pos="457200" algn="l"/>
              </a:tabLst>
            </a:pPr>
            <a:r>
              <a:rPr lang="en-US" altLang="en-US" sz="7200">
                <a:solidFill>
                  <a:schemeClr val="bg1"/>
                </a:solidFill>
              </a:rPr>
              <a:t>T</a:t>
            </a:r>
            <a:r>
              <a:rPr lang="en-US" altLang="en-US">
                <a:solidFill>
                  <a:schemeClr val="bg1"/>
                </a:solidFill>
              </a:rPr>
              <a:t>(op)</a:t>
            </a:r>
            <a:r>
              <a:rPr lang="en-US" altLang="en-US" sz="7200">
                <a:solidFill>
                  <a:schemeClr val="bg1"/>
                </a:solidFill>
              </a:rPr>
              <a:t>R</a:t>
            </a:r>
            <a:r>
              <a:rPr lang="en-US" altLang="en-US">
                <a:solidFill>
                  <a:schemeClr val="bg1"/>
                </a:solidFill>
              </a:rPr>
              <a:t>(ight)</a:t>
            </a:r>
            <a:r>
              <a:rPr lang="en-US" altLang="en-US" sz="7200">
                <a:solidFill>
                  <a:schemeClr val="bg1"/>
                </a:solidFill>
              </a:rPr>
              <a:t>B</a:t>
            </a:r>
            <a:r>
              <a:rPr lang="en-US" altLang="en-US">
                <a:solidFill>
                  <a:schemeClr val="bg1"/>
                </a:solidFill>
              </a:rPr>
              <a:t>(ottom)</a:t>
            </a:r>
            <a:r>
              <a:rPr lang="en-US" altLang="en-US" sz="7200">
                <a:solidFill>
                  <a:schemeClr val="bg1"/>
                </a:solidFill>
              </a:rPr>
              <a:t>L</a:t>
            </a:r>
            <a:r>
              <a:rPr lang="en-US" altLang="en-US">
                <a:solidFill>
                  <a:schemeClr val="bg1"/>
                </a:solidFill>
              </a:rPr>
              <a:t>(eft)</a:t>
            </a:r>
          </a:p>
          <a:p>
            <a:pPr marL="455613" lvl="1" indent="1588">
              <a:buNone/>
              <a:tabLst>
                <a:tab pos="457200" algn="l"/>
              </a:tabLst>
            </a:pPr>
            <a:endParaRPr lang="en-US" altLang="en-US" sz="1600">
              <a:solidFill>
                <a:schemeClr val="bg1"/>
              </a:solidFill>
            </a:endParaRPr>
          </a:p>
        </p:txBody>
      </p:sp>
    </p:spTree>
    <p:extLst>
      <p:ext uri="{BB962C8B-B14F-4D97-AF65-F5344CB8AC3E}">
        <p14:creationId xmlns:p14="http://schemas.microsoft.com/office/powerpoint/2010/main" val="3274242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lumMod val="95000"/>
                  </a:schemeClr>
                </a:solidFill>
              </a:rPr>
              <a:t>Formatting</a:t>
            </a:r>
          </a:p>
        </p:txBody>
      </p:sp>
      <p:sp>
        <p:nvSpPr>
          <p:cNvPr id="27651" name="Content Placeholder 2"/>
          <p:cNvSpPr>
            <a:spLocks noGrp="1"/>
          </p:cNvSpPr>
          <p:nvPr>
            <p:ph idx="1"/>
          </p:nvPr>
        </p:nvSpPr>
        <p:spPr>
          <a:solidFill>
            <a:schemeClr val="bg1">
              <a:alpha val="90195"/>
            </a:schemeClr>
          </a:solidFill>
          <a:ln w="22225">
            <a:solidFill>
              <a:schemeClr val="accent1"/>
            </a:solidFill>
            <a:miter lim="800000"/>
            <a:headEnd/>
            <a:tailEnd/>
          </a:ln>
        </p:spPr>
        <p:txBody>
          <a:bodyPr>
            <a:normAutofit fontScale="25000" lnSpcReduction="20000"/>
          </a:bodyPr>
          <a:lstStyle/>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#main article strong {</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	font-weight:bold;</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#text #main article blockquote {</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	background:#efefef url(_assets/styles/images/bq-bg.png) no-repeat;</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	color:#600;</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	font-style: italic;</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	margin: 15px auto 30px auto;</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	padding: 30px 30px 15px 75px;</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#text #main article blockquote cite {</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	color:#333;</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	font-size:90%;</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	font-style:normal;</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#text #main article ul {</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	font-size:14px;</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	margin: auto auto 30px 15px;</a:t>
            </a:r>
          </a:p>
          <a:p>
            <a:pPr eaLnBrk="1" hangingPunct="1">
              <a:buFont typeface="Arial" panose="020B0604020202020204" pitchFamily="34" charset="0"/>
              <a:buNone/>
            </a:pPr>
            <a:r>
              <a:rPr lang="en-US" altLang="en-US" sz="1200">
                <a:latin typeface="Consolas" panose="020B0609020204030204" pitchFamily="49" charset="0"/>
                <a:ea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220442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lumMod val="95000"/>
                  </a:schemeClr>
                </a:solidFill>
              </a:rPr>
              <a:t>Formatting</a:t>
            </a:r>
          </a:p>
        </p:txBody>
      </p:sp>
      <p:sp>
        <p:nvSpPr>
          <p:cNvPr id="28675" name="Content Placeholder 2"/>
          <p:cNvSpPr>
            <a:spLocks noGrp="1"/>
          </p:cNvSpPr>
          <p:nvPr>
            <p:ph idx="1"/>
          </p:nvPr>
        </p:nvSpPr>
        <p:spPr>
          <a:solidFill>
            <a:schemeClr val="bg1">
              <a:alpha val="90195"/>
            </a:schemeClr>
          </a:solidFill>
          <a:ln w="22225">
            <a:solidFill>
              <a:schemeClr val="accent1"/>
            </a:solidFill>
            <a:miter lim="800000"/>
            <a:headEnd/>
            <a:tailEnd/>
          </a:ln>
        </p:spPr>
        <p:txBody>
          <a:bodyPr/>
          <a:lstStyle/>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.post-list li a{</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	color:#A8A8A8;</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    .post-list li a:hover{</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        color:#000;</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        text-decoration:none;</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     }</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     .post-list li .author a, .post-list li .author a:hover{</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         color:#F30;</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       	 text-transform:uppercase;</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     }</a:t>
            </a:r>
          </a:p>
          <a:p>
            <a:pPr eaLnBrk="1" hangingPunct="1">
              <a:buFont typeface="Arial" panose="020B0604020202020204" pitchFamily="34" charset="0"/>
              <a:buNone/>
            </a:pPr>
            <a:endParaRPr lang="en-US" altLang="en-US" sz="1400">
              <a:latin typeface="Consolas" panose="020B0609020204030204" pitchFamily="49" charset="0"/>
              <a:ea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0862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lumMod val="95000"/>
                  </a:schemeClr>
                </a:solidFill>
              </a:rPr>
              <a:t>Formatting</a:t>
            </a:r>
          </a:p>
        </p:txBody>
      </p:sp>
      <p:sp>
        <p:nvSpPr>
          <p:cNvPr id="29699" name="Content Placeholder 2"/>
          <p:cNvSpPr>
            <a:spLocks noGrp="1"/>
          </p:cNvSpPr>
          <p:nvPr>
            <p:ph idx="1"/>
          </p:nvPr>
        </p:nvSpPr>
        <p:spPr>
          <a:solidFill>
            <a:schemeClr val="bg1">
              <a:alpha val="90195"/>
            </a:schemeClr>
          </a:solidFill>
          <a:ln w="22225">
            <a:solidFill>
              <a:schemeClr val="accent1"/>
            </a:solidFill>
            <a:miter lim="800000"/>
            <a:headEnd/>
            <a:tailEnd/>
          </a:ln>
        </p:spPr>
        <p:txBody>
          <a:bodyPr/>
          <a:lstStyle/>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  #wrapper                        {width:800px; margin:0 auto;}</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  #header                         {height:100px; position:relative;}</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  #feature .post                  {width:490px; float:left;}</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  #footer                         {clear:both; font-size:93%; float:none;}</a:t>
            </a:r>
          </a:p>
          <a:p>
            <a:pPr eaLnBrk="1" hangingPunct="1">
              <a:buFont typeface="Arial" panose="020B0604020202020204" pitchFamily="34" charset="0"/>
              <a:buNone/>
            </a:pPr>
            <a:r>
              <a:rPr lang="en-US" altLang="en-US" sz="1400">
                <a:latin typeface="Consolas" panose="020B0609020204030204" pitchFamily="49" charset="0"/>
                <a:ea typeface="Consolas" panose="020B0609020204030204" pitchFamily="49" charset="0"/>
                <a:cs typeface="Consolas" panose="020B0609020204030204" pitchFamily="49" charset="0"/>
              </a:rPr>
              <a:t>  #footer .wrapper                {float:none;}</a:t>
            </a:r>
          </a:p>
        </p:txBody>
      </p:sp>
    </p:spTree>
    <p:extLst>
      <p:ext uri="{BB962C8B-B14F-4D97-AF65-F5344CB8AC3E}">
        <p14:creationId xmlns:p14="http://schemas.microsoft.com/office/powerpoint/2010/main" val="364142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solidFill>
              </a:rPr>
              <a:t>Specificity/The Cascade</a:t>
            </a:r>
            <a:endParaRPr lang="en-US" dirty="0" smtClean="0">
              <a:solidFill>
                <a:schemeClr val="bg1">
                  <a:lumMod val="95000"/>
                </a:schemeClr>
              </a:solidFill>
            </a:endParaRPr>
          </a:p>
        </p:txBody>
      </p:sp>
      <p:sp>
        <p:nvSpPr>
          <p:cNvPr id="33795" name="Content Placeholder 2"/>
          <p:cNvSpPr>
            <a:spLocks noGrp="1"/>
          </p:cNvSpPr>
          <p:nvPr>
            <p:ph idx="1"/>
          </p:nvPr>
        </p:nvSpPr>
        <p:spPr>
          <a:solidFill>
            <a:schemeClr val="tx1">
              <a:alpha val="74901"/>
            </a:schemeClr>
          </a:solidFill>
        </p:spPr>
        <p:txBody>
          <a:bodyPr/>
          <a:lstStyle/>
          <a:p>
            <a:r>
              <a:rPr lang="en-US" altLang="en-US" sz="2400">
                <a:solidFill>
                  <a:schemeClr val="bg1"/>
                </a:solidFill>
              </a:rPr>
              <a:t>Once all the rules are gathered calculations are made to decide which ones are to be followed and which ones are to be discarded. That works like this: </a:t>
            </a:r>
          </a:p>
          <a:p>
            <a:pPr lvl="1"/>
            <a:r>
              <a:rPr lang="en-US" altLang="en-US" sz="2000">
                <a:solidFill>
                  <a:schemeClr val="bg1"/>
                </a:solidFill>
              </a:rPr>
              <a:t>Sort by explicit weight- </a:t>
            </a:r>
            <a:r>
              <a:rPr lang="en-US" altLang="en-US" sz="2000" b="1">
                <a:solidFill>
                  <a:schemeClr val="bg1"/>
                </a:solidFill>
              </a:rPr>
              <a:t>‘!important’</a:t>
            </a:r>
            <a:r>
              <a:rPr lang="en-US" altLang="en-US" sz="2000">
                <a:solidFill>
                  <a:schemeClr val="bg1"/>
                </a:solidFill>
              </a:rPr>
              <a:t> rules carry more weight than normal declarations.</a:t>
            </a:r>
          </a:p>
          <a:p>
            <a:pPr lvl="1"/>
            <a:r>
              <a:rPr lang="en-US" altLang="en-US" sz="2000">
                <a:solidFill>
                  <a:schemeClr val="bg1"/>
                </a:solidFill>
              </a:rPr>
              <a:t>Sort by origin: the author’s style sheets trump the browser default values.</a:t>
            </a:r>
          </a:p>
          <a:p>
            <a:pPr lvl="1"/>
            <a:r>
              <a:rPr lang="en-US" altLang="en-US" sz="2000">
                <a:solidFill>
                  <a:schemeClr val="bg1"/>
                </a:solidFill>
              </a:rPr>
              <a:t>Sort by specificity of selector. More specific selectors trump more general ones. The formula is as follows: </a:t>
            </a:r>
          </a:p>
          <a:p>
            <a:pPr lvl="2"/>
            <a:r>
              <a:rPr lang="en-US" altLang="en-US" sz="1800">
                <a:solidFill>
                  <a:schemeClr val="bg1"/>
                </a:solidFill>
              </a:rPr>
              <a:t>factor in any inline styles</a:t>
            </a:r>
          </a:p>
          <a:p>
            <a:pPr lvl="2"/>
            <a:r>
              <a:rPr lang="en-US" altLang="en-US" sz="1800">
                <a:solidFill>
                  <a:schemeClr val="bg1"/>
                </a:solidFill>
              </a:rPr>
              <a:t>count the number of ID attributes in the selector</a:t>
            </a:r>
          </a:p>
          <a:p>
            <a:pPr lvl="2"/>
            <a:r>
              <a:rPr lang="en-US" altLang="en-US" sz="1800">
                <a:solidFill>
                  <a:schemeClr val="bg1"/>
                </a:solidFill>
              </a:rPr>
              <a:t>the number of CLASS attributes in the selector</a:t>
            </a:r>
          </a:p>
          <a:p>
            <a:pPr lvl="2"/>
            <a:r>
              <a:rPr lang="en-US" altLang="en-US" sz="1800">
                <a:solidFill>
                  <a:schemeClr val="bg1"/>
                </a:solidFill>
              </a:rPr>
              <a:t>the number of tag names in the selector</a:t>
            </a:r>
          </a:p>
        </p:txBody>
      </p:sp>
    </p:spTree>
    <p:extLst>
      <p:ext uri="{BB962C8B-B14F-4D97-AF65-F5344CB8AC3E}">
        <p14:creationId xmlns:p14="http://schemas.microsoft.com/office/powerpoint/2010/main" val="3116824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solidFill>
              </a:rPr>
              <a:t>Specificity/The Cascade</a:t>
            </a:r>
            <a:endParaRPr lang="en-US" dirty="0" smtClean="0">
              <a:solidFill>
                <a:schemeClr val="bg1">
                  <a:lumMod val="95000"/>
                </a:schemeClr>
              </a:solidFill>
            </a:endParaRPr>
          </a:p>
        </p:txBody>
      </p:sp>
      <p:sp>
        <p:nvSpPr>
          <p:cNvPr id="34819" name="Content Placeholder 2"/>
          <p:cNvSpPr>
            <a:spLocks noGrp="1"/>
          </p:cNvSpPr>
          <p:nvPr>
            <p:ph idx="1"/>
          </p:nvPr>
        </p:nvSpPr>
        <p:spPr>
          <a:solidFill>
            <a:schemeClr val="tx1">
              <a:alpha val="74901"/>
            </a:schemeClr>
          </a:solidFill>
        </p:spPr>
        <p:txBody>
          <a:bodyPr/>
          <a:lstStyle/>
          <a:p>
            <a:pPr marL="455613" lvl="1" indent="1588">
              <a:buNone/>
              <a:tabLst>
                <a:tab pos="457200" algn="l"/>
              </a:tabLst>
            </a:pPr>
            <a:r>
              <a:rPr lang="en-US" altLang="en-US" sz="1600">
                <a:solidFill>
                  <a:schemeClr val="bg1"/>
                </a:solidFill>
              </a:rPr>
              <a:t>Some Examples</a:t>
            </a:r>
          </a:p>
        </p:txBody>
      </p:sp>
      <p:graphicFrame>
        <p:nvGraphicFramePr>
          <p:cNvPr id="4" name="Table 3"/>
          <p:cNvGraphicFramePr>
            <a:graphicFrameLocks noGrp="1"/>
          </p:cNvGraphicFramePr>
          <p:nvPr/>
        </p:nvGraphicFramePr>
        <p:xfrm>
          <a:off x="2286000" y="2133600"/>
          <a:ext cx="8001000" cy="4063999"/>
        </p:xfrm>
        <a:graphic>
          <a:graphicData uri="http://schemas.openxmlformats.org/drawingml/2006/table">
            <a:tbl>
              <a:tblPr/>
              <a:tblGrid>
                <a:gridCol w="2209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028700">
                  <a:extLst>
                    <a:ext uri="{9D8B030D-6E8A-4147-A177-3AD203B41FA5}">
                      <a16:colId xmlns:a16="http://schemas.microsoft.com/office/drawing/2014/main" val="20004"/>
                    </a:ext>
                  </a:extLst>
                </a:gridCol>
                <a:gridCol w="1333500">
                  <a:extLst>
                    <a:ext uri="{9D8B030D-6E8A-4147-A177-3AD203B41FA5}">
                      <a16:colId xmlns:a16="http://schemas.microsoft.com/office/drawing/2014/main" val="20005"/>
                    </a:ext>
                  </a:extLst>
                </a:gridCol>
              </a:tblGrid>
              <a:tr h="829388">
                <a:tc>
                  <a:txBody>
                    <a:bodyPr/>
                    <a:lstStyle/>
                    <a:p>
                      <a:r>
                        <a:rPr lang="en-US" sz="1600" dirty="0"/>
                        <a:t>Selector</a:t>
                      </a:r>
                    </a:p>
                  </a:txBody>
                  <a:tcPr marL="82939" marR="82939" marT="41469" marB="41469" anchor="ctr">
                    <a:lnL>
                      <a:noFill/>
                    </a:lnL>
                    <a:lnR>
                      <a:noFill/>
                    </a:lnR>
                    <a:lnT>
                      <a:noFill/>
                    </a:lnT>
                    <a:lnB>
                      <a:noFill/>
                    </a:lnB>
                    <a:solidFill>
                      <a:schemeClr val="bg1">
                        <a:lumMod val="95000"/>
                      </a:schemeClr>
                    </a:solidFill>
                  </a:tcPr>
                </a:tc>
                <a:tc>
                  <a:txBody>
                    <a:bodyPr/>
                    <a:lstStyle/>
                    <a:p>
                      <a:r>
                        <a:rPr lang="en-US" sz="1600" dirty="0"/>
                        <a:t># of INLINE RULES</a:t>
                      </a:r>
                    </a:p>
                  </a:txBody>
                  <a:tcPr marL="82939" marR="82939" marT="41469" marB="41469" anchor="ctr">
                    <a:lnL>
                      <a:noFill/>
                    </a:lnL>
                    <a:lnR>
                      <a:noFill/>
                    </a:lnR>
                    <a:lnT>
                      <a:noFill/>
                    </a:lnT>
                    <a:lnB>
                      <a:noFill/>
                    </a:lnB>
                    <a:solidFill>
                      <a:schemeClr val="bg1">
                        <a:lumMod val="95000"/>
                      </a:schemeClr>
                    </a:solidFill>
                  </a:tcPr>
                </a:tc>
                <a:tc>
                  <a:txBody>
                    <a:bodyPr/>
                    <a:lstStyle/>
                    <a:p>
                      <a:r>
                        <a:rPr lang="en-US" sz="1600" dirty="0"/>
                        <a:t># of IDS</a:t>
                      </a:r>
                    </a:p>
                  </a:txBody>
                  <a:tcPr marL="82939" marR="82939" marT="41469" marB="41469" anchor="ctr">
                    <a:lnL>
                      <a:noFill/>
                    </a:lnL>
                    <a:lnR>
                      <a:noFill/>
                    </a:lnR>
                    <a:lnT>
                      <a:noFill/>
                    </a:lnT>
                    <a:lnB>
                      <a:noFill/>
                    </a:lnB>
                    <a:solidFill>
                      <a:schemeClr val="bg1">
                        <a:lumMod val="95000"/>
                      </a:schemeClr>
                    </a:solidFill>
                  </a:tcPr>
                </a:tc>
                <a:tc>
                  <a:txBody>
                    <a:bodyPr/>
                    <a:lstStyle/>
                    <a:p>
                      <a:r>
                        <a:rPr lang="en-US" sz="1600" dirty="0"/>
                        <a:t>#of CLASSES</a:t>
                      </a:r>
                    </a:p>
                  </a:txBody>
                  <a:tcPr marL="82939" marR="82939" marT="41469" marB="41469" anchor="ctr">
                    <a:lnL>
                      <a:noFill/>
                    </a:lnL>
                    <a:lnR>
                      <a:noFill/>
                    </a:lnR>
                    <a:lnT>
                      <a:noFill/>
                    </a:lnT>
                    <a:lnB>
                      <a:noFill/>
                    </a:lnB>
                    <a:solidFill>
                      <a:schemeClr val="bg1">
                        <a:lumMod val="95000"/>
                      </a:schemeClr>
                    </a:solidFill>
                  </a:tcPr>
                </a:tc>
                <a:tc>
                  <a:txBody>
                    <a:bodyPr/>
                    <a:lstStyle/>
                    <a:p>
                      <a:r>
                        <a:rPr lang="en-US" sz="1600" dirty="0"/>
                        <a:t># of TAGS</a:t>
                      </a:r>
                    </a:p>
                  </a:txBody>
                  <a:tcPr marL="82939" marR="82939" marT="41469" marB="41469" anchor="ctr">
                    <a:lnL>
                      <a:noFill/>
                    </a:lnL>
                    <a:lnR>
                      <a:noFill/>
                    </a:lnR>
                    <a:lnT>
                      <a:noFill/>
                    </a:lnT>
                    <a:lnB>
                      <a:noFill/>
                    </a:lnB>
                    <a:solidFill>
                      <a:schemeClr val="bg1">
                        <a:lumMod val="95000"/>
                      </a:schemeClr>
                    </a:solidFill>
                  </a:tcPr>
                </a:tc>
                <a:tc>
                  <a:txBody>
                    <a:bodyPr/>
                    <a:lstStyle/>
                    <a:p>
                      <a:r>
                        <a:rPr lang="en-US" sz="1600" dirty="0"/>
                        <a:t>Specificity</a:t>
                      </a:r>
                    </a:p>
                  </a:txBody>
                  <a:tcPr marL="82939" marR="82939" marT="41469" marB="41469" anchor="ctr">
                    <a:lnL>
                      <a:noFill/>
                    </a:lnL>
                    <a:lnR>
                      <a:noFill/>
                    </a:lnR>
                    <a:lnT>
                      <a:noFill/>
                    </a:lnT>
                    <a:lnB>
                      <a:noFill/>
                    </a:lnB>
                    <a:solidFill>
                      <a:schemeClr val="bg1">
                        <a:lumMod val="95000"/>
                      </a:schemeClr>
                    </a:solidFill>
                  </a:tcPr>
                </a:tc>
                <a:extLst>
                  <a:ext uri="{0D108BD9-81ED-4DB2-BD59-A6C34878D82A}">
                    <a16:rowId xmlns:a16="http://schemas.microsoft.com/office/drawing/2014/main" val="10000"/>
                  </a:ext>
                </a:extLst>
              </a:tr>
              <a:tr h="331755">
                <a:tc>
                  <a:txBody>
                    <a:bodyPr/>
                    <a:lstStyle/>
                    <a:p>
                      <a:r>
                        <a:rPr lang="en-US" sz="1600" dirty="0"/>
                        <a:t>LI </a:t>
                      </a:r>
                    </a:p>
                  </a:txBody>
                  <a:tcPr marL="82939" marR="82939" marT="41469" marB="41469" anchor="ctr">
                    <a:lnL>
                      <a:noFill/>
                    </a:lnL>
                    <a:lnR>
                      <a:noFill/>
                    </a:lnR>
                    <a:lnT>
                      <a:noFill/>
                    </a:lnT>
                    <a:lnB>
                      <a:noFill/>
                    </a:lnB>
                    <a:solidFill>
                      <a:schemeClr val="bg1"/>
                    </a:solidFill>
                  </a:tcPr>
                </a:tc>
                <a:tc>
                  <a:txBody>
                    <a:bodyPr/>
                    <a:lstStyle/>
                    <a:p>
                      <a:r>
                        <a:rPr lang="en-US" sz="1600"/>
                        <a:t>0</a:t>
                      </a:r>
                    </a:p>
                  </a:txBody>
                  <a:tcPr marL="82939" marR="82939" marT="41469" marB="41469" anchor="ctr">
                    <a:lnL>
                      <a:noFill/>
                    </a:lnL>
                    <a:lnR>
                      <a:noFill/>
                    </a:lnR>
                    <a:lnT>
                      <a:noFill/>
                    </a:lnT>
                    <a:lnB>
                      <a:noFill/>
                    </a:lnB>
                    <a:solidFill>
                      <a:schemeClr val="bg1"/>
                    </a:solidFill>
                  </a:tcPr>
                </a:tc>
                <a:tc>
                  <a:txBody>
                    <a:bodyPr/>
                    <a:lstStyle/>
                    <a:p>
                      <a:r>
                        <a:rPr lang="en-US" sz="1600"/>
                        <a:t>0</a:t>
                      </a:r>
                    </a:p>
                  </a:txBody>
                  <a:tcPr marL="82939" marR="82939" marT="41469" marB="41469" anchor="ctr">
                    <a:lnL>
                      <a:noFill/>
                    </a:lnL>
                    <a:lnR>
                      <a:noFill/>
                    </a:lnR>
                    <a:lnT>
                      <a:noFill/>
                    </a:lnT>
                    <a:lnB>
                      <a:noFill/>
                    </a:lnB>
                    <a:solidFill>
                      <a:schemeClr val="bg1"/>
                    </a:solidFill>
                  </a:tcPr>
                </a:tc>
                <a:tc>
                  <a:txBody>
                    <a:bodyPr/>
                    <a:lstStyle/>
                    <a:p>
                      <a:r>
                        <a:rPr lang="en-US" sz="1600"/>
                        <a:t>0</a:t>
                      </a:r>
                    </a:p>
                  </a:txBody>
                  <a:tcPr marL="82939" marR="82939" marT="41469" marB="41469" anchor="ctr">
                    <a:lnL>
                      <a:noFill/>
                    </a:lnL>
                    <a:lnR>
                      <a:noFill/>
                    </a:lnR>
                    <a:lnT>
                      <a:noFill/>
                    </a:lnT>
                    <a:lnB>
                      <a:noFill/>
                    </a:lnB>
                    <a:solidFill>
                      <a:schemeClr val="bg1"/>
                    </a:solidFill>
                  </a:tcPr>
                </a:tc>
                <a:tc>
                  <a:txBody>
                    <a:bodyPr/>
                    <a:lstStyle/>
                    <a:p>
                      <a:r>
                        <a:rPr lang="en-US" sz="1600"/>
                        <a:t>1</a:t>
                      </a:r>
                    </a:p>
                  </a:txBody>
                  <a:tcPr marL="82939" marR="82939" marT="41469" marB="41469" anchor="ctr">
                    <a:lnL>
                      <a:noFill/>
                    </a:lnL>
                    <a:lnR>
                      <a:noFill/>
                    </a:lnR>
                    <a:lnT>
                      <a:noFill/>
                    </a:lnT>
                    <a:lnB>
                      <a:noFill/>
                    </a:lnB>
                    <a:solidFill>
                      <a:schemeClr val="bg1"/>
                    </a:solidFill>
                  </a:tcPr>
                </a:tc>
                <a:tc>
                  <a:txBody>
                    <a:bodyPr/>
                    <a:lstStyle/>
                    <a:p>
                      <a:r>
                        <a:rPr lang="en-US" sz="1600"/>
                        <a:t>0,0,0,1</a:t>
                      </a:r>
                    </a:p>
                  </a:txBody>
                  <a:tcPr marL="82939" marR="82939" marT="41469" marB="41469" anchor="ctr">
                    <a:lnL>
                      <a:noFill/>
                    </a:lnL>
                    <a:lnR>
                      <a:noFill/>
                    </a:lnR>
                    <a:lnT>
                      <a:noFill/>
                    </a:lnT>
                    <a:lnB>
                      <a:noFill/>
                    </a:lnB>
                    <a:solidFill>
                      <a:schemeClr val="bg1"/>
                    </a:solidFill>
                  </a:tcPr>
                </a:tc>
                <a:extLst>
                  <a:ext uri="{0D108BD9-81ED-4DB2-BD59-A6C34878D82A}">
                    <a16:rowId xmlns:a16="http://schemas.microsoft.com/office/drawing/2014/main" val="10001"/>
                  </a:ext>
                </a:extLst>
              </a:tr>
              <a:tr h="331755">
                <a:tc>
                  <a:txBody>
                    <a:bodyPr/>
                    <a:lstStyle/>
                    <a:p>
                      <a:r>
                        <a:rPr lang="en-US" sz="1600" dirty="0"/>
                        <a:t>UL LI</a:t>
                      </a:r>
                    </a:p>
                  </a:txBody>
                  <a:tcPr marL="82939" marR="82939" marT="41469" marB="41469" anchor="ctr">
                    <a:lnL>
                      <a:noFill/>
                    </a:lnL>
                    <a:lnR>
                      <a:noFill/>
                    </a:lnR>
                    <a:lnT>
                      <a:noFill/>
                    </a:lnT>
                    <a:lnB>
                      <a:noFill/>
                    </a:lnB>
                    <a:solidFill>
                      <a:schemeClr val="bg1"/>
                    </a:solidFill>
                  </a:tcPr>
                </a:tc>
                <a:tc>
                  <a:txBody>
                    <a:bodyPr/>
                    <a:lstStyle/>
                    <a:p>
                      <a:r>
                        <a:rPr lang="en-US" sz="1600"/>
                        <a:t>0</a:t>
                      </a:r>
                    </a:p>
                  </a:txBody>
                  <a:tcPr marL="82939" marR="82939" marT="41469" marB="41469" anchor="ctr">
                    <a:lnL>
                      <a:noFill/>
                    </a:lnL>
                    <a:lnR>
                      <a:noFill/>
                    </a:lnR>
                    <a:lnT>
                      <a:noFill/>
                    </a:lnT>
                    <a:lnB>
                      <a:noFill/>
                    </a:lnB>
                    <a:solidFill>
                      <a:schemeClr val="bg1"/>
                    </a:solidFill>
                  </a:tcPr>
                </a:tc>
                <a:tc>
                  <a:txBody>
                    <a:bodyPr/>
                    <a:lstStyle/>
                    <a:p>
                      <a:r>
                        <a:rPr lang="en-US" sz="1600"/>
                        <a:t>0</a:t>
                      </a:r>
                    </a:p>
                  </a:txBody>
                  <a:tcPr marL="82939" marR="82939" marT="41469" marB="41469" anchor="ctr">
                    <a:lnL>
                      <a:noFill/>
                    </a:lnL>
                    <a:lnR>
                      <a:noFill/>
                    </a:lnR>
                    <a:lnT>
                      <a:noFill/>
                    </a:lnT>
                    <a:lnB>
                      <a:noFill/>
                    </a:lnB>
                    <a:solidFill>
                      <a:schemeClr val="bg1"/>
                    </a:solidFill>
                  </a:tcPr>
                </a:tc>
                <a:tc>
                  <a:txBody>
                    <a:bodyPr/>
                    <a:lstStyle/>
                    <a:p>
                      <a:r>
                        <a:rPr lang="en-US" sz="1600"/>
                        <a:t>0</a:t>
                      </a:r>
                    </a:p>
                  </a:txBody>
                  <a:tcPr marL="82939" marR="82939" marT="41469" marB="41469" anchor="ctr">
                    <a:lnL>
                      <a:noFill/>
                    </a:lnL>
                    <a:lnR>
                      <a:noFill/>
                    </a:lnR>
                    <a:lnT>
                      <a:noFill/>
                    </a:lnT>
                    <a:lnB>
                      <a:noFill/>
                    </a:lnB>
                    <a:solidFill>
                      <a:schemeClr val="bg1"/>
                    </a:solidFill>
                  </a:tcPr>
                </a:tc>
                <a:tc>
                  <a:txBody>
                    <a:bodyPr/>
                    <a:lstStyle/>
                    <a:p>
                      <a:r>
                        <a:rPr lang="en-US" sz="1600"/>
                        <a:t>2</a:t>
                      </a:r>
                    </a:p>
                  </a:txBody>
                  <a:tcPr marL="82939" marR="82939" marT="41469" marB="41469" anchor="ctr">
                    <a:lnL>
                      <a:noFill/>
                    </a:lnL>
                    <a:lnR>
                      <a:noFill/>
                    </a:lnR>
                    <a:lnT>
                      <a:noFill/>
                    </a:lnT>
                    <a:lnB>
                      <a:noFill/>
                    </a:lnB>
                    <a:solidFill>
                      <a:schemeClr val="bg1"/>
                    </a:solidFill>
                  </a:tcPr>
                </a:tc>
                <a:tc>
                  <a:txBody>
                    <a:bodyPr/>
                    <a:lstStyle/>
                    <a:p>
                      <a:r>
                        <a:rPr lang="en-US" sz="1600"/>
                        <a:t>0,0,0,2</a:t>
                      </a:r>
                    </a:p>
                  </a:txBody>
                  <a:tcPr marL="82939" marR="82939" marT="41469" marB="41469" anchor="ctr">
                    <a:lnL>
                      <a:noFill/>
                    </a:lnL>
                    <a:lnR>
                      <a:noFill/>
                    </a:lnR>
                    <a:lnT>
                      <a:noFill/>
                    </a:lnT>
                    <a:lnB>
                      <a:noFill/>
                    </a:lnB>
                    <a:solidFill>
                      <a:schemeClr val="bg1"/>
                    </a:solidFill>
                  </a:tcPr>
                </a:tc>
                <a:extLst>
                  <a:ext uri="{0D108BD9-81ED-4DB2-BD59-A6C34878D82A}">
                    <a16:rowId xmlns:a16="http://schemas.microsoft.com/office/drawing/2014/main" val="10002"/>
                  </a:ext>
                </a:extLst>
              </a:tr>
              <a:tr h="580571">
                <a:tc>
                  <a:txBody>
                    <a:bodyPr/>
                    <a:lstStyle/>
                    <a:p>
                      <a:r>
                        <a:rPr lang="en-US" sz="1600" dirty="0"/>
                        <a:t>DIV UL LI</a:t>
                      </a:r>
                    </a:p>
                  </a:txBody>
                  <a:tcPr marL="82939" marR="82939" marT="41469" marB="41469" anchor="ctr">
                    <a:lnL>
                      <a:noFill/>
                    </a:lnL>
                    <a:lnR>
                      <a:noFill/>
                    </a:lnR>
                    <a:lnT>
                      <a:noFill/>
                    </a:lnT>
                    <a:lnB>
                      <a:noFill/>
                    </a:lnB>
                    <a:solidFill>
                      <a:schemeClr val="bg1"/>
                    </a:solidFill>
                  </a:tcPr>
                </a:tc>
                <a:tc>
                  <a:txBody>
                    <a:bodyPr/>
                    <a:lstStyle/>
                    <a:p>
                      <a:r>
                        <a:rPr lang="en-US" sz="1600" dirty="0"/>
                        <a:t>0</a:t>
                      </a:r>
                    </a:p>
                  </a:txBody>
                  <a:tcPr marL="82939" marR="82939" marT="41469" marB="41469" anchor="ctr">
                    <a:lnL>
                      <a:noFill/>
                    </a:lnL>
                    <a:lnR>
                      <a:noFill/>
                    </a:lnR>
                    <a:lnT>
                      <a:noFill/>
                    </a:lnT>
                    <a:lnB>
                      <a:noFill/>
                    </a:lnB>
                    <a:solidFill>
                      <a:schemeClr val="bg1"/>
                    </a:solidFill>
                  </a:tcPr>
                </a:tc>
                <a:tc>
                  <a:txBody>
                    <a:bodyPr/>
                    <a:lstStyle/>
                    <a:p>
                      <a:r>
                        <a:rPr lang="en-US" sz="1600"/>
                        <a:t>0</a:t>
                      </a:r>
                    </a:p>
                  </a:txBody>
                  <a:tcPr marL="82939" marR="82939" marT="41469" marB="41469" anchor="ctr">
                    <a:lnL>
                      <a:noFill/>
                    </a:lnL>
                    <a:lnR>
                      <a:noFill/>
                    </a:lnR>
                    <a:lnT>
                      <a:noFill/>
                    </a:lnT>
                    <a:lnB>
                      <a:noFill/>
                    </a:lnB>
                    <a:solidFill>
                      <a:schemeClr val="bg1"/>
                    </a:solidFill>
                  </a:tcPr>
                </a:tc>
                <a:tc>
                  <a:txBody>
                    <a:bodyPr/>
                    <a:lstStyle/>
                    <a:p>
                      <a:r>
                        <a:rPr lang="en-US" sz="1600"/>
                        <a:t>0</a:t>
                      </a:r>
                    </a:p>
                  </a:txBody>
                  <a:tcPr marL="82939" marR="82939" marT="41469" marB="41469" anchor="ctr">
                    <a:lnL>
                      <a:noFill/>
                    </a:lnL>
                    <a:lnR>
                      <a:noFill/>
                    </a:lnR>
                    <a:lnT>
                      <a:noFill/>
                    </a:lnT>
                    <a:lnB>
                      <a:noFill/>
                    </a:lnB>
                    <a:solidFill>
                      <a:schemeClr val="bg1"/>
                    </a:solidFill>
                  </a:tcPr>
                </a:tc>
                <a:tc>
                  <a:txBody>
                    <a:bodyPr/>
                    <a:lstStyle/>
                    <a:p>
                      <a:r>
                        <a:rPr lang="en-US" sz="1600"/>
                        <a:t>3</a:t>
                      </a:r>
                    </a:p>
                  </a:txBody>
                  <a:tcPr marL="82939" marR="82939" marT="41469" marB="41469" anchor="ctr">
                    <a:lnL>
                      <a:noFill/>
                    </a:lnL>
                    <a:lnR>
                      <a:noFill/>
                    </a:lnR>
                    <a:lnT>
                      <a:noFill/>
                    </a:lnT>
                    <a:lnB>
                      <a:noFill/>
                    </a:lnB>
                    <a:solidFill>
                      <a:schemeClr val="bg1"/>
                    </a:solidFill>
                  </a:tcPr>
                </a:tc>
                <a:tc>
                  <a:txBody>
                    <a:bodyPr/>
                    <a:lstStyle/>
                    <a:p>
                      <a:r>
                        <a:rPr lang="en-US" sz="1600"/>
                        <a:t>0,0,0,3</a:t>
                      </a:r>
                    </a:p>
                  </a:txBody>
                  <a:tcPr marL="82939" marR="82939" marT="41469" marB="41469" anchor="ctr">
                    <a:lnL>
                      <a:noFill/>
                    </a:lnL>
                    <a:lnR>
                      <a:noFill/>
                    </a:lnR>
                    <a:lnT>
                      <a:noFill/>
                    </a:lnT>
                    <a:lnB>
                      <a:noFill/>
                    </a:lnB>
                    <a:solidFill>
                      <a:schemeClr val="bg1"/>
                    </a:solidFill>
                  </a:tcPr>
                </a:tc>
                <a:extLst>
                  <a:ext uri="{0D108BD9-81ED-4DB2-BD59-A6C34878D82A}">
                    <a16:rowId xmlns:a16="http://schemas.microsoft.com/office/drawing/2014/main" val="10003"/>
                  </a:ext>
                </a:extLst>
              </a:tr>
              <a:tr h="580571">
                <a:tc>
                  <a:txBody>
                    <a:bodyPr/>
                    <a:lstStyle/>
                    <a:p>
                      <a:r>
                        <a:rPr lang="en-US" sz="1600" dirty="0"/>
                        <a:t>DIV UL </a:t>
                      </a:r>
                      <a:r>
                        <a:rPr lang="en-US" sz="1600" dirty="0" smtClean="0"/>
                        <a:t>.</a:t>
                      </a:r>
                      <a:r>
                        <a:rPr lang="en-US" sz="1600" dirty="0" err="1" smtClean="0"/>
                        <a:t>mLIClass</a:t>
                      </a:r>
                      <a:endParaRPr lang="en-US" sz="1600" dirty="0"/>
                    </a:p>
                  </a:txBody>
                  <a:tcPr marL="82939" marR="82939" marT="41469" marB="41469" anchor="ctr">
                    <a:lnL>
                      <a:noFill/>
                    </a:lnL>
                    <a:lnR>
                      <a:noFill/>
                    </a:lnR>
                    <a:lnT>
                      <a:noFill/>
                    </a:lnT>
                    <a:lnB>
                      <a:noFill/>
                    </a:lnB>
                    <a:solidFill>
                      <a:schemeClr val="bg1"/>
                    </a:solidFill>
                  </a:tcPr>
                </a:tc>
                <a:tc>
                  <a:txBody>
                    <a:bodyPr/>
                    <a:lstStyle/>
                    <a:p>
                      <a:r>
                        <a:rPr lang="en-US" sz="1600"/>
                        <a:t>0</a:t>
                      </a:r>
                    </a:p>
                  </a:txBody>
                  <a:tcPr marL="82939" marR="82939" marT="41469" marB="41469" anchor="ctr">
                    <a:lnL>
                      <a:noFill/>
                    </a:lnL>
                    <a:lnR>
                      <a:noFill/>
                    </a:lnR>
                    <a:lnT>
                      <a:noFill/>
                    </a:lnT>
                    <a:lnB>
                      <a:noFill/>
                    </a:lnB>
                    <a:solidFill>
                      <a:schemeClr val="bg1"/>
                    </a:solidFill>
                  </a:tcPr>
                </a:tc>
                <a:tc>
                  <a:txBody>
                    <a:bodyPr/>
                    <a:lstStyle/>
                    <a:p>
                      <a:r>
                        <a:rPr lang="en-US" sz="1600" dirty="0"/>
                        <a:t>0</a:t>
                      </a:r>
                    </a:p>
                  </a:txBody>
                  <a:tcPr marL="82939" marR="82939" marT="41469" marB="41469" anchor="ctr">
                    <a:lnL>
                      <a:noFill/>
                    </a:lnL>
                    <a:lnR>
                      <a:noFill/>
                    </a:lnR>
                    <a:lnT>
                      <a:noFill/>
                    </a:lnT>
                    <a:lnB>
                      <a:noFill/>
                    </a:lnB>
                    <a:solidFill>
                      <a:schemeClr val="bg1"/>
                    </a:solidFill>
                  </a:tcPr>
                </a:tc>
                <a:tc>
                  <a:txBody>
                    <a:bodyPr/>
                    <a:lstStyle/>
                    <a:p>
                      <a:r>
                        <a:rPr lang="en-US" sz="1600"/>
                        <a:t>1</a:t>
                      </a:r>
                    </a:p>
                  </a:txBody>
                  <a:tcPr marL="82939" marR="82939" marT="41469" marB="41469" anchor="ctr">
                    <a:lnL>
                      <a:noFill/>
                    </a:lnL>
                    <a:lnR>
                      <a:noFill/>
                    </a:lnR>
                    <a:lnT>
                      <a:noFill/>
                    </a:lnT>
                    <a:lnB>
                      <a:noFill/>
                    </a:lnB>
                    <a:solidFill>
                      <a:schemeClr val="bg1"/>
                    </a:solidFill>
                  </a:tcPr>
                </a:tc>
                <a:tc>
                  <a:txBody>
                    <a:bodyPr/>
                    <a:lstStyle/>
                    <a:p>
                      <a:r>
                        <a:rPr lang="en-US" sz="1600"/>
                        <a:t>2</a:t>
                      </a:r>
                    </a:p>
                  </a:txBody>
                  <a:tcPr marL="82939" marR="82939" marT="41469" marB="41469" anchor="ctr">
                    <a:lnL>
                      <a:noFill/>
                    </a:lnL>
                    <a:lnR>
                      <a:noFill/>
                    </a:lnR>
                    <a:lnT>
                      <a:noFill/>
                    </a:lnT>
                    <a:lnB>
                      <a:noFill/>
                    </a:lnB>
                    <a:solidFill>
                      <a:schemeClr val="bg1"/>
                    </a:solidFill>
                  </a:tcPr>
                </a:tc>
                <a:tc>
                  <a:txBody>
                    <a:bodyPr/>
                    <a:lstStyle/>
                    <a:p>
                      <a:r>
                        <a:rPr lang="en-US" sz="1600"/>
                        <a:t>0,0,1,2</a:t>
                      </a:r>
                    </a:p>
                  </a:txBody>
                  <a:tcPr marL="82939" marR="82939" marT="41469" marB="41469" anchor="ctr">
                    <a:lnL>
                      <a:noFill/>
                    </a:lnL>
                    <a:lnR>
                      <a:noFill/>
                    </a:lnR>
                    <a:lnT>
                      <a:noFill/>
                    </a:lnT>
                    <a:lnB>
                      <a:noFill/>
                    </a:lnB>
                    <a:solidFill>
                      <a:schemeClr val="bg1"/>
                    </a:solidFill>
                  </a:tcPr>
                </a:tc>
                <a:extLst>
                  <a:ext uri="{0D108BD9-81ED-4DB2-BD59-A6C34878D82A}">
                    <a16:rowId xmlns:a16="http://schemas.microsoft.com/office/drawing/2014/main" val="10004"/>
                  </a:ext>
                </a:extLst>
              </a:tr>
              <a:tr h="331755">
                <a:tc>
                  <a:txBody>
                    <a:bodyPr/>
                    <a:lstStyle/>
                    <a:p>
                      <a:r>
                        <a:rPr lang="en-US" sz="1600" dirty="0"/>
                        <a:t>#</a:t>
                      </a:r>
                      <a:r>
                        <a:rPr lang="en-US" sz="1600" dirty="0" err="1"/>
                        <a:t>myLI</a:t>
                      </a:r>
                      <a:endParaRPr lang="en-US" sz="1600" dirty="0"/>
                    </a:p>
                  </a:txBody>
                  <a:tcPr marL="82939" marR="82939" marT="41469" marB="41469" anchor="ctr">
                    <a:lnL>
                      <a:noFill/>
                    </a:lnL>
                    <a:lnR>
                      <a:noFill/>
                    </a:lnR>
                    <a:lnT>
                      <a:noFill/>
                    </a:lnT>
                    <a:lnB>
                      <a:noFill/>
                    </a:lnB>
                    <a:solidFill>
                      <a:schemeClr val="bg1"/>
                    </a:solidFill>
                  </a:tcPr>
                </a:tc>
                <a:tc>
                  <a:txBody>
                    <a:bodyPr/>
                    <a:lstStyle/>
                    <a:p>
                      <a:r>
                        <a:rPr lang="en-US" sz="1600"/>
                        <a:t>0</a:t>
                      </a:r>
                    </a:p>
                  </a:txBody>
                  <a:tcPr marL="82939" marR="82939" marT="41469" marB="41469" anchor="ctr">
                    <a:lnL>
                      <a:noFill/>
                    </a:lnL>
                    <a:lnR>
                      <a:noFill/>
                    </a:lnR>
                    <a:lnT>
                      <a:noFill/>
                    </a:lnT>
                    <a:lnB>
                      <a:noFill/>
                    </a:lnB>
                    <a:solidFill>
                      <a:schemeClr val="bg1"/>
                    </a:solidFill>
                  </a:tcPr>
                </a:tc>
                <a:tc>
                  <a:txBody>
                    <a:bodyPr/>
                    <a:lstStyle/>
                    <a:p>
                      <a:r>
                        <a:rPr lang="en-US" sz="1600" dirty="0"/>
                        <a:t>1</a:t>
                      </a:r>
                    </a:p>
                  </a:txBody>
                  <a:tcPr marL="82939" marR="82939" marT="41469" marB="41469" anchor="ctr">
                    <a:lnL>
                      <a:noFill/>
                    </a:lnL>
                    <a:lnR>
                      <a:noFill/>
                    </a:lnR>
                    <a:lnT>
                      <a:noFill/>
                    </a:lnT>
                    <a:lnB>
                      <a:noFill/>
                    </a:lnB>
                    <a:solidFill>
                      <a:schemeClr val="bg1"/>
                    </a:solidFill>
                  </a:tcPr>
                </a:tc>
                <a:tc>
                  <a:txBody>
                    <a:bodyPr/>
                    <a:lstStyle/>
                    <a:p>
                      <a:r>
                        <a:rPr lang="en-US" sz="1600"/>
                        <a:t>0</a:t>
                      </a:r>
                    </a:p>
                  </a:txBody>
                  <a:tcPr marL="82939" marR="82939" marT="41469" marB="41469" anchor="ctr">
                    <a:lnL>
                      <a:noFill/>
                    </a:lnL>
                    <a:lnR>
                      <a:noFill/>
                    </a:lnR>
                    <a:lnT>
                      <a:noFill/>
                    </a:lnT>
                    <a:lnB>
                      <a:noFill/>
                    </a:lnB>
                    <a:solidFill>
                      <a:schemeClr val="bg1"/>
                    </a:solidFill>
                  </a:tcPr>
                </a:tc>
                <a:tc>
                  <a:txBody>
                    <a:bodyPr/>
                    <a:lstStyle/>
                    <a:p>
                      <a:r>
                        <a:rPr lang="en-US" sz="1600"/>
                        <a:t>0</a:t>
                      </a:r>
                    </a:p>
                  </a:txBody>
                  <a:tcPr marL="82939" marR="82939" marT="41469" marB="41469" anchor="ctr">
                    <a:lnL>
                      <a:noFill/>
                    </a:lnL>
                    <a:lnR>
                      <a:noFill/>
                    </a:lnR>
                    <a:lnT>
                      <a:noFill/>
                    </a:lnT>
                    <a:lnB>
                      <a:noFill/>
                    </a:lnB>
                    <a:solidFill>
                      <a:schemeClr val="bg1"/>
                    </a:solidFill>
                  </a:tcPr>
                </a:tc>
                <a:tc>
                  <a:txBody>
                    <a:bodyPr/>
                    <a:lstStyle/>
                    <a:p>
                      <a:r>
                        <a:rPr lang="en-US" sz="1600"/>
                        <a:t>0,1,0,0</a:t>
                      </a:r>
                    </a:p>
                  </a:txBody>
                  <a:tcPr marL="82939" marR="82939" marT="41469" marB="41469" anchor="ctr">
                    <a:lnL>
                      <a:noFill/>
                    </a:lnL>
                    <a:lnR>
                      <a:noFill/>
                    </a:lnR>
                    <a:lnT>
                      <a:noFill/>
                    </a:lnT>
                    <a:lnB>
                      <a:noFill/>
                    </a:lnB>
                    <a:solidFill>
                      <a:schemeClr val="bg1"/>
                    </a:solidFill>
                  </a:tcPr>
                </a:tc>
                <a:extLst>
                  <a:ext uri="{0D108BD9-81ED-4DB2-BD59-A6C34878D82A}">
                    <a16:rowId xmlns:a16="http://schemas.microsoft.com/office/drawing/2014/main" val="10005"/>
                  </a:ext>
                </a:extLst>
              </a:tr>
              <a:tr h="1078204">
                <a:tc>
                  <a:txBody>
                    <a:bodyPr/>
                    <a:lstStyle/>
                    <a:p>
                      <a:r>
                        <a:rPr lang="en-US" sz="1600" dirty="0" smtClean="0"/>
                        <a:t>&lt;</a:t>
                      </a:r>
                      <a:r>
                        <a:rPr lang="en-US" sz="1600" dirty="0" err="1" smtClean="0"/>
                        <a:t>li</a:t>
                      </a:r>
                      <a:r>
                        <a:rPr lang="en-US" sz="1600" dirty="0" smtClean="0"/>
                        <a:t> </a:t>
                      </a:r>
                      <a:r>
                        <a:rPr lang="en-US" sz="1600" dirty="0"/>
                        <a:t>style="</a:t>
                      </a:r>
                      <a:r>
                        <a:rPr lang="en-US" sz="1600" dirty="0" err="1"/>
                        <a:t>color:blue</a:t>
                      </a:r>
                      <a:r>
                        <a:rPr lang="en-US" sz="1600" dirty="0"/>
                        <a:t>"&gt;</a:t>
                      </a:r>
                    </a:p>
                  </a:txBody>
                  <a:tcPr marL="82939" marR="82939" marT="41469" marB="41469" anchor="ctr">
                    <a:lnL>
                      <a:noFill/>
                    </a:lnL>
                    <a:lnR>
                      <a:noFill/>
                    </a:lnR>
                    <a:lnT>
                      <a:noFill/>
                    </a:lnT>
                    <a:lnB>
                      <a:noFill/>
                    </a:lnB>
                    <a:solidFill>
                      <a:schemeClr val="bg1"/>
                    </a:solidFill>
                  </a:tcPr>
                </a:tc>
                <a:tc>
                  <a:txBody>
                    <a:bodyPr/>
                    <a:lstStyle/>
                    <a:p>
                      <a:r>
                        <a:rPr lang="en-US" sz="1600"/>
                        <a:t>1</a:t>
                      </a:r>
                    </a:p>
                  </a:txBody>
                  <a:tcPr marL="82939" marR="82939" marT="41469" marB="41469" anchor="ctr">
                    <a:lnL>
                      <a:noFill/>
                    </a:lnL>
                    <a:lnR>
                      <a:noFill/>
                    </a:lnR>
                    <a:lnT>
                      <a:noFill/>
                    </a:lnT>
                    <a:lnB>
                      <a:noFill/>
                    </a:lnB>
                    <a:solidFill>
                      <a:schemeClr val="bg1"/>
                    </a:solidFill>
                  </a:tcPr>
                </a:tc>
                <a:tc>
                  <a:txBody>
                    <a:bodyPr/>
                    <a:lstStyle/>
                    <a:p>
                      <a:r>
                        <a:rPr lang="en-US" sz="1600"/>
                        <a:t>0</a:t>
                      </a:r>
                    </a:p>
                  </a:txBody>
                  <a:tcPr marL="82939" marR="82939" marT="41469" marB="41469" anchor="ctr">
                    <a:lnL>
                      <a:noFill/>
                    </a:lnL>
                    <a:lnR>
                      <a:noFill/>
                    </a:lnR>
                    <a:lnT>
                      <a:noFill/>
                    </a:lnT>
                    <a:lnB>
                      <a:noFill/>
                    </a:lnB>
                    <a:solidFill>
                      <a:schemeClr val="bg1"/>
                    </a:solidFill>
                  </a:tcPr>
                </a:tc>
                <a:tc>
                  <a:txBody>
                    <a:bodyPr/>
                    <a:lstStyle/>
                    <a:p>
                      <a:r>
                        <a:rPr lang="en-US" sz="1600" dirty="0"/>
                        <a:t>0</a:t>
                      </a:r>
                    </a:p>
                  </a:txBody>
                  <a:tcPr marL="82939" marR="82939" marT="41469" marB="41469" anchor="ctr">
                    <a:lnL>
                      <a:noFill/>
                    </a:lnL>
                    <a:lnR>
                      <a:noFill/>
                    </a:lnR>
                    <a:lnT>
                      <a:noFill/>
                    </a:lnT>
                    <a:lnB>
                      <a:noFill/>
                    </a:lnB>
                    <a:solidFill>
                      <a:schemeClr val="bg1"/>
                    </a:solidFill>
                  </a:tcPr>
                </a:tc>
                <a:tc>
                  <a:txBody>
                    <a:bodyPr/>
                    <a:lstStyle/>
                    <a:p>
                      <a:r>
                        <a:rPr lang="en-US" sz="1600" dirty="0"/>
                        <a:t>0</a:t>
                      </a:r>
                    </a:p>
                  </a:txBody>
                  <a:tcPr marL="82939" marR="82939" marT="41469" marB="41469" anchor="ctr">
                    <a:lnL>
                      <a:noFill/>
                    </a:lnL>
                    <a:lnR>
                      <a:noFill/>
                    </a:lnR>
                    <a:lnT>
                      <a:noFill/>
                    </a:lnT>
                    <a:lnB>
                      <a:noFill/>
                    </a:lnB>
                    <a:solidFill>
                      <a:schemeClr val="bg1"/>
                    </a:solidFill>
                  </a:tcPr>
                </a:tc>
                <a:tc>
                  <a:txBody>
                    <a:bodyPr/>
                    <a:lstStyle/>
                    <a:p>
                      <a:r>
                        <a:rPr lang="en-US" sz="1600" dirty="0"/>
                        <a:t>1,0,0,0</a:t>
                      </a:r>
                    </a:p>
                  </a:txBody>
                  <a:tcPr marL="82939" marR="82939" marT="41469" marB="41469" anchor="ctr">
                    <a:lnL>
                      <a:noFill/>
                    </a:lnL>
                    <a:lnR>
                      <a:noFill/>
                    </a:lnR>
                    <a:lnT>
                      <a:noFill/>
                    </a:lnT>
                    <a:lnB>
                      <a:noFill/>
                    </a:lnB>
                    <a:solidFill>
                      <a:schemeClr val="bg1"/>
                    </a:solidFill>
                  </a:tcPr>
                </a:tc>
                <a:extLst>
                  <a:ext uri="{0D108BD9-81ED-4DB2-BD59-A6C34878D82A}">
                    <a16:rowId xmlns:a16="http://schemas.microsoft.com/office/drawing/2014/main" val="10006"/>
                  </a:ext>
                </a:extLst>
              </a:tr>
            </a:tbl>
          </a:graphicData>
        </a:graphic>
      </p:graphicFrame>
      <p:sp>
        <p:nvSpPr>
          <p:cNvPr id="34863" name="Rectangle 1"/>
          <p:cNvSpPr>
            <a:spLocks noChangeArrowheads="1"/>
          </p:cNvSpPr>
          <p:nvPr/>
        </p:nvSpPr>
        <p:spPr bwMode="auto">
          <a:xfrm>
            <a:off x="1524001" y="43934"/>
            <a:ext cx="19030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Some examples:</a:t>
            </a:r>
          </a:p>
        </p:txBody>
      </p:sp>
      <p:sp>
        <p:nvSpPr>
          <p:cNvPr id="34864" name="TextBox 5"/>
          <p:cNvSpPr txBox="1">
            <a:spLocks noChangeArrowheads="1"/>
          </p:cNvSpPr>
          <p:nvPr/>
        </p:nvSpPr>
        <p:spPr bwMode="auto">
          <a:xfrm>
            <a:off x="2209800" y="6477001"/>
            <a:ext cx="6477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hlinkClick r:id="rId3"/>
              </a:rPr>
              <a:t>http://jsfiddle.net/GqJ7n/1/</a:t>
            </a:r>
            <a:endParaRPr lang="en-US" altLang="en-US"/>
          </a:p>
          <a:p>
            <a:pPr eaLnBrk="1" hangingPunct="1"/>
            <a:endParaRPr lang="en-US" altLang="en-US"/>
          </a:p>
        </p:txBody>
      </p:sp>
    </p:spTree>
    <p:extLst>
      <p:ext uri="{BB962C8B-B14F-4D97-AF65-F5344CB8AC3E}">
        <p14:creationId xmlns:p14="http://schemas.microsoft.com/office/powerpoint/2010/main" val="3858684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solidFill>
              </a:rPr>
              <a:t>Specificity/The Cascade</a:t>
            </a:r>
            <a:endParaRPr lang="en-US" dirty="0" smtClean="0">
              <a:solidFill>
                <a:schemeClr val="bg1">
                  <a:lumMod val="95000"/>
                </a:schemeClr>
              </a:solidFill>
            </a:endParaRPr>
          </a:p>
        </p:txBody>
      </p:sp>
      <p:sp>
        <p:nvSpPr>
          <p:cNvPr id="35843" name="Content Placeholder 2"/>
          <p:cNvSpPr>
            <a:spLocks noGrp="1"/>
          </p:cNvSpPr>
          <p:nvPr>
            <p:ph idx="1"/>
          </p:nvPr>
        </p:nvSpPr>
        <p:spPr>
          <a:solidFill>
            <a:schemeClr val="tx1">
              <a:alpha val="74901"/>
            </a:schemeClr>
          </a:solidFill>
        </p:spPr>
        <p:txBody>
          <a:bodyPr/>
          <a:lstStyle/>
          <a:p>
            <a:pPr lvl="1"/>
            <a:r>
              <a:rPr lang="en-US" altLang="en-US" sz="2000">
                <a:solidFill>
                  <a:schemeClr val="bg1"/>
                </a:solidFill>
              </a:rPr>
              <a:t>Sort by order specified: if two rules have the same weight, the latter specified wins. Rules in imported style sheets are considered to be before any rules in the style sheet itself.</a:t>
            </a:r>
          </a:p>
          <a:p>
            <a:r>
              <a:rPr lang="en-US" altLang="en-US" sz="2400">
                <a:solidFill>
                  <a:schemeClr val="bg1"/>
                </a:solidFill>
              </a:rPr>
              <a:t>If two rules only impact one column, the higher number wins. If the selector cuts across more than one column, the biggest numbers in the farthest most left column wins. So, inline styles (</a:t>
            </a:r>
            <a:r>
              <a:rPr lang="en-US" altLang="en-US" sz="2400" b="1">
                <a:solidFill>
                  <a:schemeClr val="bg1"/>
                </a:solidFill>
              </a:rPr>
              <a:t>which you should avoid</a:t>
            </a:r>
            <a:r>
              <a:rPr lang="en-US" altLang="en-US" sz="2400">
                <a:solidFill>
                  <a:schemeClr val="bg1"/>
                </a:solidFill>
              </a:rPr>
              <a:t>) are more specific than an ID, which, in turn is more specific than a class, which itself will trump a tag. If you can wrap your head around these concepts, you’ll go a long way towards making sense of CSS and how the rules are applied. </a:t>
            </a:r>
          </a:p>
        </p:txBody>
      </p:sp>
    </p:spTree>
    <p:extLst>
      <p:ext uri="{BB962C8B-B14F-4D97-AF65-F5344CB8AC3E}">
        <p14:creationId xmlns:p14="http://schemas.microsoft.com/office/powerpoint/2010/main" val="3278065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solidFill>
              </a:rPr>
              <a:t>CSS Versions</a:t>
            </a:r>
            <a:endParaRPr lang="en-US" dirty="0" smtClean="0">
              <a:solidFill>
                <a:schemeClr val="bg1">
                  <a:lumMod val="95000"/>
                </a:schemeClr>
              </a:solidFill>
            </a:endParaRPr>
          </a:p>
        </p:txBody>
      </p:sp>
      <p:sp>
        <p:nvSpPr>
          <p:cNvPr id="36867" name="Content Placeholder 2"/>
          <p:cNvSpPr>
            <a:spLocks noGrp="1"/>
          </p:cNvSpPr>
          <p:nvPr>
            <p:ph idx="1"/>
          </p:nvPr>
        </p:nvSpPr>
        <p:spPr>
          <a:solidFill>
            <a:schemeClr val="tx1">
              <a:alpha val="74901"/>
            </a:schemeClr>
          </a:solidFill>
        </p:spPr>
        <p:txBody>
          <a:bodyPr>
            <a:normAutofit lnSpcReduction="10000"/>
          </a:bodyPr>
          <a:lstStyle/>
          <a:p>
            <a:r>
              <a:rPr lang="en-US" altLang="en-US" sz="2000" b="1" dirty="0">
                <a:solidFill>
                  <a:schemeClr val="bg1"/>
                </a:solidFill>
              </a:rPr>
              <a:t>CSS 1</a:t>
            </a:r>
          </a:p>
          <a:p>
            <a:pPr lvl="1"/>
            <a:r>
              <a:rPr lang="en-US" altLang="en-US" sz="1600" dirty="0">
                <a:solidFill>
                  <a:schemeClr val="bg1"/>
                </a:solidFill>
              </a:rPr>
              <a:t>Font properties such as typeface and emphasis</a:t>
            </a:r>
          </a:p>
          <a:p>
            <a:pPr lvl="1"/>
            <a:r>
              <a:rPr lang="en-US" altLang="en-US" sz="1600" dirty="0">
                <a:solidFill>
                  <a:schemeClr val="bg1"/>
                </a:solidFill>
              </a:rPr>
              <a:t>Color of text, backgrounds, and other elements</a:t>
            </a:r>
          </a:p>
          <a:p>
            <a:pPr lvl="1"/>
            <a:r>
              <a:rPr lang="en-US" altLang="en-US" sz="1600" dirty="0">
                <a:solidFill>
                  <a:schemeClr val="bg1"/>
                </a:solidFill>
              </a:rPr>
              <a:t>Text attributes such as spacing between words, letters, and lines of text</a:t>
            </a:r>
          </a:p>
          <a:p>
            <a:pPr lvl="1"/>
            <a:r>
              <a:rPr lang="en-US" altLang="en-US" sz="1600" dirty="0">
                <a:solidFill>
                  <a:schemeClr val="bg1"/>
                </a:solidFill>
              </a:rPr>
              <a:t>Alignment of text, images, tables and other elements</a:t>
            </a:r>
          </a:p>
          <a:p>
            <a:pPr lvl="1"/>
            <a:r>
              <a:rPr lang="en-US" altLang="en-US" sz="1600" dirty="0">
                <a:solidFill>
                  <a:schemeClr val="bg1"/>
                </a:solidFill>
              </a:rPr>
              <a:t>Margin, border, padding, and positioning for most elements</a:t>
            </a:r>
          </a:p>
          <a:p>
            <a:pPr lvl="1"/>
            <a:r>
              <a:rPr lang="en-US" altLang="en-US" sz="1600" dirty="0">
                <a:solidFill>
                  <a:schemeClr val="bg1"/>
                </a:solidFill>
              </a:rPr>
              <a:t>Unique identification and generic classification of groups of attributes</a:t>
            </a:r>
          </a:p>
          <a:p>
            <a:r>
              <a:rPr lang="en-US" altLang="en-US" sz="2000" dirty="0">
                <a:solidFill>
                  <a:schemeClr val="bg1"/>
                </a:solidFill>
              </a:rPr>
              <a:t>CSS2 </a:t>
            </a:r>
          </a:p>
          <a:p>
            <a:pPr lvl="1">
              <a:buFont typeface="Arial" panose="020B0604020202020204" pitchFamily="34" charset="0"/>
              <a:buNone/>
            </a:pPr>
            <a:r>
              <a:rPr lang="en-US" altLang="en-US" sz="1600" dirty="0">
                <a:solidFill>
                  <a:schemeClr val="bg1"/>
                </a:solidFill>
              </a:rPr>
              <a:t>includes a number of new capabilities like </a:t>
            </a:r>
          </a:p>
          <a:p>
            <a:pPr lvl="1"/>
            <a:r>
              <a:rPr lang="en-US" altLang="en-US" sz="1600" dirty="0">
                <a:solidFill>
                  <a:schemeClr val="bg1"/>
                </a:solidFill>
              </a:rPr>
              <a:t>absolute, relative, and fixed positioning of elements and z-index, </a:t>
            </a:r>
          </a:p>
          <a:p>
            <a:pPr lvl="1"/>
            <a:r>
              <a:rPr lang="en-US" altLang="en-US" sz="1600" dirty="0">
                <a:solidFill>
                  <a:schemeClr val="bg1"/>
                </a:solidFill>
              </a:rPr>
              <a:t>the concept of media types</a:t>
            </a:r>
          </a:p>
          <a:p>
            <a:pPr lvl="1"/>
            <a:r>
              <a:rPr lang="en-US" altLang="en-US" sz="1600" dirty="0">
                <a:solidFill>
                  <a:schemeClr val="bg1"/>
                </a:solidFill>
              </a:rPr>
              <a:t>support for aural style sheets and bidirectional text</a:t>
            </a:r>
          </a:p>
          <a:p>
            <a:pPr lvl="1"/>
            <a:r>
              <a:rPr lang="en-US" altLang="en-US" sz="1600" dirty="0">
                <a:solidFill>
                  <a:schemeClr val="bg1"/>
                </a:solidFill>
              </a:rPr>
              <a:t>new font properties such as shadows. </a:t>
            </a:r>
            <a:endParaRPr lang="en-US" altLang="en-US" sz="2000" b="1" dirty="0">
              <a:solidFill>
                <a:schemeClr val="bg1"/>
              </a:solidFill>
            </a:endParaRPr>
          </a:p>
        </p:txBody>
      </p:sp>
      <p:sp>
        <p:nvSpPr>
          <p:cNvPr id="36868" name="TextBox 3"/>
          <p:cNvSpPr txBox="1">
            <a:spLocks noChangeArrowheads="1"/>
          </p:cNvSpPr>
          <p:nvPr/>
        </p:nvSpPr>
        <p:spPr bwMode="auto">
          <a:xfrm>
            <a:off x="1905000" y="6324600"/>
            <a:ext cx="906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hlinkClick r:id="rId3"/>
              </a:rPr>
              <a:t>http://en.wikipedia.org/wiki/Cascading_Style_Sheets</a:t>
            </a:r>
            <a:r>
              <a:rPr lang="en-US" altLang="en-US">
                <a:solidFill>
                  <a:schemeClr val="bg1"/>
                </a:solidFill>
              </a:rPr>
              <a:t>, once again</a:t>
            </a:r>
          </a:p>
        </p:txBody>
      </p:sp>
    </p:spTree>
    <p:extLst>
      <p:ext uri="{BB962C8B-B14F-4D97-AF65-F5344CB8AC3E}">
        <p14:creationId xmlns:p14="http://schemas.microsoft.com/office/powerpoint/2010/main" val="2915132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4001" y="223"/>
            <a:ext cx="9143999" cy="10287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925358" y="1"/>
            <a:ext cx="4742641" cy="59994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24001" y="0"/>
            <a:ext cx="9088207" cy="102057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3172" y="52323"/>
            <a:ext cx="9145590" cy="901826"/>
          </a:xfrm>
          <a:prstGeom prst="rect">
            <a:avLst/>
          </a:prstGeom>
          <a:blipFill>
            <a:blip r:embed="rId6" cstate="print"/>
            <a:stretch>
              <a:fillRect/>
            </a:stretch>
          </a:blipFill>
        </p:spPr>
        <p:txBody>
          <a:bodyPr wrap="square" lIns="0" tIns="0" rIns="0" bIns="0" rtlCol="0"/>
          <a:lstStyle/>
          <a:p>
            <a:endParaRPr/>
          </a:p>
        </p:txBody>
      </p:sp>
      <p:sp>
        <p:nvSpPr>
          <p:cNvPr id="7" name="object 7"/>
          <p:cNvSpPr txBox="1"/>
          <p:nvPr/>
        </p:nvSpPr>
        <p:spPr>
          <a:xfrm>
            <a:off x="1983740" y="2210841"/>
            <a:ext cx="7787640" cy="2500630"/>
          </a:xfrm>
          <a:prstGeom prst="rect">
            <a:avLst/>
          </a:prstGeom>
        </p:spPr>
        <p:txBody>
          <a:bodyPr vert="horz" wrap="square" lIns="0" tIns="97790" rIns="0" bIns="0" rtlCol="0">
            <a:spAutoFit/>
          </a:bodyPr>
          <a:lstStyle/>
          <a:p>
            <a:pPr marL="12700">
              <a:spcBef>
                <a:spcPts val="770"/>
              </a:spcBef>
            </a:pPr>
            <a:r>
              <a:rPr sz="2350" spc="70" dirty="0">
                <a:solidFill>
                  <a:srgbClr val="0AD0D9"/>
                </a:solidFill>
                <a:latin typeface="Times New Roman"/>
                <a:cs typeface="Times New Roman"/>
              </a:rPr>
              <a:t>- </a:t>
            </a:r>
            <a:r>
              <a:rPr sz="2800" spc="85" dirty="0">
                <a:latin typeface="Times New Roman"/>
                <a:cs typeface="Times New Roman"/>
              </a:rPr>
              <a:t>Minimal </a:t>
            </a:r>
            <a:r>
              <a:rPr sz="2800" spc="45" dirty="0">
                <a:latin typeface="Times New Roman"/>
                <a:cs typeface="Times New Roman"/>
              </a:rPr>
              <a:t>Use </a:t>
            </a:r>
            <a:r>
              <a:rPr sz="2800" spc="20" dirty="0">
                <a:latin typeface="Times New Roman"/>
                <a:cs typeface="Times New Roman"/>
              </a:rPr>
              <a:t>of </a:t>
            </a:r>
            <a:r>
              <a:rPr sz="2800" spc="50" dirty="0">
                <a:latin typeface="Times New Roman"/>
                <a:cs typeface="Times New Roman"/>
              </a:rPr>
              <a:t>stylistic</a:t>
            </a:r>
            <a:r>
              <a:rPr sz="2800" spc="-425" dirty="0">
                <a:latin typeface="Times New Roman"/>
                <a:cs typeface="Times New Roman"/>
              </a:rPr>
              <a:t> </a:t>
            </a:r>
            <a:r>
              <a:rPr sz="2800" spc="125" dirty="0">
                <a:latin typeface="Times New Roman"/>
                <a:cs typeface="Times New Roman"/>
              </a:rPr>
              <a:t>elements</a:t>
            </a:r>
            <a:endParaRPr sz="2800">
              <a:latin typeface="Times New Roman"/>
              <a:cs typeface="Times New Roman"/>
            </a:endParaRPr>
          </a:p>
          <a:p>
            <a:pPr marL="12700" marR="5080">
              <a:spcBef>
                <a:spcPts val="675"/>
              </a:spcBef>
              <a:tabLst>
                <a:tab pos="5293995" algn="l"/>
                <a:tab pos="7195820" algn="l"/>
              </a:tabLst>
            </a:pPr>
            <a:r>
              <a:rPr sz="2650" spc="60" dirty="0">
                <a:solidFill>
                  <a:srgbClr val="0AD0D9"/>
                </a:solidFill>
                <a:latin typeface="Times New Roman"/>
                <a:cs typeface="Times New Roman"/>
              </a:rPr>
              <a:t>-</a:t>
            </a:r>
            <a:r>
              <a:rPr sz="2800" spc="-145" dirty="0">
                <a:latin typeface="Times New Roman"/>
                <a:cs typeface="Times New Roman"/>
              </a:rPr>
              <a:t>F</a:t>
            </a:r>
            <a:r>
              <a:rPr sz="2800" spc="110" dirty="0">
                <a:latin typeface="Times New Roman"/>
                <a:cs typeface="Times New Roman"/>
              </a:rPr>
              <a:t>oc</a:t>
            </a:r>
            <a:r>
              <a:rPr sz="2800" spc="125" dirty="0">
                <a:latin typeface="Times New Roman"/>
                <a:cs typeface="Times New Roman"/>
              </a:rPr>
              <a:t>u</a:t>
            </a:r>
            <a:r>
              <a:rPr sz="2800" spc="40" dirty="0">
                <a:latin typeface="Times New Roman"/>
                <a:cs typeface="Times New Roman"/>
              </a:rPr>
              <a:t>s</a:t>
            </a:r>
            <a:r>
              <a:rPr sz="2800" spc="-114" dirty="0">
                <a:latin typeface="Times New Roman"/>
                <a:cs typeface="Times New Roman"/>
              </a:rPr>
              <a:t> </a:t>
            </a:r>
            <a:r>
              <a:rPr sz="2800" spc="165" dirty="0">
                <a:latin typeface="Times New Roman"/>
                <a:cs typeface="Times New Roman"/>
              </a:rPr>
              <a:t>on</a:t>
            </a:r>
            <a:r>
              <a:rPr sz="2800" spc="-85" dirty="0">
                <a:latin typeface="Times New Roman"/>
                <a:cs typeface="Times New Roman"/>
              </a:rPr>
              <a:t> </a:t>
            </a:r>
            <a:r>
              <a:rPr sz="2800" spc="105" dirty="0">
                <a:latin typeface="Times New Roman"/>
                <a:cs typeface="Times New Roman"/>
              </a:rPr>
              <a:t>us</a:t>
            </a:r>
            <a:r>
              <a:rPr sz="2800" spc="110" dirty="0">
                <a:latin typeface="Times New Roman"/>
                <a:cs typeface="Times New Roman"/>
              </a:rPr>
              <a:t>e</a:t>
            </a:r>
            <a:r>
              <a:rPr sz="2800" spc="-135" dirty="0">
                <a:latin typeface="Times New Roman"/>
                <a:cs typeface="Times New Roman"/>
              </a:rPr>
              <a:t> </a:t>
            </a:r>
            <a:r>
              <a:rPr sz="2800" spc="20" dirty="0">
                <a:latin typeface="Times New Roman"/>
                <a:cs typeface="Times New Roman"/>
              </a:rPr>
              <a:t>of</a:t>
            </a:r>
            <a:r>
              <a:rPr sz="2800" spc="15" dirty="0">
                <a:latin typeface="Times New Roman"/>
                <a:cs typeface="Times New Roman"/>
              </a:rPr>
              <a:t> </a:t>
            </a:r>
            <a:r>
              <a:rPr sz="2800" spc="100" dirty="0">
                <a:latin typeface="Times New Roman"/>
                <a:cs typeface="Times New Roman"/>
              </a:rPr>
              <a:t>simp</a:t>
            </a:r>
            <a:r>
              <a:rPr sz="2800" spc="40" dirty="0">
                <a:latin typeface="Times New Roman"/>
                <a:cs typeface="Times New Roman"/>
              </a:rPr>
              <a:t>l</a:t>
            </a:r>
            <a:r>
              <a:rPr sz="2800" spc="95" dirty="0">
                <a:latin typeface="Times New Roman"/>
                <a:cs typeface="Times New Roman"/>
              </a:rPr>
              <a:t>e</a:t>
            </a:r>
            <a:r>
              <a:rPr sz="2800" spc="-135" dirty="0">
                <a:latin typeface="Times New Roman"/>
                <a:cs typeface="Times New Roman"/>
              </a:rPr>
              <a:t> </a:t>
            </a:r>
            <a:r>
              <a:rPr sz="2800" spc="110" dirty="0">
                <a:latin typeface="Times New Roman"/>
                <a:cs typeface="Times New Roman"/>
              </a:rPr>
              <a:t>elem</a:t>
            </a:r>
            <a:r>
              <a:rPr sz="2800" spc="105" dirty="0">
                <a:latin typeface="Times New Roman"/>
                <a:cs typeface="Times New Roman"/>
              </a:rPr>
              <a:t>e</a:t>
            </a:r>
            <a:r>
              <a:rPr sz="2800" spc="150" dirty="0">
                <a:latin typeface="Times New Roman"/>
                <a:cs typeface="Times New Roman"/>
              </a:rPr>
              <a:t>nt</a:t>
            </a:r>
            <a:r>
              <a:rPr sz="2800" spc="125" dirty="0">
                <a:latin typeface="Times New Roman"/>
                <a:cs typeface="Times New Roman"/>
              </a:rPr>
              <a:t>s</a:t>
            </a:r>
            <a:r>
              <a:rPr sz="2800" spc="15" dirty="0">
                <a:latin typeface="Times New Roman"/>
                <a:cs typeface="Times New Roman"/>
              </a:rPr>
              <a:t>,</a:t>
            </a:r>
            <a:r>
              <a:rPr sz="2800" dirty="0">
                <a:latin typeface="Times New Roman"/>
                <a:cs typeface="Times New Roman"/>
              </a:rPr>
              <a:t>	</a:t>
            </a:r>
            <a:r>
              <a:rPr sz="2800" spc="90" dirty="0">
                <a:latin typeface="Times New Roman"/>
                <a:cs typeface="Times New Roman"/>
              </a:rPr>
              <a:t>ty</a:t>
            </a:r>
            <a:r>
              <a:rPr sz="2800" spc="114" dirty="0">
                <a:latin typeface="Times New Roman"/>
                <a:cs typeface="Times New Roman"/>
              </a:rPr>
              <a:t>p</a:t>
            </a:r>
            <a:r>
              <a:rPr sz="2800" spc="100" dirty="0">
                <a:latin typeface="Times New Roman"/>
                <a:cs typeface="Times New Roman"/>
              </a:rPr>
              <a:t>og</a:t>
            </a:r>
            <a:r>
              <a:rPr sz="2800" spc="10" dirty="0">
                <a:latin typeface="Times New Roman"/>
                <a:cs typeface="Times New Roman"/>
              </a:rPr>
              <a:t>r</a:t>
            </a:r>
            <a:r>
              <a:rPr sz="2800" spc="155" dirty="0">
                <a:latin typeface="Times New Roman"/>
                <a:cs typeface="Times New Roman"/>
              </a:rPr>
              <a:t>ap</a:t>
            </a:r>
            <a:r>
              <a:rPr sz="2800" spc="120" dirty="0">
                <a:latin typeface="Times New Roman"/>
                <a:cs typeface="Times New Roman"/>
              </a:rPr>
              <a:t>h</a:t>
            </a:r>
            <a:r>
              <a:rPr sz="2800" spc="-55" dirty="0">
                <a:latin typeface="Times New Roman"/>
                <a:cs typeface="Times New Roman"/>
              </a:rPr>
              <a:t>y</a:t>
            </a:r>
            <a:r>
              <a:rPr sz="2800" dirty="0">
                <a:latin typeface="Times New Roman"/>
                <a:cs typeface="Times New Roman"/>
              </a:rPr>
              <a:t>	</a:t>
            </a:r>
            <a:r>
              <a:rPr sz="2800" spc="135" dirty="0">
                <a:latin typeface="Times New Roman"/>
                <a:cs typeface="Times New Roman"/>
              </a:rPr>
              <a:t>and  </a:t>
            </a:r>
            <a:r>
              <a:rPr sz="2800" spc="114" dirty="0">
                <a:latin typeface="Times New Roman"/>
                <a:cs typeface="Times New Roman"/>
              </a:rPr>
              <a:t>flat</a:t>
            </a:r>
            <a:r>
              <a:rPr sz="2800" spc="-135" dirty="0">
                <a:latin typeface="Times New Roman"/>
                <a:cs typeface="Times New Roman"/>
              </a:rPr>
              <a:t> </a:t>
            </a:r>
            <a:r>
              <a:rPr sz="2800" spc="65" dirty="0">
                <a:latin typeface="Times New Roman"/>
                <a:cs typeface="Times New Roman"/>
              </a:rPr>
              <a:t>colours.</a:t>
            </a:r>
            <a:endParaRPr sz="2800">
              <a:latin typeface="Times New Roman"/>
              <a:cs typeface="Times New Roman"/>
            </a:endParaRPr>
          </a:p>
          <a:p>
            <a:pPr marL="12700">
              <a:spcBef>
                <a:spcPts val="670"/>
              </a:spcBef>
            </a:pPr>
            <a:r>
              <a:rPr sz="2650" spc="80" dirty="0">
                <a:solidFill>
                  <a:srgbClr val="0AD0D9"/>
                </a:solidFill>
                <a:latin typeface="Times New Roman"/>
                <a:cs typeface="Times New Roman"/>
              </a:rPr>
              <a:t>-</a:t>
            </a:r>
            <a:r>
              <a:rPr sz="2800" spc="80" dirty="0">
                <a:latin typeface="Times New Roman"/>
                <a:cs typeface="Times New Roman"/>
              </a:rPr>
              <a:t>Interface</a:t>
            </a:r>
            <a:r>
              <a:rPr sz="2800" spc="-75" dirty="0">
                <a:latin typeface="Times New Roman"/>
                <a:cs typeface="Times New Roman"/>
              </a:rPr>
              <a:t> </a:t>
            </a:r>
            <a:r>
              <a:rPr sz="2800" spc="70" dirty="0">
                <a:latin typeface="Times New Roman"/>
                <a:cs typeface="Times New Roman"/>
              </a:rPr>
              <a:t>Designs</a:t>
            </a:r>
            <a:r>
              <a:rPr sz="2800" spc="-114" dirty="0">
                <a:latin typeface="Times New Roman"/>
                <a:cs typeface="Times New Roman"/>
              </a:rPr>
              <a:t> </a:t>
            </a:r>
            <a:r>
              <a:rPr sz="2800" spc="95" dirty="0">
                <a:latin typeface="Times New Roman"/>
                <a:cs typeface="Times New Roman"/>
              </a:rPr>
              <a:t>are</a:t>
            </a:r>
            <a:r>
              <a:rPr sz="2800" spc="-70" dirty="0">
                <a:latin typeface="Times New Roman"/>
                <a:cs typeface="Times New Roman"/>
              </a:rPr>
              <a:t> </a:t>
            </a:r>
            <a:r>
              <a:rPr sz="2800" spc="130" dirty="0">
                <a:latin typeface="Times New Roman"/>
                <a:cs typeface="Times New Roman"/>
              </a:rPr>
              <a:t>more</a:t>
            </a:r>
            <a:r>
              <a:rPr sz="2800" spc="-130" dirty="0">
                <a:latin typeface="Times New Roman"/>
                <a:cs typeface="Times New Roman"/>
              </a:rPr>
              <a:t> </a:t>
            </a:r>
            <a:r>
              <a:rPr sz="2800" spc="65" dirty="0">
                <a:latin typeface="Times New Roman"/>
                <a:cs typeface="Times New Roman"/>
              </a:rPr>
              <a:t>effiecient.</a:t>
            </a:r>
            <a:endParaRPr sz="2800">
              <a:latin typeface="Times New Roman"/>
              <a:cs typeface="Times New Roman"/>
            </a:endParaRPr>
          </a:p>
          <a:p>
            <a:pPr marL="12700">
              <a:spcBef>
                <a:spcPts val="675"/>
              </a:spcBef>
            </a:pPr>
            <a:r>
              <a:rPr sz="2650" spc="10" dirty="0">
                <a:solidFill>
                  <a:srgbClr val="0AD0D9"/>
                </a:solidFill>
                <a:latin typeface="Times New Roman"/>
                <a:cs typeface="Times New Roman"/>
              </a:rPr>
              <a:t>-</a:t>
            </a:r>
            <a:r>
              <a:rPr sz="2800" spc="10" dirty="0">
                <a:latin typeface="Times New Roman"/>
                <a:cs typeface="Times New Roman"/>
              </a:rPr>
              <a:t>Easy </a:t>
            </a:r>
            <a:r>
              <a:rPr sz="2800" spc="140" dirty="0">
                <a:latin typeface="Times New Roman"/>
                <a:cs typeface="Times New Roman"/>
              </a:rPr>
              <a:t>to</a:t>
            </a:r>
            <a:r>
              <a:rPr sz="2800" spc="-515" dirty="0">
                <a:latin typeface="Times New Roman"/>
                <a:cs typeface="Times New Roman"/>
              </a:rPr>
              <a:t> </a:t>
            </a:r>
            <a:r>
              <a:rPr sz="2800" spc="55" dirty="0">
                <a:latin typeface="Times New Roman"/>
                <a:cs typeface="Times New Roman"/>
              </a:rPr>
              <a:t>qucikly </a:t>
            </a:r>
            <a:r>
              <a:rPr sz="2800" spc="30" dirty="0">
                <a:latin typeface="Times New Roman"/>
                <a:cs typeface="Times New Roman"/>
              </a:rPr>
              <a:t>convey </a:t>
            </a:r>
            <a:r>
              <a:rPr sz="2800" spc="105" dirty="0">
                <a:latin typeface="Times New Roman"/>
                <a:cs typeface="Times New Roman"/>
              </a:rPr>
              <a:t>information.</a:t>
            </a:r>
            <a:endParaRPr sz="2800">
              <a:latin typeface="Times New Roman"/>
              <a:cs typeface="Times New Roman"/>
            </a:endParaRPr>
          </a:p>
        </p:txBody>
      </p:sp>
      <p:sp>
        <p:nvSpPr>
          <p:cNvPr id="8" name="object 8"/>
          <p:cNvSpPr txBox="1">
            <a:spLocks noGrp="1"/>
          </p:cNvSpPr>
          <p:nvPr>
            <p:ph type="title"/>
          </p:nvPr>
        </p:nvSpPr>
        <p:spPr>
          <a:xfrm>
            <a:off x="2136141" y="991869"/>
            <a:ext cx="3676015" cy="635000"/>
          </a:xfrm>
          <a:prstGeom prst="rect">
            <a:avLst/>
          </a:prstGeom>
        </p:spPr>
        <p:txBody>
          <a:bodyPr vert="horz" wrap="square" lIns="0" tIns="12065" rIns="0" bIns="0" rtlCol="0" anchor="ctr">
            <a:spAutoFit/>
          </a:bodyPr>
          <a:lstStyle/>
          <a:p>
            <a:pPr marL="12700">
              <a:lnSpc>
                <a:spcPct val="100000"/>
              </a:lnSpc>
              <a:spcBef>
                <a:spcPts val="95"/>
              </a:spcBef>
            </a:pPr>
            <a:r>
              <a:rPr sz="4000" spc="150" dirty="0"/>
              <a:t>The </a:t>
            </a:r>
            <a:r>
              <a:rPr sz="4000" spc="90" dirty="0"/>
              <a:t>Flat</a:t>
            </a:r>
            <a:r>
              <a:rPr sz="4000" spc="-409" dirty="0"/>
              <a:t> </a:t>
            </a:r>
            <a:r>
              <a:rPr sz="4000" spc="105" dirty="0"/>
              <a:t>Designs</a:t>
            </a:r>
            <a:endParaRPr sz="4000"/>
          </a:p>
        </p:txBody>
      </p:sp>
    </p:spTree>
    <p:extLst>
      <p:ext uri="{BB962C8B-B14F-4D97-AF65-F5344CB8AC3E}">
        <p14:creationId xmlns:p14="http://schemas.microsoft.com/office/powerpoint/2010/main" val="287764275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a:defRPr/>
            </a:pPr>
            <a:r>
              <a:rPr lang="en-US" dirty="0" smtClean="0">
                <a:solidFill>
                  <a:schemeClr val="bg1"/>
                </a:solidFill>
              </a:rPr>
              <a:t>CSS Versions</a:t>
            </a:r>
            <a:endParaRPr lang="en-US" dirty="0" smtClean="0">
              <a:solidFill>
                <a:schemeClr val="bg1">
                  <a:lumMod val="95000"/>
                </a:schemeClr>
              </a:solidFill>
            </a:endParaRPr>
          </a:p>
        </p:txBody>
      </p:sp>
      <p:sp>
        <p:nvSpPr>
          <p:cNvPr id="37891" name="Content Placeholder 2"/>
          <p:cNvSpPr>
            <a:spLocks noGrp="1"/>
          </p:cNvSpPr>
          <p:nvPr>
            <p:ph idx="1"/>
          </p:nvPr>
        </p:nvSpPr>
        <p:spPr>
          <a:solidFill>
            <a:schemeClr val="tx1">
              <a:alpha val="74901"/>
            </a:schemeClr>
          </a:solidFill>
        </p:spPr>
        <p:txBody>
          <a:bodyPr/>
          <a:lstStyle/>
          <a:p>
            <a:r>
              <a:rPr lang="en-US" altLang="en-US" smtClean="0">
                <a:solidFill>
                  <a:schemeClr val="bg1"/>
                </a:solidFill>
              </a:rPr>
              <a:t>CSS3</a:t>
            </a:r>
          </a:p>
          <a:p>
            <a:pPr>
              <a:buFont typeface="Arial" panose="020B0604020202020204" pitchFamily="34" charset="0"/>
              <a:buNone/>
            </a:pPr>
            <a:r>
              <a:rPr lang="en-US" altLang="en-US" sz="2000">
                <a:solidFill>
                  <a:schemeClr val="bg1"/>
                </a:solidFill>
              </a:rPr>
              <a:t>	Modules include:</a:t>
            </a:r>
          </a:p>
          <a:p>
            <a:pPr lvl="1"/>
            <a:r>
              <a:rPr lang="en-US" altLang="en-US" sz="1600" b="1">
                <a:solidFill>
                  <a:schemeClr val="bg1"/>
                </a:solidFill>
              </a:rPr>
              <a:t>Borders (</a:t>
            </a:r>
            <a:r>
              <a:rPr lang="en-US" altLang="en-US" sz="1600">
                <a:solidFill>
                  <a:schemeClr val="bg1"/>
                </a:solidFill>
              </a:rPr>
              <a:t>border-radius, box-shadow)</a:t>
            </a:r>
          </a:p>
          <a:p>
            <a:pPr lvl="1"/>
            <a:r>
              <a:rPr lang="en-US" altLang="en-US" sz="1600" b="1">
                <a:solidFill>
                  <a:schemeClr val="bg1"/>
                </a:solidFill>
              </a:rPr>
              <a:t>Backgrounds (m</a:t>
            </a:r>
            <a:r>
              <a:rPr lang="en-US" altLang="en-US" sz="1600">
                <a:solidFill>
                  <a:schemeClr val="bg1"/>
                </a:solidFill>
              </a:rPr>
              <a:t>ultiple backgrounds)</a:t>
            </a:r>
          </a:p>
          <a:p>
            <a:pPr lvl="1"/>
            <a:r>
              <a:rPr lang="en-US" altLang="en-US" sz="1600" b="1">
                <a:solidFill>
                  <a:schemeClr val="bg1"/>
                </a:solidFill>
              </a:rPr>
              <a:t>Color (</a:t>
            </a:r>
            <a:r>
              <a:rPr lang="en-US" altLang="en-US" sz="1600">
                <a:solidFill>
                  <a:schemeClr val="bg1"/>
                </a:solidFill>
              </a:rPr>
              <a:t>HSL colors, HSLA colors, opacity, RGBA colors)</a:t>
            </a:r>
          </a:p>
          <a:p>
            <a:pPr lvl="1"/>
            <a:r>
              <a:rPr lang="en-US" altLang="en-US" sz="1600">
                <a:solidFill>
                  <a:schemeClr val="bg1"/>
                </a:solidFill>
              </a:rPr>
              <a:t>Also:</a:t>
            </a:r>
          </a:p>
          <a:p>
            <a:pPr lvl="1"/>
            <a:r>
              <a:rPr lang="en-US" altLang="en-US" sz="1600">
                <a:solidFill>
                  <a:schemeClr val="bg1"/>
                </a:solidFill>
              </a:rPr>
              <a:t>media queries</a:t>
            </a:r>
          </a:p>
          <a:p>
            <a:pPr lvl="1"/>
            <a:r>
              <a:rPr lang="en-US" altLang="en-US" sz="1600">
                <a:solidFill>
                  <a:schemeClr val="bg1"/>
                </a:solidFill>
              </a:rPr>
              <a:t>multi-column layout</a:t>
            </a:r>
          </a:p>
          <a:p>
            <a:pPr lvl="1"/>
            <a:r>
              <a:rPr lang="en-US" altLang="en-US" sz="1600">
                <a:solidFill>
                  <a:schemeClr val="bg1"/>
                </a:solidFill>
              </a:rPr>
              <a:t>Web fonts</a:t>
            </a:r>
            <a:r>
              <a:rPr lang="en-US" altLang="en-US" sz="1600">
                <a:solidFill>
                  <a:schemeClr val="bg1"/>
                </a:solidFill>
                <a:hlinkClick r:id="rId3" action="ppaction://hlinkpres?slideindex=1&amp;slidetitle="/>
              </a:rPr>
              <a:t/>
            </a:r>
            <a:br>
              <a:rPr lang="en-US" altLang="en-US" sz="1600">
                <a:solidFill>
                  <a:schemeClr val="bg1"/>
                </a:solidFill>
                <a:hlinkClick r:id="rId3" action="ppaction://hlinkpres?slideindex=1&amp;slidetitle="/>
              </a:rPr>
            </a:br>
            <a:endParaRPr lang="en-US" altLang="en-US" sz="1600">
              <a:solidFill>
                <a:schemeClr val="bg1"/>
              </a:solidFill>
            </a:endParaRPr>
          </a:p>
          <a:p>
            <a:endParaRPr lang="en-US" altLang="en-US" sz="1600">
              <a:solidFill>
                <a:schemeClr val="bg1"/>
              </a:solidFill>
            </a:endParaRPr>
          </a:p>
        </p:txBody>
      </p:sp>
    </p:spTree>
    <p:extLst>
      <p:ext uri="{BB962C8B-B14F-4D97-AF65-F5344CB8AC3E}">
        <p14:creationId xmlns:p14="http://schemas.microsoft.com/office/powerpoint/2010/main" val="945406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a:xfrm>
            <a:off x="2438400" y="1295401"/>
            <a:ext cx="7772400" cy="1974059"/>
          </a:xfrm>
        </p:spPr>
        <p:txBody>
          <a:bodyPr/>
          <a:lstStyle/>
          <a:p>
            <a:pPr>
              <a:defRPr/>
            </a:pPr>
            <a:r>
              <a:rPr sz="9600"/>
              <a:t>CSS3</a:t>
            </a:r>
          </a:p>
        </p:txBody>
      </p:sp>
      <p:sp>
        <p:nvSpPr>
          <p:cNvPr id="14338" name="Rectangle 4"/>
          <p:cNvSpPr>
            <a:spLocks noGrp="1"/>
          </p:cNvSpPr>
          <p:nvPr>
            <p:ph type="body" idx="1"/>
          </p:nvPr>
        </p:nvSpPr>
        <p:spPr>
          <a:xfrm>
            <a:off x="2438400" y="3505201"/>
            <a:ext cx="7772400" cy="1052513"/>
          </a:xfrm>
        </p:spPr>
        <p:txBody>
          <a:bodyPr/>
          <a:lstStyle/>
          <a:p>
            <a:pPr marL="374650"/>
            <a:r>
              <a:rPr lang="en-US" smtClean="0"/>
              <a:t>implementing the new features</a:t>
            </a:r>
          </a:p>
          <a:p>
            <a:pPr marL="374650"/>
            <a:endParaRPr lang="en-US" smtClean="0"/>
          </a:p>
        </p:txBody>
      </p:sp>
    </p:spTree>
    <p:extLst>
      <p:ext uri="{BB962C8B-B14F-4D97-AF65-F5344CB8AC3E}">
        <p14:creationId xmlns:p14="http://schemas.microsoft.com/office/powerpoint/2010/main" val="17739656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p:cNvSpPr>
          <p:nvPr>
            <p:ph type="title"/>
          </p:nvPr>
        </p:nvSpPr>
        <p:spPr bwMode="auto"/>
        <p:txBody>
          <a:bodyPr vert="horz" wrap="square" lIns="91440" tIns="45720" rIns="91440" bIns="45720" numCol="1" rtlCol="0" anchor="ctr" anchorCtr="0" compatLnSpc="1">
            <a:prstTxWarp prst="textNoShape">
              <a:avLst/>
            </a:prstTxWarp>
            <a:normAutofit/>
          </a:bodyPr>
          <a:lstStyle/>
          <a:p>
            <a:pPr eaLnBrk="1" hangingPunct="1">
              <a:defRPr/>
            </a:pPr>
            <a:r>
              <a:rPr lang="en-US" dirty="0">
                <a:effectLst/>
              </a:rPr>
              <a:t>New </a:t>
            </a:r>
            <a:r>
              <a:rPr lang="en-US" dirty="0" smtClean="0">
                <a:effectLst/>
              </a:rPr>
              <a:t>selectors!</a:t>
            </a:r>
            <a:endParaRPr lang="en-US" dirty="0">
              <a:effectLst/>
            </a:endParaRPr>
          </a:p>
        </p:txBody>
      </p:sp>
      <p:sp>
        <p:nvSpPr>
          <p:cNvPr id="120835" name="Rectangle 3"/>
          <p:cNvSpPr>
            <a:spLocks noGrp="1"/>
          </p:cNvSpPr>
          <p:nvPr>
            <p:ph sz="half" idx="1"/>
          </p:nvPr>
        </p:nvSpPr>
        <p:spPr>
          <a:xfrm>
            <a:off x="2438400" y="1784350"/>
            <a:ext cx="7696200" cy="4572000"/>
          </a:xfrm>
        </p:spPr>
        <p:txBody>
          <a:bodyPr>
            <a:normAutofit lnSpcReduction="10000"/>
          </a:bodyPr>
          <a:lstStyle/>
          <a:p>
            <a:pPr eaLnBrk="1" hangingPunct="1">
              <a:lnSpc>
                <a:spcPct val="80000"/>
              </a:lnSpc>
            </a:pPr>
            <a:r>
              <a:rPr lang="en-US" sz="2000" dirty="0"/>
              <a:t>element1~element2</a:t>
            </a:r>
            <a:br>
              <a:rPr lang="en-US" sz="2000" dirty="0"/>
            </a:br>
            <a:r>
              <a:rPr lang="en-US" sz="2000" i="1" dirty="0"/>
              <a:t>Selects an element that is a general next sibling of another element.</a:t>
            </a:r>
          </a:p>
          <a:p>
            <a:pPr lvl="1" eaLnBrk="1" hangingPunct="1">
              <a:lnSpc>
                <a:spcPct val="80000"/>
              </a:lnSpc>
              <a:buFont typeface="Wingdings" pitchFamily="127" charset="2"/>
              <a:buNone/>
            </a:pPr>
            <a:r>
              <a:rPr lang="en-US" sz="1600" dirty="0"/>
              <a:t>	Example:</a:t>
            </a:r>
            <a:br>
              <a:rPr lang="en-US" sz="1600" dirty="0"/>
            </a:br>
            <a:r>
              <a:rPr lang="en-US" sz="1600" dirty="0">
                <a:hlinkClick r:id="rId3"/>
              </a:rPr>
              <a:t>http://www.quirksmode.org/css/selector_sibling.html</a:t>
            </a:r>
            <a:endParaRPr lang="en-US" sz="1600" dirty="0"/>
          </a:p>
          <a:p>
            <a:pPr eaLnBrk="1" hangingPunct="1">
              <a:lnSpc>
                <a:spcPct val="80000"/>
              </a:lnSpc>
            </a:pPr>
            <a:endParaRPr lang="en-US" sz="2000" dirty="0"/>
          </a:p>
          <a:p>
            <a:pPr eaLnBrk="1" hangingPunct="1">
              <a:lnSpc>
                <a:spcPct val="80000"/>
              </a:lnSpc>
            </a:pPr>
            <a:r>
              <a:rPr lang="en-US" sz="2000" dirty="0"/>
              <a:t>[attribute^=value] </a:t>
            </a:r>
            <a:br>
              <a:rPr lang="en-US" sz="2000" dirty="0"/>
            </a:br>
            <a:r>
              <a:rPr lang="en-US" sz="2000" i="1" dirty="0"/>
              <a:t>Represents an element with the attribute whose value begins with the prefix </a:t>
            </a:r>
            <a:r>
              <a:rPr lang="en-US" sz="2000" b="1" i="1" dirty="0"/>
              <a:t>value</a:t>
            </a:r>
            <a:r>
              <a:rPr lang="en-US" sz="2000" i="1" dirty="0"/>
              <a:t>.</a:t>
            </a:r>
            <a:r>
              <a:rPr lang="en-US" sz="2000" dirty="0"/>
              <a:t>	</a:t>
            </a:r>
          </a:p>
          <a:p>
            <a:pPr eaLnBrk="1" hangingPunct="1">
              <a:lnSpc>
                <a:spcPct val="80000"/>
              </a:lnSpc>
            </a:pPr>
            <a:r>
              <a:rPr lang="en-US" sz="2000" dirty="0"/>
              <a:t>[attribute$=value] </a:t>
            </a:r>
            <a:br>
              <a:rPr lang="en-US" sz="2000" dirty="0"/>
            </a:br>
            <a:r>
              <a:rPr lang="en-US" sz="2000" i="1" dirty="0"/>
              <a:t>Represents an element with the attribute whose value ends with the prefix </a:t>
            </a:r>
            <a:r>
              <a:rPr lang="en-US" sz="2000" b="1" i="1" dirty="0"/>
              <a:t>value</a:t>
            </a:r>
            <a:r>
              <a:rPr lang="en-US" sz="2000" i="1" dirty="0"/>
              <a:t>.</a:t>
            </a:r>
            <a:r>
              <a:rPr lang="en-US" sz="2000" dirty="0"/>
              <a:t>	</a:t>
            </a:r>
          </a:p>
          <a:p>
            <a:pPr eaLnBrk="1" hangingPunct="1">
              <a:lnSpc>
                <a:spcPct val="80000"/>
              </a:lnSpc>
            </a:pPr>
            <a:r>
              <a:rPr lang="en-US" sz="2000" dirty="0"/>
              <a:t>[attribute*=value] </a:t>
            </a:r>
            <a:br>
              <a:rPr lang="en-US" sz="2000" dirty="0"/>
            </a:br>
            <a:r>
              <a:rPr lang="en-US" sz="2000" i="1" dirty="0"/>
              <a:t>Represents an element with the attribute whose value contains the prefix </a:t>
            </a:r>
            <a:r>
              <a:rPr lang="en-US" sz="2000" b="1" i="1" dirty="0"/>
              <a:t>value</a:t>
            </a:r>
            <a:r>
              <a:rPr lang="en-US" sz="2000" i="1" dirty="0"/>
              <a:t>.</a:t>
            </a:r>
            <a:r>
              <a:rPr lang="en-US" sz="2000" dirty="0"/>
              <a:t>	</a:t>
            </a:r>
          </a:p>
          <a:p>
            <a:pPr lvl="1" eaLnBrk="1" hangingPunct="1">
              <a:lnSpc>
                <a:spcPct val="80000"/>
              </a:lnSpc>
              <a:buFont typeface="Wingdings" pitchFamily="127" charset="2"/>
              <a:buNone/>
            </a:pPr>
            <a:r>
              <a:rPr lang="en-US" sz="1600" dirty="0"/>
              <a:t>	Example:</a:t>
            </a:r>
            <a:br>
              <a:rPr lang="en-US" sz="1600" dirty="0"/>
            </a:br>
            <a:r>
              <a:rPr lang="en-US" sz="1600" dirty="0">
                <a:hlinkClick r:id="rId4"/>
              </a:rPr>
              <a:t>http://www.quirksmode.org/css/selector_attributeAdvanced.html</a:t>
            </a:r>
            <a:endParaRPr lang="en-US" sz="1600" dirty="0"/>
          </a:p>
          <a:p>
            <a:pPr lvl="1" eaLnBrk="1" hangingPunct="1">
              <a:lnSpc>
                <a:spcPct val="80000"/>
              </a:lnSpc>
              <a:buFont typeface="Wingdings" pitchFamily="127" charset="2"/>
              <a:buNone/>
            </a:pPr>
            <a:endParaRPr lang="en-US" sz="1600" dirty="0"/>
          </a:p>
        </p:txBody>
      </p:sp>
    </p:spTree>
    <p:extLst>
      <p:ext uri="{BB962C8B-B14F-4D97-AF65-F5344CB8AC3E}">
        <p14:creationId xmlns:p14="http://schemas.microsoft.com/office/powerpoint/2010/main" val="796758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083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083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083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83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08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uiExpand="1" build="p"/>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p:cNvSpPr>
          <p:nvPr>
            <p:ph type="title"/>
          </p:nvPr>
        </p:nvSpPr>
        <p:spPr bwMode="auto"/>
        <p:txBody>
          <a:bodyPr vert="horz" wrap="square" lIns="91440" tIns="45720" rIns="91440" bIns="45720" numCol="1" rtlCol="0" anchor="ctr" anchorCtr="0" compatLnSpc="1">
            <a:prstTxWarp prst="textNoShape">
              <a:avLst/>
            </a:prstTxWarp>
            <a:normAutofit/>
          </a:bodyPr>
          <a:lstStyle/>
          <a:p>
            <a:pPr eaLnBrk="1" hangingPunct="1">
              <a:defRPr/>
            </a:pPr>
            <a:r>
              <a:rPr lang="en-US" dirty="0">
                <a:effectLst/>
              </a:rPr>
              <a:t>New pseudo </a:t>
            </a:r>
            <a:r>
              <a:rPr lang="en-US" dirty="0" smtClean="0">
                <a:effectLst/>
              </a:rPr>
              <a:t>elements/classes!</a:t>
            </a:r>
            <a:endParaRPr lang="en-US" dirty="0">
              <a:effectLst/>
            </a:endParaRPr>
          </a:p>
        </p:txBody>
      </p:sp>
      <p:sp>
        <p:nvSpPr>
          <p:cNvPr id="122883" name="Rectangle 3"/>
          <p:cNvSpPr>
            <a:spLocks noGrp="1"/>
          </p:cNvSpPr>
          <p:nvPr>
            <p:ph sz="half" idx="1"/>
          </p:nvPr>
        </p:nvSpPr>
        <p:spPr>
          <a:xfrm>
            <a:off x="2438400" y="1784350"/>
            <a:ext cx="7848600" cy="4572000"/>
          </a:xfrm>
        </p:spPr>
        <p:txBody>
          <a:bodyPr>
            <a:normAutofit fontScale="92500" lnSpcReduction="20000"/>
          </a:bodyPr>
          <a:lstStyle/>
          <a:p>
            <a:pPr eaLnBrk="1" hangingPunct="1">
              <a:lnSpc>
                <a:spcPct val="80000"/>
              </a:lnSpc>
              <a:defRPr/>
            </a:pPr>
            <a:r>
              <a:rPr lang="en-US" sz="2400" dirty="0"/>
              <a:t>:first-of-type 	</a:t>
            </a:r>
          </a:p>
          <a:p>
            <a:pPr eaLnBrk="1" hangingPunct="1">
              <a:lnSpc>
                <a:spcPct val="80000"/>
              </a:lnSpc>
              <a:defRPr/>
            </a:pPr>
            <a:r>
              <a:rPr lang="en-US" sz="2400" dirty="0"/>
              <a:t>:last-of-type 	</a:t>
            </a:r>
          </a:p>
          <a:p>
            <a:pPr eaLnBrk="1" hangingPunct="1">
              <a:lnSpc>
                <a:spcPct val="80000"/>
              </a:lnSpc>
              <a:defRPr/>
            </a:pPr>
            <a:r>
              <a:rPr lang="en-US" sz="2400" dirty="0"/>
              <a:t>:only-of-type </a:t>
            </a:r>
          </a:p>
          <a:p>
            <a:pPr lvl="1" eaLnBrk="1" hangingPunct="1">
              <a:lnSpc>
                <a:spcPct val="80000"/>
              </a:lnSpc>
              <a:defRPr/>
            </a:pPr>
            <a:r>
              <a:rPr lang="en-US" sz="2000" i="1" dirty="0"/>
              <a:t>Select elements that are first, last, or only child of its type of its parent</a:t>
            </a:r>
          </a:p>
          <a:p>
            <a:pPr lvl="1" eaLnBrk="1" hangingPunct="1">
              <a:lnSpc>
                <a:spcPct val="80000"/>
              </a:lnSpc>
              <a:defRPr/>
            </a:pPr>
            <a:r>
              <a:rPr lang="en-US" sz="2000" dirty="0"/>
              <a:t>Example:</a:t>
            </a:r>
          </a:p>
          <a:p>
            <a:pPr lvl="1" eaLnBrk="1" hangingPunct="1">
              <a:lnSpc>
                <a:spcPct val="80000"/>
              </a:lnSpc>
              <a:buNone/>
              <a:defRPr/>
            </a:pPr>
            <a:r>
              <a:rPr lang="en-US" sz="2000" dirty="0"/>
              <a:t>	</a:t>
            </a:r>
            <a:r>
              <a:rPr lang="en-US" sz="2000" dirty="0">
                <a:hlinkClick r:id="rId3"/>
              </a:rPr>
              <a:t>http://www.quirksmode.org/css/type.html</a:t>
            </a:r>
            <a:endParaRPr lang="en-US" sz="2000" dirty="0"/>
          </a:p>
          <a:p>
            <a:pPr lvl="1" eaLnBrk="1" hangingPunct="1">
              <a:lnSpc>
                <a:spcPct val="80000"/>
              </a:lnSpc>
              <a:buFont typeface="Wingdings" pitchFamily="127" charset="2"/>
              <a:buNone/>
              <a:defRPr/>
            </a:pPr>
            <a:r>
              <a:rPr lang="en-US" sz="2000" dirty="0"/>
              <a:t>	</a:t>
            </a:r>
          </a:p>
          <a:p>
            <a:pPr eaLnBrk="1" hangingPunct="1">
              <a:lnSpc>
                <a:spcPct val="80000"/>
              </a:lnSpc>
              <a:defRPr/>
            </a:pPr>
            <a:r>
              <a:rPr lang="en-US" sz="2400" dirty="0" smtClean="0"/>
              <a:t>:</a:t>
            </a:r>
            <a:r>
              <a:rPr lang="en-US" sz="2400" dirty="0"/>
              <a:t>first-child</a:t>
            </a:r>
          </a:p>
          <a:p>
            <a:pPr eaLnBrk="1" hangingPunct="1">
              <a:lnSpc>
                <a:spcPct val="80000"/>
              </a:lnSpc>
              <a:defRPr/>
            </a:pPr>
            <a:r>
              <a:rPr lang="en-US" sz="2400" dirty="0"/>
              <a:t>:only-child</a:t>
            </a:r>
          </a:p>
          <a:p>
            <a:pPr eaLnBrk="1" hangingPunct="1">
              <a:lnSpc>
                <a:spcPct val="80000"/>
              </a:lnSpc>
              <a:defRPr/>
            </a:pPr>
            <a:r>
              <a:rPr lang="en-US" sz="2400" dirty="0"/>
              <a:t>:last-child 	</a:t>
            </a:r>
          </a:p>
          <a:p>
            <a:pPr lvl="1" eaLnBrk="1" hangingPunct="1">
              <a:lnSpc>
                <a:spcPct val="80000"/>
              </a:lnSpc>
              <a:defRPr/>
            </a:pPr>
            <a:r>
              <a:rPr lang="en-US" sz="2000" i="1" dirty="0"/>
              <a:t>Selects an element that is the first, only, or last child of its parent.</a:t>
            </a:r>
            <a:r>
              <a:rPr lang="en-US" sz="2000" dirty="0"/>
              <a:t> </a:t>
            </a:r>
          </a:p>
          <a:p>
            <a:pPr lvl="1" eaLnBrk="1" hangingPunct="1">
              <a:lnSpc>
                <a:spcPct val="80000"/>
              </a:lnSpc>
              <a:defRPr/>
            </a:pPr>
            <a:r>
              <a:rPr lang="en-US" sz="2000" dirty="0"/>
              <a:t>Examples:</a:t>
            </a:r>
          </a:p>
          <a:p>
            <a:pPr lvl="1" eaLnBrk="1" hangingPunct="1">
              <a:lnSpc>
                <a:spcPct val="80000"/>
              </a:lnSpc>
              <a:buNone/>
              <a:defRPr/>
            </a:pPr>
            <a:r>
              <a:rPr lang="en-US" sz="2000" dirty="0"/>
              <a:t>	</a:t>
            </a:r>
            <a:r>
              <a:rPr lang="en-US" sz="2000" dirty="0">
                <a:hlinkClick r:id="rId4"/>
              </a:rPr>
              <a:t>http://www.quirksmode.org/css/firstchild.html</a:t>
            </a:r>
            <a:endParaRPr lang="en-US" sz="2000" dirty="0"/>
          </a:p>
          <a:p>
            <a:pPr lvl="1" eaLnBrk="1" hangingPunct="1">
              <a:lnSpc>
                <a:spcPct val="80000"/>
              </a:lnSpc>
              <a:buNone/>
              <a:defRPr/>
            </a:pPr>
            <a:r>
              <a:rPr lang="en-US" sz="2000" dirty="0"/>
              <a:t>	</a:t>
            </a:r>
            <a:r>
              <a:rPr lang="en-US" sz="2000" dirty="0">
                <a:hlinkClick r:id="rId5"/>
              </a:rPr>
              <a:t>http://www.quirksmode.org/css/onlychild.html</a:t>
            </a:r>
            <a:endParaRPr lang="en-US" sz="2000" dirty="0"/>
          </a:p>
        </p:txBody>
      </p:sp>
    </p:spTree>
    <p:extLst>
      <p:ext uri="{BB962C8B-B14F-4D97-AF65-F5344CB8AC3E}">
        <p14:creationId xmlns:p14="http://schemas.microsoft.com/office/powerpoint/2010/main" val="49645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8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88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88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88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88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288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88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288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288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88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288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288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288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uiExpand="1" build="p"/>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defRPr/>
            </a:pPr>
            <a:r>
              <a:rPr lang="en-US" dirty="0" smtClean="0"/>
              <a:t>Still more new pseudo elements/classes!</a:t>
            </a:r>
            <a:endParaRPr lang="en-US" dirty="0"/>
          </a:p>
        </p:txBody>
      </p:sp>
      <p:sp>
        <p:nvSpPr>
          <p:cNvPr id="3" name="Content Placeholder 2"/>
          <p:cNvSpPr>
            <a:spLocks noGrp="1"/>
          </p:cNvSpPr>
          <p:nvPr>
            <p:ph idx="1"/>
          </p:nvPr>
        </p:nvSpPr>
        <p:spPr/>
        <p:txBody>
          <a:bodyPr>
            <a:normAutofit fontScale="55000" lnSpcReduction="20000"/>
          </a:bodyPr>
          <a:lstStyle/>
          <a:p>
            <a:pPr eaLnBrk="1" hangingPunct="1">
              <a:lnSpc>
                <a:spcPct val="80000"/>
              </a:lnSpc>
              <a:defRPr/>
            </a:pPr>
            <a:r>
              <a:rPr lang="en-US" sz="3200" dirty="0"/>
              <a:t>:enabled 	</a:t>
            </a:r>
          </a:p>
          <a:p>
            <a:pPr eaLnBrk="1" hangingPunct="1">
              <a:lnSpc>
                <a:spcPct val="80000"/>
              </a:lnSpc>
              <a:defRPr/>
            </a:pPr>
            <a:r>
              <a:rPr lang="en-US" sz="3200" dirty="0"/>
              <a:t>:disabled 	</a:t>
            </a:r>
          </a:p>
          <a:p>
            <a:pPr eaLnBrk="1" hangingPunct="1">
              <a:lnSpc>
                <a:spcPct val="80000"/>
              </a:lnSpc>
              <a:defRPr/>
            </a:pPr>
            <a:r>
              <a:rPr lang="en-US" sz="3200" dirty="0"/>
              <a:t>:checked </a:t>
            </a:r>
          </a:p>
          <a:p>
            <a:pPr lvl="1" eaLnBrk="1" hangingPunct="1">
              <a:lnSpc>
                <a:spcPct val="80000"/>
              </a:lnSpc>
              <a:defRPr/>
            </a:pPr>
            <a:r>
              <a:rPr lang="en-US" sz="2800" i="1" dirty="0"/>
              <a:t>Allows a designer to apply style to enabled, disabled, or checked form field elements.</a:t>
            </a:r>
          </a:p>
          <a:p>
            <a:pPr lvl="1" eaLnBrk="1" hangingPunct="1">
              <a:lnSpc>
                <a:spcPct val="80000"/>
              </a:lnSpc>
              <a:defRPr/>
            </a:pPr>
            <a:r>
              <a:rPr lang="en-US" sz="2800" dirty="0"/>
              <a:t>Example:</a:t>
            </a:r>
          </a:p>
          <a:p>
            <a:pPr lvl="2" eaLnBrk="1" hangingPunct="1">
              <a:lnSpc>
                <a:spcPct val="80000"/>
              </a:lnSpc>
              <a:buNone/>
              <a:defRPr/>
            </a:pPr>
            <a:r>
              <a:rPr lang="en-US" dirty="0" smtClean="0">
                <a:hlinkClick r:id="rId3"/>
              </a:rPr>
              <a:t>http://www.quirksmode.org/css/enabled.html</a:t>
            </a:r>
            <a:endParaRPr lang="en-US" dirty="0" smtClean="0"/>
          </a:p>
          <a:p>
            <a:pPr lvl="1" eaLnBrk="1" hangingPunct="1">
              <a:lnSpc>
                <a:spcPct val="80000"/>
              </a:lnSpc>
              <a:defRPr/>
            </a:pPr>
            <a:endParaRPr lang="en-US" sz="2800" dirty="0"/>
          </a:p>
          <a:p>
            <a:pPr eaLnBrk="1" hangingPunct="1">
              <a:lnSpc>
                <a:spcPct val="80000"/>
              </a:lnSpc>
              <a:defRPr/>
            </a:pPr>
            <a:r>
              <a:rPr lang="en-US" sz="3200" dirty="0"/>
              <a:t>:</a:t>
            </a:r>
            <a:r>
              <a:rPr lang="en-US" sz="3200" dirty="0" err="1"/>
              <a:t>not(selector</a:t>
            </a:r>
            <a:r>
              <a:rPr lang="en-US" sz="3200" dirty="0"/>
              <a:t>) </a:t>
            </a:r>
          </a:p>
          <a:p>
            <a:pPr lvl="1" eaLnBrk="1" hangingPunct="1">
              <a:lnSpc>
                <a:spcPct val="80000"/>
              </a:lnSpc>
              <a:defRPr/>
            </a:pPr>
            <a:r>
              <a:rPr lang="en-US" sz="2800" i="1" dirty="0"/>
              <a:t>Negates a selector.</a:t>
            </a:r>
          </a:p>
          <a:p>
            <a:pPr lvl="1" eaLnBrk="1" hangingPunct="1">
              <a:lnSpc>
                <a:spcPct val="80000"/>
              </a:lnSpc>
              <a:defRPr/>
            </a:pPr>
            <a:r>
              <a:rPr lang="en-US" sz="2800" dirty="0"/>
              <a:t>Example:</a:t>
            </a:r>
          </a:p>
          <a:p>
            <a:pPr lvl="2" eaLnBrk="1" hangingPunct="1">
              <a:lnSpc>
                <a:spcPct val="80000"/>
              </a:lnSpc>
              <a:buNone/>
              <a:defRPr/>
            </a:pPr>
            <a:r>
              <a:rPr lang="en-US" dirty="0" smtClean="0">
                <a:hlinkClick r:id="rId4"/>
              </a:rPr>
              <a:t>http://www.quirksmode.org/css/not.html</a:t>
            </a:r>
            <a:endParaRPr lang="en-US" dirty="0" smtClean="0"/>
          </a:p>
          <a:p>
            <a:pPr lvl="1" eaLnBrk="1" hangingPunct="1">
              <a:lnSpc>
                <a:spcPct val="80000"/>
              </a:lnSpc>
              <a:defRPr/>
            </a:pPr>
            <a:endParaRPr lang="en-US" sz="2800" dirty="0"/>
          </a:p>
          <a:p>
            <a:pPr eaLnBrk="1" hangingPunct="1">
              <a:lnSpc>
                <a:spcPct val="80000"/>
              </a:lnSpc>
              <a:defRPr/>
            </a:pPr>
            <a:r>
              <a:rPr lang="en-US" sz="3200" dirty="0"/>
              <a:t>::selection </a:t>
            </a:r>
          </a:p>
          <a:p>
            <a:pPr lvl="1" eaLnBrk="1" hangingPunct="1">
              <a:lnSpc>
                <a:spcPct val="80000"/>
              </a:lnSpc>
              <a:defRPr/>
            </a:pPr>
            <a:r>
              <a:rPr lang="en-US" sz="2800" i="1" dirty="0"/>
              <a:t>Defines style for text that a user selects.</a:t>
            </a:r>
          </a:p>
          <a:p>
            <a:pPr lvl="1" eaLnBrk="1" hangingPunct="1">
              <a:lnSpc>
                <a:spcPct val="80000"/>
              </a:lnSpc>
              <a:defRPr/>
            </a:pPr>
            <a:r>
              <a:rPr lang="en-US" sz="2800" dirty="0"/>
              <a:t>Example:</a:t>
            </a:r>
          </a:p>
          <a:p>
            <a:pPr lvl="2" eaLnBrk="1" hangingPunct="1">
              <a:lnSpc>
                <a:spcPct val="80000"/>
              </a:lnSpc>
              <a:buNone/>
              <a:defRPr/>
            </a:pPr>
            <a:r>
              <a:rPr lang="en-US" dirty="0" smtClean="0">
                <a:hlinkClick r:id="rId5"/>
              </a:rPr>
              <a:t>http://www.quirksmode.org/css/selection.html</a:t>
            </a:r>
            <a:endParaRPr lang="en-US" dirty="0" smtClean="0"/>
          </a:p>
          <a:p>
            <a:pPr eaLnBrk="1" hangingPunct="1">
              <a:defRPr/>
            </a:pPr>
            <a:endParaRPr lang="en-US" dirty="0"/>
          </a:p>
        </p:txBody>
      </p:sp>
    </p:spTree>
    <p:extLst>
      <p:ext uri="{BB962C8B-B14F-4D97-AF65-F5344CB8AC3E}">
        <p14:creationId xmlns:p14="http://schemas.microsoft.com/office/powerpoint/2010/main" val="15318834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200000"/>
                  </a:schemeClr>
                </a:solidFill>
                <a:ea typeface="+mj-ea"/>
                <a:cs typeface="+mj-cs"/>
              </a:rPr>
              <a:t>New properties! (and some new property groups!)</a:t>
            </a:r>
            <a:endParaRPr lang="en-US" dirty="0">
              <a:solidFill>
                <a:schemeClr val="tx2">
                  <a:satMod val="200000"/>
                </a:schemeClr>
              </a:solidFill>
              <a:ea typeface="+mj-ea"/>
              <a:cs typeface="+mj-cs"/>
            </a:endParaRPr>
          </a:p>
        </p:txBody>
      </p:sp>
      <p:sp>
        <p:nvSpPr>
          <p:cNvPr id="3" name="Content Placeholder 2"/>
          <p:cNvSpPr>
            <a:spLocks noGrp="1"/>
          </p:cNvSpPr>
          <p:nvPr>
            <p:ph idx="1"/>
          </p:nvPr>
        </p:nvSpPr>
        <p:spPr>
          <a:xfrm>
            <a:off x="2438400" y="2559840"/>
            <a:ext cx="7772400" cy="4069560"/>
          </a:xfrm>
        </p:spPr>
        <p:txBody>
          <a:bodyPr numCol="3">
            <a:normAutofit fontScale="92500" lnSpcReduction="10000"/>
          </a:bodyPr>
          <a:lstStyle/>
          <a:p>
            <a:pPr marL="411480">
              <a:buFont typeface="Arial"/>
              <a:buChar char="•"/>
              <a:defRPr/>
            </a:pPr>
            <a:r>
              <a:rPr lang="en-US" dirty="0" smtClean="0">
                <a:ea typeface="+mn-ea"/>
                <a:cs typeface="+mn-cs"/>
              </a:rPr>
              <a:t>Animation</a:t>
            </a:r>
          </a:p>
          <a:p>
            <a:pPr marL="411480">
              <a:buFont typeface="Arial"/>
              <a:buChar char="•"/>
              <a:defRPr/>
            </a:pPr>
            <a:r>
              <a:rPr lang="en-US" dirty="0" smtClean="0">
                <a:ea typeface="+mn-ea"/>
                <a:cs typeface="+mn-cs"/>
              </a:rPr>
              <a:t>Background</a:t>
            </a:r>
          </a:p>
          <a:p>
            <a:pPr marL="411480">
              <a:buFont typeface="Arial"/>
              <a:buChar char="•"/>
              <a:defRPr/>
            </a:pPr>
            <a:r>
              <a:rPr lang="en-US" dirty="0" smtClean="0">
                <a:ea typeface="+mn-ea"/>
                <a:cs typeface="+mn-cs"/>
              </a:rPr>
              <a:t>Border and outline</a:t>
            </a:r>
          </a:p>
          <a:p>
            <a:pPr marL="411480">
              <a:buFont typeface="Arial"/>
              <a:buChar char="•"/>
              <a:defRPr/>
            </a:pPr>
            <a:r>
              <a:rPr lang="en-US" dirty="0" smtClean="0">
                <a:ea typeface="+mn-ea"/>
                <a:cs typeface="+mn-cs"/>
              </a:rPr>
              <a:t>Box</a:t>
            </a:r>
          </a:p>
          <a:p>
            <a:pPr marL="411480">
              <a:buFont typeface="Arial"/>
              <a:buChar char="•"/>
              <a:defRPr/>
            </a:pPr>
            <a:r>
              <a:rPr lang="en-US" dirty="0" smtClean="0">
                <a:ea typeface="+mn-ea"/>
                <a:cs typeface="+mn-cs"/>
              </a:rPr>
              <a:t>Color</a:t>
            </a:r>
          </a:p>
          <a:p>
            <a:pPr marL="411480">
              <a:buFont typeface="Arial"/>
              <a:buChar char="•"/>
              <a:defRPr/>
            </a:pPr>
            <a:r>
              <a:rPr lang="en-US" dirty="0" smtClean="0">
                <a:ea typeface="+mn-ea"/>
                <a:cs typeface="+mn-cs"/>
              </a:rPr>
              <a:t>Content Paged Media</a:t>
            </a:r>
          </a:p>
          <a:p>
            <a:pPr marL="411480">
              <a:buFont typeface="Arial"/>
              <a:buChar char="•"/>
              <a:defRPr/>
            </a:pPr>
            <a:r>
              <a:rPr lang="en-US" dirty="0" smtClean="0">
                <a:ea typeface="+mn-ea"/>
                <a:cs typeface="+mn-cs"/>
              </a:rPr>
              <a:t>Dimension</a:t>
            </a:r>
          </a:p>
          <a:p>
            <a:pPr marL="411480">
              <a:buFont typeface="Arial"/>
              <a:buChar char="•"/>
              <a:defRPr/>
            </a:pPr>
            <a:r>
              <a:rPr lang="en-US" dirty="0" smtClean="0">
                <a:ea typeface="+mn-ea"/>
                <a:cs typeface="+mn-cs"/>
              </a:rPr>
              <a:t>Flexible Box</a:t>
            </a:r>
          </a:p>
          <a:p>
            <a:pPr marL="411480">
              <a:buFont typeface="Arial"/>
              <a:buChar char="•"/>
              <a:defRPr/>
            </a:pPr>
            <a:r>
              <a:rPr lang="en-US" dirty="0" smtClean="0">
                <a:ea typeface="+mn-ea"/>
                <a:cs typeface="+mn-cs"/>
              </a:rPr>
              <a:t>Font</a:t>
            </a:r>
          </a:p>
          <a:p>
            <a:pPr marL="411480">
              <a:buFont typeface="Arial"/>
              <a:buChar char="•"/>
              <a:defRPr/>
            </a:pPr>
            <a:r>
              <a:rPr lang="en-US" dirty="0" smtClean="0">
                <a:ea typeface="+mn-ea"/>
                <a:cs typeface="+mn-cs"/>
              </a:rPr>
              <a:t>Generated content</a:t>
            </a:r>
          </a:p>
          <a:p>
            <a:pPr marL="411480">
              <a:buFont typeface="Arial"/>
              <a:buChar char="•"/>
              <a:defRPr/>
            </a:pPr>
            <a:r>
              <a:rPr lang="en-US" dirty="0" smtClean="0">
                <a:ea typeface="+mn-ea"/>
                <a:cs typeface="+mn-cs"/>
              </a:rPr>
              <a:t>Grid</a:t>
            </a:r>
          </a:p>
          <a:p>
            <a:pPr marL="411480">
              <a:buFont typeface="Arial"/>
              <a:buChar char="•"/>
              <a:defRPr/>
            </a:pPr>
            <a:r>
              <a:rPr lang="en-US" dirty="0" smtClean="0">
                <a:ea typeface="+mn-ea"/>
                <a:cs typeface="+mn-cs"/>
              </a:rPr>
              <a:t>Hyperlink</a:t>
            </a:r>
          </a:p>
          <a:p>
            <a:pPr marL="411480">
              <a:buFont typeface="Arial"/>
              <a:buChar char="•"/>
              <a:defRPr/>
            </a:pPr>
            <a:r>
              <a:rPr lang="en-US" dirty="0" err="1" smtClean="0">
                <a:ea typeface="+mn-ea"/>
                <a:cs typeface="+mn-cs"/>
              </a:rPr>
              <a:t>Linebox</a:t>
            </a:r>
            <a:endParaRPr lang="en-US" dirty="0" smtClean="0">
              <a:ea typeface="+mn-ea"/>
              <a:cs typeface="+mn-cs"/>
            </a:endParaRPr>
          </a:p>
          <a:p>
            <a:pPr marL="411480">
              <a:buFont typeface="Arial"/>
              <a:buChar char="•"/>
              <a:defRPr/>
            </a:pPr>
            <a:r>
              <a:rPr lang="en-US" dirty="0" smtClean="0">
                <a:ea typeface="+mn-ea"/>
                <a:cs typeface="+mn-cs"/>
              </a:rPr>
              <a:t>List</a:t>
            </a:r>
          </a:p>
          <a:p>
            <a:pPr marL="411480">
              <a:buFont typeface="Arial"/>
              <a:buChar char="•"/>
              <a:defRPr/>
            </a:pPr>
            <a:r>
              <a:rPr lang="en-US" dirty="0" smtClean="0">
                <a:ea typeface="+mn-ea"/>
                <a:cs typeface="+mn-cs"/>
              </a:rPr>
              <a:t>Margin</a:t>
            </a:r>
          </a:p>
          <a:p>
            <a:pPr marL="411480">
              <a:buFont typeface="Arial"/>
              <a:buChar char="•"/>
              <a:defRPr/>
            </a:pPr>
            <a:r>
              <a:rPr lang="en-US" dirty="0" smtClean="0">
                <a:ea typeface="+mn-ea"/>
                <a:cs typeface="+mn-cs"/>
              </a:rPr>
              <a:t>Marquee</a:t>
            </a:r>
          </a:p>
          <a:p>
            <a:pPr marL="411480">
              <a:buFont typeface="Arial"/>
              <a:buChar char="•"/>
              <a:defRPr/>
            </a:pPr>
            <a:r>
              <a:rPr lang="en-US" dirty="0" smtClean="0">
                <a:ea typeface="+mn-ea"/>
                <a:cs typeface="+mn-cs"/>
              </a:rPr>
              <a:t>Multi-column</a:t>
            </a:r>
          </a:p>
          <a:p>
            <a:pPr marL="411480">
              <a:buFont typeface="Arial"/>
              <a:buChar char="•"/>
              <a:defRPr/>
            </a:pPr>
            <a:r>
              <a:rPr lang="en-US" dirty="0" smtClean="0">
                <a:ea typeface="+mn-ea"/>
                <a:cs typeface="+mn-cs"/>
              </a:rPr>
              <a:t>Padding</a:t>
            </a:r>
          </a:p>
          <a:p>
            <a:pPr marL="411480">
              <a:buFont typeface="Arial"/>
              <a:buChar char="•"/>
              <a:defRPr/>
            </a:pPr>
            <a:r>
              <a:rPr lang="en-US" dirty="0" smtClean="0">
                <a:ea typeface="+mn-ea"/>
                <a:cs typeface="+mn-cs"/>
              </a:rPr>
              <a:t>Paged Media</a:t>
            </a:r>
          </a:p>
          <a:p>
            <a:pPr marL="411480">
              <a:buFont typeface="Arial"/>
              <a:buChar char="•"/>
              <a:defRPr/>
            </a:pPr>
            <a:r>
              <a:rPr lang="en-US" dirty="0" smtClean="0">
                <a:ea typeface="+mn-ea"/>
                <a:cs typeface="+mn-cs"/>
              </a:rPr>
              <a:t>Positioning</a:t>
            </a:r>
          </a:p>
          <a:p>
            <a:pPr marL="411480">
              <a:buFont typeface="Arial"/>
              <a:buChar char="•"/>
              <a:defRPr/>
            </a:pPr>
            <a:r>
              <a:rPr lang="en-US" dirty="0" smtClean="0">
                <a:ea typeface="+mn-ea"/>
                <a:cs typeface="+mn-cs"/>
              </a:rPr>
              <a:t>Print</a:t>
            </a:r>
          </a:p>
          <a:p>
            <a:pPr marL="411480">
              <a:buFont typeface="Arial"/>
              <a:buChar char="•"/>
              <a:defRPr/>
            </a:pPr>
            <a:r>
              <a:rPr lang="en-US" dirty="0" smtClean="0">
                <a:ea typeface="+mn-ea"/>
                <a:cs typeface="+mn-cs"/>
              </a:rPr>
              <a:t>Ruby</a:t>
            </a:r>
          </a:p>
          <a:p>
            <a:pPr marL="411480">
              <a:buFont typeface="Arial"/>
              <a:buChar char="•"/>
              <a:defRPr/>
            </a:pPr>
            <a:r>
              <a:rPr lang="en-US" dirty="0" smtClean="0">
                <a:ea typeface="+mn-ea"/>
                <a:cs typeface="+mn-cs"/>
              </a:rPr>
              <a:t>Speech</a:t>
            </a:r>
          </a:p>
          <a:p>
            <a:pPr marL="411480">
              <a:buFont typeface="Arial"/>
              <a:buChar char="•"/>
              <a:defRPr/>
            </a:pPr>
            <a:r>
              <a:rPr lang="en-US" dirty="0" smtClean="0">
                <a:ea typeface="+mn-ea"/>
                <a:cs typeface="+mn-cs"/>
              </a:rPr>
              <a:t>Table</a:t>
            </a:r>
          </a:p>
          <a:p>
            <a:pPr marL="411480">
              <a:buFont typeface="Arial"/>
              <a:buChar char="•"/>
              <a:defRPr/>
            </a:pPr>
            <a:r>
              <a:rPr lang="en-US" dirty="0" smtClean="0">
                <a:ea typeface="+mn-ea"/>
                <a:cs typeface="+mn-cs"/>
              </a:rPr>
              <a:t>Text</a:t>
            </a:r>
          </a:p>
          <a:p>
            <a:pPr marL="411480">
              <a:buFont typeface="Arial"/>
              <a:buChar char="•"/>
              <a:defRPr/>
            </a:pPr>
            <a:r>
              <a:rPr lang="en-US" dirty="0" smtClean="0">
                <a:ea typeface="+mn-ea"/>
                <a:cs typeface="+mn-cs"/>
              </a:rPr>
              <a:t>2D/3D Transform</a:t>
            </a:r>
          </a:p>
          <a:p>
            <a:pPr marL="411480">
              <a:buFont typeface="Arial"/>
              <a:buChar char="•"/>
              <a:defRPr/>
            </a:pPr>
            <a:r>
              <a:rPr lang="en-US" dirty="0" smtClean="0">
                <a:ea typeface="+mn-ea"/>
                <a:cs typeface="+mn-cs"/>
              </a:rPr>
              <a:t>Transition</a:t>
            </a:r>
          </a:p>
          <a:p>
            <a:pPr marL="411480">
              <a:buFont typeface="Arial"/>
              <a:buChar char="•"/>
              <a:defRPr/>
            </a:pPr>
            <a:r>
              <a:rPr lang="en-US" dirty="0" smtClean="0">
                <a:ea typeface="+mn-ea"/>
                <a:cs typeface="+mn-cs"/>
              </a:rPr>
              <a:t>User-interface</a:t>
            </a:r>
          </a:p>
          <a:p>
            <a:pPr marL="411480">
              <a:buFont typeface="Wingdings"/>
              <a:buChar char=""/>
              <a:defRPr/>
            </a:pPr>
            <a:endParaRPr lang="en-US" dirty="0">
              <a:ea typeface="+mn-ea"/>
              <a:cs typeface="+mn-cs"/>
            </a:endParaRPr>
          </a:p>
        </p:txBody>
      </p:sp>
      <p:sp>
        <p:nvSpPr>
          <p:cNvPr id="31747" name="TextBox 3"/>
          <p:cNvSpPr txBox="1">
            <a:spLocks noChangeArrowheads="1"/>
          </p:cNvSpPr>
          <p:nvPr/>
        </p:nvSpPr>
        <p:spPr bwMode="auto">
          <a:xfrm>
            <a:off x="2514601" y="1990726"/>
            <a:ext cx="3375025" cy="519113"/>
          </a:xfrm>
          <a:prstGeom prst="rect">
            <a:avLst/>
          </a:prstGeom>
          <a:noFill/>
          <a:ln w="9525">
            <a:noFill/>
            <a:miter lim="800000"/>
            <a:headEnd/>
            <a:tailEnd/>
          </a:ln>
        </p:spPr>
        <p:txBody>
          <a:bodyPr wrap="none">
            <a:prstTxWarp prst="textNoShape">
              <a:avLst/>
            </a:prstTxWarp>
            <a:spAutoFit/>
          </a:bodyPr>
          <a:lstStyle/>
          <a:p>
            <a:r>
              <a:rPr lang="en-US" sz="2800">
                <a:latin typeface="Corbel" pitchFamily="127" charset="0"/>
              </a:rPr>
              <a:t>CSS Property Groups:</a:t>
            </a:r>
          </a:p>
        </p:txBody>
      </p:sp>
    </p:spTree>
    <p:extLst>
      <p:ext uri="{BB962C8B-B14F-4D97-AF65-F5344CB8AC3E}">
        <p14:creationId xmlns:p14="http://schemas.microsoft.com/office/powerpoint/2010/main" val="42500940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200000"/>
                  </a:schemeClr>
                </a:solidFill>
                <a:ea typeface="+mj-ea"/>
                <a:cs typeface="+mj-cs"/>
              </a:rPr>
              <a:t>Animation</a:t>
            </a:r>
            <a:endParaRPr lang="en-US" dirty="0">
              <a:solidFill>
                <a:schemeClr val="tx2">
                  <a:satMod val="200000"/>
                </a:schemeClr>
              </a:solidFill>
              <a:ea typeface="+mj-ea"/>
              <a:cs typeface="+mj-cs"/>
            </a:endParaRPr>
          </a:p>
        </p:txBody>
      </p:sp>
      <p:sp>
        <p:nvSpPr>
          <p:cNvPr id="3" name="Content Placeholder 2"/>
          <p:cNvSpPr>
            <a:spLocks noGrp="1"/>
          </p:cNvSpPr>
          <p:nvPr>
            <p:ph idx="1"/>
          </p:nvPr>
        </p:nvSpPr>
        <p:spPr/>
        <p:txBody>
          <a:bodyPr>
            <a:normAutofit fontScale="55000" lnSpcReduction="20000"/>
          </a:bodyPr>
          <a:lstStyle/>
          <a:p>
            <a:pPr eaLnBrk="1" hangingPunct="1">
              <a:lnSpc>
                <a:spcPct val="80000"/>
              </a:lnSpc>
              <a:defRPr/>
            </a:pPr>
            <a:r>
              <a:rPr lang="en-US" sz="1400" dirty="0"/>
              <a:t>@</a:t>
            </a:r>
            <a:r>
              <a:rPr lang="en-US" sz="1400" dirty="0" err="1"/>
              <a:t>keyframes</a:t>
            </a:r>
            <a:r>
              <a:rPr lang="en-US" sz="1400" dirty="0"/>
              <a:t/>
            </a:r>
            <a:br>
              <a:rPr lang="en-US" sz="1400" dirty="0"/>
            </a:br>
            <a:r>
              <a:rPr lang="en-US" sz="1400" i="1" dirty="0"/>
              <a:t>Specifies the animation</a:t>
            </a:r>
            <a:r>
              <a:rPr lang="en-US" sz="1400" dirty="0"/>
              <a:t>  	</a:t>
            </a:r>
          </a:p>
          <a:p>
            <a:pPr eaLnBrk="1" hangingPunct="1">
              <a:lnSpc>
                <a:spcPct val="80000"/>
              </a:lnSpc>
              <a:defRPr/>
            </a:pPr>
            <a:r>
              <a:rPr lang="en-US" sz="1400" dirty="0"/>
              <a:t>animation 	</a:t>
            </a:r>
            <a:br>
              <a:rPr lang="en-US" sz="1400" dirty="0"/>
            </a:br>
            <a:r>
              <a:rPr lang="en-US" sz="1400" i="1" dirty="0"/>
              <a:t>A shorthand property for all the animation properties below, except the animation-play-state property</a:t>
            </a:r>
            <a:endParaRPr lang="en-US" sz="1400" dirty="0"/>
          </a:p>
          <a:p>
            <a:pPr eaLnBrk="1" hangingPunct="1">
              <a:lnSpc>
                <a:spcPct val="80000"/>
              </a:lnSpc>
              <a:defRPr/>
            </a:pPr>
            <a:r>
              <a:rPr lang="en-US" sz="1400" dirty="0"/>
              <a:t>animation-name</a:t>
            </a:r>
            <a:br>
              <a:rPr lang="en-US" sz="1400" dirty="0"/>
            </a:br>
            <a:r>
              <a:rPr lang="en-US" sz="1400" i="1" dirty="0"/>
              <a:t>Specifies a name for the @</a:t>
            </a:r>
            <a:r>
              <a:rPr lang="en-US" sz="1400" i="1" dirty="0" err="1"/>
              <a:t>keyframes</a:t>
            </a:r>
            <a:r>
              <a:rPr lang="en-US" sz="1400" i="1" dirty="0"/>
              <a:t> animation</a:t>
            </a:r>
            <a:endParaRPr lang="en-US" sz="1400" dirty="0"/>
          </a:p>
          <a:p>
            <a:pPr eaLnBrk="1" hangingPunct="1">
              <a:lnSpc>
                <a:spcPct val="80000"/>
              </a:lnSpc>
              <a:defRPr/>
            </a:pPr>
            <a:r>
              <a:rPr lang="en-US" sz="1400" dirty="0"/>
              <a:t>animation-duration 	</a:t>
            </a:r>
            <a:br>
              <a:rPr lang="en-US" sz="1400" dirty="0"/>
            </a:br>
            <a:r>
              <a:rPr lang="en-US" sz="1400" i="1" dirty="0"/>
              <a:t>Specifies how many seconds or milliseconds an animation takes to complete one cycle</a:t>
            </a:r>
            <a:endParaRPr lang="en-US" sz="1400" dirty="0"/>
          </a:p>
          <a:p>
            <a:pPr eaLnBrk="1" hangingPunct="1">
              <a:lnSpc>
                <a:spcPct val="80000"/>
              </a:lnSpc>
              <a:defRPr/>
            </a:pPr>
            <a:r>
              <a:rPr lang="en-US" sz="1400" dirty="0"/>
              <a:t>animation-timing-function</a:t>
            </a:r>
            <a:br>
              <a:rPr lang="en-US" sz="1400" dirty="0"/>
            </a:br>
            <a:r>
              <a:rPr lang="en-US" sz="1400" i="1" dirty="0"/>
              <a:t>Specifies the speed curve of the animation</a:t>
            </a:r>
            <a:endParaRPr lang="en-US" sz="1400" dirty="0"/>
          </a:p>
          <a:p>
            <a:pPr eaLnBrk="1" hangingPunct="1">
              <a:lnSpc>
                <a:spcPct val="80000"/>
              </a:lnSpc>
              <a:defRPr/>
            </a:pPr>
            <a:r>
              <a:rPr lang="en-US" sz="1400" dirty="0"/>
              <a:t>animation-delay 	</a:t>
            </a:r>
            <a:br>
              <a:rPr lang="en-US" sz="1400" dirty="0"/>
            </a:br>
            <a:r>
              <a:rPr lang="en-US" sz="1400" i="1" dirty="0"/>
              <a:t>Specifies when the animation will start</a:t>
            </a:r>
            <a:endParaRPr lang="en-US" sz="1400" dirty="0"/>
          </a:p>
          <a:p>
            <a:pPr eaLnBrk="1" hangingPunct="1">
              <a:lnSpc>
                <a:spcPct val="80000"/>
              </a:lnSpc>
              <a:defRPr/>
            </a:pPr>
            <a:r>
              <a:rPr lang="en-US" sz="1400" dirty="0"/>
              <a:t>animation-iteration-count </a:t>
            </a:r>
            <a:br>
              <a:rPr lang="en-US" sz="1400" dirty="0"/>
            </a:br>
            <a:r>
              <a:rPr lang="en-US" sz="1400" i="1" dirty="0"/>
              <a:t>Specifies the number of times an animation should be played	</a:t>
            </a:r>
            <a:endParaRPr lang="en-US" sz="1400" dirty="0"/>
          </a:p>
          <a:p>
            <a:pPr eaLnBrk="1" hangingPunct="1">
              <a:lnSpc>
                <a:spcPct val="80000"/>
              </a:lnSpc>
              <a:defRPr/>
            </a:pPr>
            <a:r>
              <a:rPr lang="en-US" sz="1400" dirty="0"/>
              <a:t>animation-direction</a:t>
            </a:r>
            <a:br>
              <a:rPr lang="en-US" sz="1400" dirty="0"/>
            </a:br>
            <a:r>
              <a:rPr lang="en-US" sz="1400" i="1" dirty="0"/>
              <a:t>Specifies whether or not the animation should play in reverse on alternate cycles</a:t>
            </a:r>
            <a:endParaRPr lang="en-US" sz="1400" dirty="0"/>
          </a:p>
          <a:p>
            <a:pPr eaLnBrk="1" hangingPunct="1">
              <a:lnSpc>
                <a:spcPct val="80000"/>
              </a:lnSpc>
              <a:defRPr/>
            </a:pPr>
            <a:r>
              <a:rPr lang="en-US" sz="1400" dirty="0"/>
              <a:t>animation-play-state</a:t>
            </a:r>
            <a:br>
              <a:rPr lang="en-US" sz="1400" dirty="0"/>
            </a:br>
            <a:r>
              <a:rPr lang="en-US" sz="1400" i="1" dirty="0"/>
              <a:t>Specifies whether the animation is running or paused</a:t>
            </a:r>
          </a:p>
          <a:p>
            <a:pPr eaLnBrk="1" hangingPunct="1">
              <a:lnSpc>
                <a:spcPct val="80000"/>
              </a:lnSpc>
              <a:defRPr/>
            </a:pPr>
            <a:endParaRPr lang="en-US" sz="1400" i="1" dirty="0"/>
          </a:p>
          <a:p>
            <a:pPr eaLnBrk="1" hangingPunct="1">
              <a:lnSpc>
                <a:spcPct val="80000"/>
              </a:lnSpc>
              <a:defRPr/>
            </a:pPr>
            <a:r>
              <a:rPr lang="en-US" sz="1514" dirty="0"/>
              <a:t>Examples:</a:t>
            </a:r>
          </a:p>
          <a:p>
            <a:pPr lvl="1" eaLnBrk="1" hangingPunct="1">
              <a:lnSpc>
                <a:spcPct val="80000"/>
              </a:lnSpc>
              <a:buNone/>
              <a:defRPr/>
            </a:pPr>
            <a:r>
              <a:rPr lang="en-US" sz="1514" dirty="0">
                <a:hlinkClick r:id="rId3"/>
              </a:rPr>
              <a:t>http://www.leemunroe.com/css3-animations/</a:t>
            </a:r>
            <a:endParaRPr lang="en-US" sz="1514" dirty="0"/>
          </a:p>
          <a:p>
            <a:pPr lvl="1" eaLnBrk="1" hangingPunct="1">
              <a:lnSpc>
                <a:spcPct val="80000"/>
              </a:lnSpc>
              <a:buNone/>
              <a:defRPr/>
            </a:pPr>
            <a:r>
              <a:rPr lang="en-US" sz="1514" dirty="0">
                <a:hlinkClick r:id="rId4"/>
              </a:rPr>
              <a:t>http://css3.bradshawenterprises.com/animations/</a:t>
            </a:r>
            <a:endParaRPr lang="en-US" sz="1514" dirty="0"/>
          </a:p>
          <a:p>
            <a:pPr lvl="1" eaLnBrk="1" hangingPunct="1">
              <a:lnSpc>
                <a:spcPct val="80000"/>
              </a:lnSpc>
              <a:buNone/>
              <a:defRPr/>
            </a:pPr>
            <a:r>
              <a:rPr lang="en-US" sz="1514" dirty="0">
                <a:hlinkClick r:id="rId5"/>
              </a:rPr>
              <a:t>http://www.w3schools.com/css3/tryit.asp?filename=trycss3_animation1</a:t>
            </a:r>
            <a:endParaRPr lang="en-US" sz="1514" dirty="0"/>
          </a:p>
          <a:p>
            <a:pPr lvl="1" eaLnBrk="1" hangingPunct="1">
              <a:lnSpc>
                <a:spcPct val="80000"/>
              </a:lnSpc>
              <a:buNone/>
              <a:defRPr/>
            </a:pPr>
            <a:r>
              <a:rPr lang="en-US" sz="1514" dirty="0">
                <a:hlinkClick r:id="rId6"/>
              </a:rPr>
              <a:t>http://www.standardista.com/sxsw/#slide24</a:t>
            </a:r>
            <a:endParaRPr lang="en-US" sz="1514" dirty="0"/>
          </a:p>
        </p:txBody>
      </p:sp>
    </p:spTree>
    <p:extLst>
      <p:ext uri="{BB962C8B-B14F-4D97-AF65-F5344CB8AC3E}">
        <p14:creationId xmlns:p14="http://schemas.microsoft.com/office/powerpoint/2010/main" val="27602098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200000"/>
                  </a:schemeClr>
                </a:solidFill>
                <a:ea typeface="+mj-ea"/>
                <a:cs typeface="+mj-cs"/>
              </a:rPr>
              <a:t>Transition</a:t>
            </a:r>
            <a:endParaRPr lang="en-US" dirty="0">
              <a:solidFill>
                <a:schemeClr val="tx2">
                  <a:satMod val="200000"/>
                </a:schemeClr>
              </a:solidFill>
              <a:ea typeface="+mj-ea"/>
              <a:cs typeface="+mj-cs"/>
            </a:endParaRPr>
          </a:p>
        </p:txBody>
      </p:sp>
      <p:sp>
        <p:nvSpPr>
          <p:cNvPr id="3" name="Content Placeholder 2"/>
          <p:cNvSpPr>
            <a:spLocks noGrp="1"/>
          </p:cNvSpPr>
          <p:nvPr>
            <p:ph idx="1"/>
          </p:nvPr>
        </p:nvSpPr>
        <p:spPr/>
        <p:txBody>
          <a:bodyPr>
            <a:normAutofit fontScale="85000" lnSpcReduction="20000"/>
          </a:bodyPr>
          <a:lstStyle/>
          <a:p>
            <a:pPr eaLnBrk="1" hangingPunct="1">
              <a:lnSpc>
                <a:spcPct val="80000"/>
              </a:lnSpc>
              <a:defRPr/>
            </a:pPr>
            <a:r>
              <a:rPr lang="en-US" sz="2600" dirty="0"/>
              <a:t>transition </a:t>
            </a:r>
            <a:br>
              <a:rPr lang="en-US" sz="2600" dirty="0"/>
            </a:br>
            <a:r>
              <a:rPr lang="en-US" sz="2600" i="1" dirty="0"/>
              <a:t>A shorthand property for setting the four transition properties  	</a:t>
            </a:r>
            <a:endParaRPr lang="en-US" sz="2600" dirty="0"/>
          </a:p>
          <a:p>
            <a:pPr eaLnBrk="1" hangingPunct="1">
              <a:lnSpc>
                <a:spcPct val="80000"/>
              </a:lnSpc>
              <a:defRPr/>
            </a:pPr>
            <a:r>
              <a:rPr lang="en-US" sz="2600" dirty="0"/>
              <a:t>transition-property </a:t>
            </a:r>
            <a:br>
              <a:rPr lang="en-US" sz="2600" dirty="0"/>
            </a:br>
            <a:r>
              <a:rPr lang="en-US" sz="2600" i="1" dirty="0"/>
              <a:t>Specifies the name of the CSS property the transition effect is for</a:t>
            </a:r>
            <a:r>
              <a:rPr lang="en-US" sz="2600" dirty="0"/>
              <a:t> 	</a:t>
            </a:r>
          </a:p>
          <a:p>
            <a:pPr eaLnBrk="1" hangingPunct="1">
              <a:lnSpc>
                <a:spcPct val="80000"/>
              </a:lnSpc>
              <a:defRPr/>
            </a:pPr>
            <a:r>
              <a:rPr lang="en-US" sz="2600" dirty="0"/>
              <a:t>transition-duration </a:t>
            </a:r>
            <a:br>
              <a:rPr lang="en-US" sz="2600" dirty="0"/>
            </a:br>
            <a:r>
              <a:rPr lang="en-US" sz="2600" i="1" dirty="0"/>
              <a:t>Specifies how many seconds or milliseconds a transition effect takes to complete 	</a:t>
            </a:r>
          </a:p>
          <a:p>
            <a:pPr eaLnBrk="1" hangingPunct="1">
              <a:lnSpc>
                <a:spcPct val="80000"/>
              </a:lnSpc>
              <a:defRPr/>
            </a:pPr>
            <a:r>
              <a:rPr lang="en-US" sz="2600" dirty="0"/>
              <a:t>transition-timing-function </a:t>
            </a:r>
            <a:br>
              <a:rPr lang="en-US" sz="2600" dirty="0"/>
            </a:br>
            <a:r>
              <a:rPr lang="en-US" sz="2600" i="1" dirty="0"/>
              <a:t>Specifies the speed curve of the transition effect</a:t>
            </a:r>
            <a:r>
              <a:rPr lang="en-US" sz="2600" dirty="0"/>
              <a:t> 	</a:t>
            </a:r>
          </a:p>
          <a:p>
            <a:pPr eaLnBrk="1" hangingPunct="1">
              <a:lnSpc>
                <a:spcPct val="80000"/>
              </a:lnSpc>
              <a:defRPr/>
            </a:pPr>
            <a:r>
              <a:rPr lang="en-US" sz="2600" dirty="0"/>
              <a:t>transition-delay </a:t>
            </a:r>
            <a:br>
              <a:rPr lang="en-US" sz="2600" dirty="0"/>
            </a:br>
            <a:r>
              <a:rPr lang="en-US" sz="2600" i="1" dirty="0"/>
              <a:t>Specifies when the transition effect will start 	</a:t>
            </a:r>
          </a:p>
          <a:p>
            <a:pPr eaLnBrk="1" hangingPunct="1">
              <a:lnSpc>
                <a:spcPct val="80000"/>
              </a:lnSpc>
              <a:defRPr/>
            </a:pPr>
            <a:endParaRPr lang="en-US" sz="2600" dirty="0"/>
          </a:p>
          <a:p>
            <a:pPr eaLnBrk="1" hangingPunct="1">
              <a:lnSpc>
                <a:spcPct val="80000"/>
              </a:lnSpc>
              <a:defRPr/>
            </a:pPr>
            <a:r>
              <a:rPr lang="en-US" sz="2600" dirty="0"/>
              <a:t>Example:</a:t>
            </a:r>
          </a:p>
          <a:p>
            <a:pPr lvl="1" eaLnBrk="1" hangingPunct="1">
              <a:lnSpc>
                <a:spcPct val="80000"/>
              </a:lnSpc>
              <a:buNone/>
              <a:defRPr/>
            </a:pPr>
            <a:r>
              <a:rPr lang="en-US" sz="2200" dirty="0">
                <a:hlinkClick r:id="rId3"/>
              </a:rPr>
              <a:t>http://css3.bradshawenterprises.com/transitions/</a:t>
            </a:r>
            <a:endParaRPr lang="en-US" sz="2200" dirty="0"/>
          </a:p>
        </p:txBody>
      </p:sp>
    </p:spTree>
    <p:extLst>
      <p:ext uri="{BB962C8B-B14F-4D97-AF65-F5344CB8AC3E}">
        <p14:creationId xmlns:p14="http://schemas.microsoft.com/office/powerpoint/2010/main" val="4478590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200000"/>
                  </a:schemeClr>
                </a:solidFill>
                <a:ea typeface="+mj-ea"/>
                <a:cs typeface="+mj-cs"/>
              </a:rPr>
              <a:t>Transform</a:t>
            </a:r>
            <a:endParaRPr lang="en-US" dirty="0">
              <a:solidFill>
                <a:schemeClr val="tx2">
                  <a:satMod val="200000"/>
                </a:schemeClr>
              </a:solidFill>
              <a:ea typeface="+mj-ea"/>
              <a:cs typeface="+mj-cs"/>
            </a:endParaRPr>
          </a:p>
        </p:txBody>
      </p:sp>
      <p:sp>
        <p:nvSpPr>
          <p:cNvPr id="3" name="Content Placeholder 2"/>
          <p:cNvSpPr>
            <a:spLocks noGrp="1"/>
          </p:cNvSpPr>
          <p:nvPr>
            <p:ph idx="1"/>
          </p:nvPr>
        </p:nvSpPr>
        <p:spPr/>
        <p:txBody>
          <a:bodyPr>
            <a:normAutofit fontScale="85000" lnSpcReduction="20000"/>
          </a:bodyPr>
          <a:lstStyle/>
          <a:p>
            <a:pPr eaLnBrk="1" hangingPunct="1">
              <a:lnSpc>
                <a:spcPct val="80000"/>
              </a:lnSpc>
              <a:defRPr/>
            </a:pPr>
            <a:r>
              <a:rPr lang="en-US" sz="2100" dirty="0"/>
              <a:t>transform </a:t>
            </a:r>
            <a:br>
              <a:rPr lang="en-US" sz="2100" dirty="0"/>
            </a:br>
            <a:r>
              <a:rPr lang="en-US" sz="2100" i="1" dirty="0"/>
              <a:t>Applies a 2D or 3D transformation to an element</a:t>
            </a:r>
            <a:r>
              <a:rPr lang="en-US" sz="2100" dirty="0"/>
              <a:t>  	</a:t>
            </a:r>
          </a:p>
          <a:p>
            <a:pPr eaLnBrk="1" hangingPunct="1">
              <a:lnSpc>
                <a:spcPct val="80000"/>
              </a:lnSpc>
              <a:defRPr/>
            </a:pPr>
            <a:r>
              <a:rPr lang="en-US" sz="2100" dirty="0"/>
              <a:t>transform-origin </a:t>
            </a:r>
            <a:br>
              <a:rPr lang="en-US" sz="2100" dirty="0"/>
            </a:br>
            <a:r>
              <a:rPr lang="en-US" sz="2100" i="1" dirty="0"/>
              <a:t>Allows you to change the position on transformed elements</a:t>
            </a:r>
            <a:r>
              <a:rPr lang="en-US" sz="2100" dirty="0"/>
              <a:t> 	</a:t>
            </a:r>
          </a:p>
          <a:p>
            <a:pPr eaLnBrk="1" hangingPunct="1">
              <a:lnSpc>
                <a:spcPct val="80000"/>
              </a:lnSpc>
              <a:defRPr/>
            </a:pPr>
            <a:r>
              <a:rPr lang="en-US" sz="2100" dirty="0"/>
              <a:t>transform-style </a:t>
            </a:r>
            <a:br>
              <a:rPr lang="en-US" sz="2100" dirty="0"/>
            </a:br>
            <a:r>
              <a:rPr lang="en-US" sz="2100" i="1" dirty="0"/>
              <a:t>Specifies how nested elements are rendered in 3D space</a:t>
            </a:r>
            <a:r>
              <a:rPr lang="en-US" sz="2100" dirty="0"/>
              <a:t> 	</a:t>
            </a:r>
          </a:p>
          <a:p>
            <a:pPr eaLnBrk="1" hangingPunct="1">
              <a:lnSpc>
                <a:spcPct val="80000"/>
              </a:lnSpc>
              <a:defRPr/>
            </a:pPr>
            <a:r>
              <a:rPr lang="en-US" sz="2100" dirty="0"/>
              <a:t>perspective </a:t>
            </a:r>
            <a:br>
              <a:rPr lang="en-US" sz="2100" dirty="0"/>
            </a:br>
            <a:r>
              <a:rPr lang="en-US" sz="2100" i="1" dirty="0"/>
              <a:t>Specifies the perspective on how 3D elements are viewed</a:t>
            </a:r>
            <a:r>
              <a:rPr lang="en-US" sz="2100" dirty="0"/>
              <a:t> 	</a:t>
            </a:r>
          </a:p>
          <a:p>
            <a:pPr eaLnBrk="1" hangingPunct="1">
              <a:lnSpc>
                <a:spcPct val="80000"/>
              </a:lnSpc>
              <a:defRPr/>
            </a:pPr>
            <a:r>
              <a:rPr lang="en-US" sz="2100" dirty="0"/>
              <a:t>perspective-origin </a:t>
            </a:r>
            <a:br>
              <a:rPr lang="en-US" sz="2100" dirty="0"/>
            </a:br>
            <a:r>
              <a:rPr lang="en-US" sz="2100" i="1" dirty="0"/>
              <a:t>Specifies the bottom position of 3D elements</a:t>
            </a:r>
            <a:r>
              <a:rPr lang="en-US" sz="2100" dirty="0"/>
              <a:t> 	</a:t>
            </a:r>
          </a:p>
          <a:p>
            <a:pPr eaLnBrk="1" hangingPunct="1">
              <a:lnSpc>
                <a:spcPct val="80000"/>
              </a:lnSpc>
              <a:defRPr/>
            </a:pPr>
            <a:r>
              <a:rPr lang="en-US" sz="2100" dirty="0" err="1"/>
              <a:t>backface</a:t>
            </a:r>
            <a:r>
              <a:rPr lang="en-US" sz="2100" dirty="0"/>
              <a:t>-visibility </a:t>
            </a:r>
            <a:br>
              <a:rPr lang="en-US" sz="2100" dirty="0"/>
            </a:br>
            <a:r>
              <a:rPr lang="en-US" sz="2100" i="1" dirty="0"/>
              <a:t>Defines whether or not an element should be visible when not facing the screen</a:t>
            </a:r>
            <a:r>
              <a:rPr lang="en-US" sz="2100" dirty="0"/>
              <a:t> </a:t>
            </a:r>
          </a:p>
          <a:p>
            <a:pPr eaLnBrk="1" hangingPunct="1">
              <a:lnSpc>
                <a:spcPct val="80000"/>
              </a:lnSpc>
              <a:defRPr/>
            </a:pPr>
            <a:endParaRPr lang="en-US" sz="2100" dirty="0"/>
          </a:p>
          <a:p>
            <a:pPr eaLnBrk="1" hangingPunct="1">
              <a:lnSpc>
                <a:spcPct val="80000"/>
              </a:lnSpc>
              <a:defRPr/>
            </a:pPr>
            <a:r>
              <a:rPr lang="en-US" sz="2100" dirty="0"/>
              <a:t>Examples:</a:t>
            </a:r>
          </a:p>
          <a:p>
            <a:pPr lvl="1" eaLnBrk="1" hangingPunct="1">
              <a:lnSpc>
                <a:spcPct val="80000"/>
              </a:lnSpc>
              <a:buNone/>
              <a:defRPr/>
            </a:pPr>
            <a:r>
              <a:rPr lang="en-US" sz="1700" dirty="0">
                <a:hlinkClick r:id="rId3"/>
              </a:rPr>
              <a:t>http://westciv.com/tools/3Dtransforms/index.html</a:t>
            </a:r>
            <a:endParaRPr lang="en-US" sz="1700" dirty="0"/>
          </a:p>
          <a:p>
            <a:pPr lvl="1" eaLnBrk="1" hangingPunct="1">
              <a:lnSpc>
                <a:spcPct val="80000"/>
              </a:lnSpc>
              <a:buNone/>
              <a:defRPr/>
            </a:pPr>
            <a:r>
              <a:rPr lang="en-US" sz="1700" dirty="0">
                <a:hlinkClick r:id="rId4"/>
              </a:rPr>
              <a:t>http://css3.bradshawenterprises.com/transforms/</a:t>
            </a:r>
            <a:r>
              <a:rPr lang="en-US" sz="1700" dirty="0"/>
              <a:t>	</a:t>
            </a:r>
          </a:p>
        </p:txBody>
      </p:sp>
    </p:spTree>
    <p:extLst>
      <p:ext uri="{BB962C8B-B14F-4D97-AF65-F5344CB8AC3E}">
        <p14:creationId xmlns:p14="http://schemas.microsoft.com/office/powerpoint/2010/main" val="13752042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200000"/>
                  </a:schemeClr>
                </a:solidFill>
                <a:ea typeface="+mj-ea"/>
                <a:cs typeface="+mj-cs"/>
              </a:rPr>
              <a:t>Background</a:t>
            </a:r>
            <a:endParaRPr lang="en-US" dirty="0">
              <a:solidFill>
                <a:schemeClr val="tx2">
                  <a:satMod val="200000"/>
                </a:schemeClr>
              </a:solidFill>
              <a:ea typeface="+mj-ea"/>
              <a:cs typeface="+mj-cs"/>
            </a:endParaRPr>
          </a:p>
        </p:txBody>
      </p:sp>
      <p:sp>
        <p:nvSpPr>
          <p:cNvPr id="21506" name="Content Placeholder 2"/>
          <p:cNvSpPr>
            <a:spLocks noGrp="1"/>
          </p:cNvSpPr>
          <p:nvPr>
            <p:ph idx="1"/>
          </p:nvPr>
        </p:nvSpPr>
        <p:spPr/>
        <p:txBody>
          <a:bodyPr>
            <a:normAutofit fontScale="85000" lnSpcReduction="20000"/>
          </a:bodyPr>
          <a:lstStyle/>
          <a:p>
            <a:pPr eaLnBrk="1" hangingPunct="1">
              <a:defRPr/>
            </a:pPr>
            <a:r>
              <a:rPr lang="en-US" dirty="0" smtClean="0"/>
              <a:t>background-clip </a:t>
            </a:r>
            <a:br>
              <a:rPr lang="en-US" dirty="0" smtClean="0"/>
            </a:br>
            <a:r>
              <a:rPr lang="en-US" i="1" dirty="0" smtClean="0"/>
              <a:t>Specifies the painting area of the background</a:t>
            </a:r>
          </a:p>
          <a:p>
            <a:pPr eaLnBrk="1" hangingPunct="1">
              <a:defRPr/>
            </a:pPr>
            <a:r>
              <a:rPr lang="en-US" dirty="0" smtClean="0"/>
              <a:t>background-origin </a:t>
            </a:r>
            <a:br>
              <a:rPr lang="en-US" dirty="0" smtClean="0"/>
            </a:br>
            <a:r>
              <a:rPr lang="en-US" i="1" dirty="0" smtClean="0"/>
              <a:t>Specifies the positioning area of the background images	</a:t>
            </a:r>
            <a:endParaRPr lang="en-US" dirty="0" smtClean="0"/>
          </a:p>
          <a:p>
            <a:pPr eaLnBrk="1" hangingPunct="1">
              <a:defRPr/>
            </a:pPr>
            <a:r>
              <a:rPr lang="en-US" dirty="0" smtClean="0"/>
              <a:t>background-size</a:t>
            </a:r>
            <a:br>
              <a:rPr lang="en-US" dirty="0" smtClean="0"/>
            </a:br>
            <a:r>
              <a:rPr lang="en-US" i="1" dirty="0" smtClean="0"/>
              <a:t>Specifies the size of the background images</a:t>
            </a:r>
          </a:p>
          <a:p>
            <a:pPr lvl="1" eaLnBrk="1" hangingPunct="1">
              <a:defRPr/>
            </a:pPr>
            <a:r>
              <a:rPr lang="en-US" dirty="0" smtClean="0"/>
              <a:t>Example:</a:t>
            </a:r>
          </a:p>
          <a:p>
            <a:pPr lvl="2" eaLnBrk="1" hangingPunct="1">
              <a:buNone/>
              <a:defRPr/>
            </a:pPr>
            <a:r>
              <a:rPr lang="en-US" dirty="0" smtClean="0">
                <a:hlinkClick r:id="rId3"/>
              </a:rPr>
              <a:t>http://www.css3.info/preview/background-origin-and-background-clip/</a:t>
            </a:r>
            <a:endParaRPr lang="en-US" dirty="0" smtClean="0"/>
          </a:p>
          <a:p>
            <a:pPr eaLnBrk="1" hangingPunct="1">
              <a:defRPr/>
            </a:pPr>
            <a:endParaRPr lang="en-US" sz="2240" dirty="0"/>
          </a:p>
          <a:p>
            <a:pPr eaLnBrk="1" hangingPunct="1">
              <a:defRPr/>
            </a:pPr>
            <a:r>
              <a:rPr lang="en-US" dirty="0" smtClean="0"/>
              <a:t>background-gradient</a:t>
            </a:r>
            <a:br>
              <a:rPr lang="en-US" dirty="0" smtClean="0"/>
            </a:br>
            <a:r>
              <a:rPr lang="en-US" i="1" dirty="0" smtClean="0"/>
              <a:t>Specifies a gradient (shifting from one color to another) in the background</a:t>
            </a:r>
            <a:endParaRPr lang="en-US" dirty="0" smtClean="0"/>
          </a:p>
          <a:p>
            <a:pPr lvl="1" eaLnBrk="1" hangingPunct="1">
              <a:defRPr/>
            </a:pPr>
            <a:r>
              <a:rPr lang="en-US" dirty="0" smtClean="0"/>
              <a:t>Examples:</a:t>
            </a:r>
          </a:p>
          <a:p>
            <a:pPr lvl="2" eaLnBrk="1" hangingPunct="1">
              <a:buNone/>
              <a:defRPr/>
            </a:pPr>
            <a:r>
              <a:rPr lang="en-US" dirty="0" smtClean="0">
                <a:hlinkClick r:id="rId4"/>
              </a:rPr>
              <a:t>http://www.stanford.edu/group/ttsclasses/cgi-bin/techietips/?p=485</a:t>
            </a:r>
            <a:endParaRPr lang="en-US" dirty="0" smtClean="0"/>
          </a:p>
          <a:p>
            <a:pPr lvl="2" eaLnBrk="1" hangingPunct="1">
              <a:buNone/>
              <a:defRPr/>
            </a:pPr>
            <a:r>
              <a:rPr lang="en-US" dirty="0" smtClean="0">
                <a:hlinkClick r:id="rId5"/>
              </a:rPr>
              <a:t>http://css-tricks.com/5700-css3-gradients/</a:t>
            </a:r>
            <a:endParaRPr lang="en-US" dirty="0" smtClean="0"/>
          </a:p>
          <a:p>
            <a:pPr lvl="2" eaLnBrk="1" hangingPunct="1">
              <a:buNone/>
              <a:defRPr/>
            </a:pPr>
            <a:r>
              <a:rPr lang="en-US" dirty="0" smtClean="0">
                <a:hlinkClick r:id="rId6"/>
              </a:rPr>
              <a:t>http://www.standardista.com/sxsw/#slide3</a:t>
            </a:r>
            <a:endParaRPr lang="en-US" dirty="0" smtClean="0"/>
          </a:p>
        </p:txBody>
      </p:sp>
    </p:spTree>
    <p:extLst>
      <p:ext uri="{BB962C8B-B14F-4D97-AF65-F5344CB8AC3E}">
        <p14:creationId xmlns:p14="http://schemas.microsoft.com/office/powerpoint/2010/main" val="39918162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4001" y="223"/>
            <a:ext cx="9143999" cy="10287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925358" y="1"/>
            <a:ext cx="4742641" cy="59994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24001" y="0"/>
            <a:ext cx="9088207" cy="102057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3172" y="52323"/>
            <a:ext cx="9145590" cy="901826"/>
          </a:xfrm>
          <a:prstGeom prst="rect">
            <a:avLst/>
          </a:prstGeom>
          <a:blipFill>
            <a:blip r:embed="rId6"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2212340" y="839469"/>
            <a:ext cx="4215130" cy="635000"/>
          </a:xfrm>
          <a:prstGeom prst="rect">
            <a:avLst/>
          </a:prstGeom>
        </p:spPr>
        <p:txBody>
          <a:bodyPr vert="horz" wrap="square" lIns="0" tIns="12065" rIns="0" bIns="0" rtlCol="0" anchor="ctr">
            <a:spAutoFit/>
          </a:bodyPr>
          <a:lstStyle/>
          <a:p>
            <a:pPr marL="12700">
              <a:lnSpc>
                <a:spcPct val="100000"/>
              </a:lnSpc>
              <a:spcBef>
                <a:spcPts val="95"/>
              </a:spcBef>
            </a:pPr>
            <a:r>
              <a:rPr sz="4000" spc="100" dirty="0"/>
              <a:t>How </a:t>
            </a:r>
            <a:r>
              <a:rPr sz="4000" spc="90" dirty="0"/>
              <a:t>They</a:t>
            </a:r>
            <a:r>
              <a:rPr sz="4000" spc="-415" dirty="0"/>
              <a:t> </a:t>
            </a:r>
            <a:r>
              <a:rPr sz="4000" spc="75" dirty="0"/>
              <a:t>Looked?</a:t>
            </a:r>
            <a:endParaRPr sz="4000" dirty="0"/>
          </a:p>
        </p:txBody>
      </p:sp>
      <p:sp>
        <p:nvSpPr>
          <p:cNvPr id="8" name="object 8"/>
          <p:cNvSpPr/>
          <p:nvPr/>
        </p:nvSpPr>
        <p:spPr>
          <a:xfrm>
            <a:off x="6657975" y="2133599"/>
            <a:ext cx="3476625" cy="4125149"/>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1190283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200000"/>
                  </a:schemeClr>
                </a:solidFill>
                <a:ea typeface="+mj-ea"/>
                <a:cs typeface="+mj-cs"/>
              </a:rPr>
              <a:t>Border</a:t>
            </a:r>
            <a:endParaRPr lang="en-US" dirty="0">
              <a:solidFill>
                <a:schemeClr val="tx2">
                  <a:satMod val="200000"/>
                </a:schemeClr>
              </a:solidFill>
              <a:ea typeface="+mj-ea"/>
              <a:cs typeface="+mj-cs"/>
            </a:endParaRPr>
          </a:p>
        </p:txBody>
      </p:sp>
      <p:sp>
        <p:nvSpPr>
          <p:cNvPr id="3" name="Content Placeholder 2"/>
          <p:cNvSpPr>
            <a:spLocks noGrp="1"/>
          </p:cNvSpPr>
          <p:nvPr>
            <p:ph idx="1"/>
          </p:nvPr>
        </p:nvSpPr>
        <p:spPr/>
        <p:txBody>
          <a:bodyPr>
            <a:normAutofit fontScale="47500" lnSpcReduction="20000"/>
          </a:bodyPr>
          <a:lstStyle/>
          <a:p>
            <a:pPr eaLnBrk="1" hangingPunct="1">
              <a:lnSpc>
                <a:spcPct val="80000"/>
              </a:lnSpc>
              <a:defRPr/>
            </a:pPr>
            <a:r>
              <a:rPr lang="en-US" sz="1400" dirty="0"/>
              <a:t>border-bottom-left-radius </a:t>
            </a:r>
            <a:br>
              <a:rPr lang="en-US" sz="1400" dirty="0"/>
            </a:br>
            <a:r>
              <a:rPr lang="en-US" sz="1400" i="1" dirty="0"/>
              <a:t>Defines the shape of the border of the bottom-left corner</a:t>
            </a:r>
            <a:r>
              <a:rPr lang="en-US" sz="1400" dirty="0"/>
              <a:t> </a:t>
            </a:r>
          </a:p>
          <a:p>
            <a:pPr eaLnBrk="1" hangingPunct="1">
              <a:lnSpc>
                <a:spcPct val="80000"/>
              </a:lnSpc>
              <a:defRPr/>
            </a:pPr>
            <a:r>
              <a:rPr lang="en-US" sz="1400" dirty="0"/>
              <a:t>border-bottom-right-radius </a:t>
            </a:r>
            <a:br>
              <a:rPr lang="en-US" sz="1400" dirty="0"/>
            </a:br>
            <a:r>
              <a:rPr lang="en-US" sz="1400" i="1" dirty="0"/>
              <a:t>Defines the shape of the border of the bottom-right corner</a:t>
            </a:r>
            <a:r>
              <a:rPr lang="en-US" sz="1400" dirty="0"/>
              <a:t> </a:t>
            </a:r>
          </a:p>
          <a:p>
            <a:pPr eaLnBrk="1" hangingPunct="1">
              <a:lnSpc>
                <a:spcPct val="80000"/>
              </a:lnSpc>
              <a:defRPr/>
            </a:pPr>
            <a:r>
              <a:rPr lang="en-US" sz="1400" dirty="0"/>
              <a:t>border-image </a:t>
            </a:r>
            <a:br>
              <a:rPr lang="en-US" sz="1400" dirty="0"/>
            </a:br>
            <a:r>
              <a:rPr lang="en-US" sz="1400" i="1" dirty="0"/>
              <a:t>A shorthand property for setting all the border-image-* properties</a:t>
            </a:r>
            <a:r>
              <a:rPr lang="en-US" sz="1400" dirty="0"/>
              <a:t> </a:t>
            </a:r>
          </a:p>
          <a:p>
            <a:pPr eaLnBrk="1" hangingPunct="1">
              <a:lnSpc>
                <a:spcPct val="80000"/>
              </a:lnSpc>
              <a:defRPr/>
            </a:pPr>
            <a:r>
              <a:rPr lang="en-US" sz="1400" dirty="0"/>
              <a:t>border-image-outset </a:t>
            </a:r>
            <a:br>
              <a:rPr lang="en-US" sz="1400" dirty="0"/>
            </a:br>
            <a:r>
              <a:rPr lang="en-US" sz="1400" i="1" dirty="0"/>
              <a:t>Specifies the amount by which the border image area extends beyond the border box</a:t>
            </a:r>
            <a:r>
              <a:rPr lang="en-US" sz="1400" dirty="0"/>
              <a:t> 	</a:t>
            </a:r>
          </a:p>
          <a:p>
            <a:pPr eaLnBrk="1" hangingPunct="1">
              <a:lnSpc>
                <a:spcPct val="80000"/>
              </a:lnSpc>
              <a:defRPr/>
            </a:pPr>
            <a:r>
              <a:rPr lang="en-US" sz="1400" dirty="0"/>
              <a:t>border-image-repeat </a:t>
            </a:r>
            <a:br>
              <a:rPr lang="en-US" sz="1400" dirty="0"/>
            </a:br>
            <a:r>
              <a:rPr lang="en-US" sz="1400" i="1" dirty="0"/>
              <a:t>Specifies whether the image-border should be repeated, rounded or stretched</a:t>
            </a:r>
            <a:r>
              <a:rPr lang="en-US" sz="1400" dirty="0"/>
              <a:t> </a:t>
            </a:r>
          </a:p>
          <a:p>
            <a:pPr eaLnBrk="1" hangingPunct="1">
              <a:lnSpc>
                <a:spcPct val="80000"/>
              </a:lnSpc>
              <a:defRPr/>
            </a:pPr>
            <a:r>
              <a:rPr lang="en-US" sz="1400" dirty="0"/>
              <a:t>border-image-slice </a:t>
            </a:r>
            <a:br>
              <a:rPr lang="en-US" sz="1400" dirty="0"/>
            </a:br>
            <a:r>
              <a:rPr lang="en-US" sz="1400" i="1" dirty="0"/>
              <a:t>Specifies the inward offsets of the image-border</a:t>
            </a:r>
            <a:r>
              <a:rPr lang="en-US" sz="1400" dirty="0"/>
              <a:t> </a:t>
            </a:r>
          </a:p>
          <a:p>
            <a:pPr eaLnBrk="1" hangingPunct="1">
              <a:lnSpc>
                <a:spcPct val="80000"/>
              </a:lnSpc>
              <a:defRPr/>
            </a:pPr>
            <a:r>
              <a:rPr lang="en-US" sz="1400" dirty="0"/>
              <a:t>border-image-source 	</a:t>
            </a:r>
            <a:br>
              <a:rPr lang="en-US" sz="1400" dirty="0"/>
            </a:br>
            <a:r>
              <a:rPr lang="en-US" sz="1400" i="1" dirty="0"/>
              <a:t>Specifies an image to be used as a border</a:t>
            </a:r>
            <a:r>
              <a:rPr lang="en-US" sz="1400" dirty="0"/>
              <a:t> 	</a:t>
            </a:r>
          </a:p>
          <a:p>
            <a:pPr eaLnBrk="1" hangingPunct="1">
              <a:lnSpc>
                <a:spcPct val="80000"/>
              </a:lnSpc>
              <a:defRPr/>
            </a:pPr>
            <a:r>
              <a:rPr lang="en-US" sz="1400" dirty="0"/>
              <a:t>border-image-width 	</a:t>
            </a:r>
            <a:br>
              <a:rPr lang="en-US" sz="1400" dirty="0"/>
            </a:br>
            <a:r>
              <a:rPr lang="en-US" sz="1400" i="1" dirty="0"/>
              <a:t>Specifies the widths of the image-border</a:t>
            </a:r>
            <a:r>
              <a:rPr lang="en-US" sz="1400" dirty="0"/>
              <a:t> 	</a:t>
            </a:r>
          </a:p>
          <a:p>
            <a:pPr eaLnBrk="1" hangingPunct="1">
              <a:lnSpc>
                <a:spcPct val="80000"/>
              </a:lnSpc>
              <a:defRPr/>
            </a:pPr>
            <a:r>
              <a:rPr lang="en-US" sz="1400" dirty="0"/>
              <a:t>border-radius </a:t>
            </a:r>
            <a:br>
              <a:rPr lang="en-US" sz="1400" dirty="0"/>
            </a:br>
            <a:r>
              <a:rPr lang="en-US" sz="1400" i="1" dirty="0"/>
              <a:t>A shorthand property for setting all the four border-*-radius properties</a:t>
            </a:r>
            <a:r>
              <a:rPr lang="en-US" sz="1400" dirty="0"/>
              <a:t> </a:t>
            </a:r>
          </a:p>
          <a:p>
            <a:pPr eaLnBrk="1" hangingPunct="1">
              <a:lnSpc>
                <a:spcPct val="80000"/>
              </a:lnSpc>
              <a:defRPr/>
            </a:pPr>
            <a:r>
              <a:rPr lang="en-US" sz="1400" dirty="0"/>
              <a:t>border-top-left-radius </a:t>
            </a:r>
            <a:br>
              <a:rPr lang="en-US" sz="1400" dirty="0"/>
            </a:br>
            <a:r>
              <a:rPr lang="en-US" sz="1400" i="1" dirty="0"/>
              <a:t>Defines the shape of the border of the top-left corner</a:t>
            </a:r>
            <a:r>
              <a:rPr lang="en-US" sz="1400" dirty="0"/>
              <a:t> </a:t>
            </a:r>
          </a:p>
          <a:p>
            <a:pPr eaLnBrk="1" hangingPunct="1">
              <a:lnSpc>
                <a:spcPct val="80000"/>
              </a:lnSpc>
              <a:defRPr/>
            </a:pPr>
            <a:r>
              <a:rPr lang="en-US" sz="1400" dirty="0"/>
              <a:t>border-top-right-radius 	</a:t>
            </a:r>
            <a:br>
              <a:rPr lang="en-US" sz="1400" dirty="0"/>
            </a:br>
            <a:r>
              <a:rPr lang="en-US" sz="1400" i="1" dirty="0"/>
              <a:t>Defines the shape of the border of the top-right corner </a:t>
            </a:r>
          </a:p>
          <a:p>
            <a:pPr eaLnBrk="1" hangingPunct="1">
              <a:lnSpc>
                <a:spcPct val="80000"/>
              </a:lnSpc>
              <a:defRPr/>
            </a:pPr>
            <a:endParaRPr lang="en-US" sz="1400" i="1" dirty="0"/>
          </a:p>
          <a:p>
            <a:pPr eaLnBrk="1" hangingPunct="1">
              <a:lnSpc>
                <a:spcPct val="80000"/>
              </a:lnSpc>
              <a:defRPr/>
            </a:pPr>
            <a:r>
              <a:rPr lang="en-US" sz="1400" dirty="0"/>
              <a:t>Examples:</a:t>
            </a:r>
          </a:p>
          <a:p>
            <a:pPr lvl="1" eaLnBrk="1" hangingPunct="1">
              <a:lnSpc>
                <a:spcPct val="80000"/>
              </a:lnSpc>
              <a:buNone/>
              <a:defRPr/>
            </a:pPr>
            <a:r>
              <a:rPr lang="en-US" sz="1400" dirty="0">
                <a:hlinkClick r:id="rId3"/>
              </a:rPr>
              <a:t>http://www.css3.info/preview/rounded-border/</a:t>
            </a:r>
            <a:endParaRPr lang="en-US" sz="1400" dirty="0"/>
          </a:p>
          <a:p>
            <a:pPr lvl="1" eaLnBrk="1" hangingPunct="1">
              <a:lnSpc>
                <a:spcPct val="80000"/>
              </a:lnSpc>
              <a:buNone/>
              <a:defRPr/>
            </a:pPr>
            <a:r>
              <a:rPr lang="en-US" sz="1400" dirty="0">
                <a:hlinkClick r:id="rId4"/>
              </a:rPr>
              <a:t>http://border-radius.com/</a:t>
            </a:r>
            <a:endParaRPr lang="en-US" sz="1400" dirty="0"/>
          </a:p>
        </p:txBody>
      </p:sp>
    </p:spTree>
    <p:extLst>
      <p:ext uri="{BB962C8B-B14F-4D97-AF65-F5344CB8AC3E}">
        <p14:creationId xmlns:p14="http://schemas.microsoft.com/office/powerpoint/2010/main" val="35081736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200000"/>
                  </a:schemeClr>
                </a:solidFill>
                <a:ea typeface="+mj-ea"/>
                <a:cs typeface="+mj-cs"/>
              </a:rPr>
              <a:t>Box</a:t>
            </a:r>
            <a:endParaRPr lang="en-US" dirty="0">
              <a:solidFill>
                <a:schemeClr val="tx2">
                  <a:satMod val="200000"/>
                </a:schemeClr>
              </a:solidFill>
              <a:ea typeface="+mj-ea"/>
              <a:cs typeface="+mj-cs"/>
            </a:endParaRPr>
          </a:p>
        </p:txBody>
      </p:sp>
      <p:sp>
        <p:nvSpPr>
          <p:cNvPr id="3" name="Content Placeholder 2"/>
          <p:cNvSpPr>
            <a:spLocks noGrp="1"/>
          </p:cNvSpPr>
          <p:nvPr>
            <p:ph idx="1"/>
          </p:nvPr>
        </p:nvSpPr>
        <p:spPr/>
        <p:txBody>
          <a:bodyPr>
            <a:normAutofit fontScale="85000" lnSpcReduction="20000"/>
          </a:bodyPr>
          <a:lstStyle/>
          <a:p>
            <a:pPr eaLnBrk="1" hangingPunct="1">
              <a:lnSpc>
                <a:spcPct val="80000"/>
              </a:lnSpc>
              <a:defRPr/>
            </a:pPr>
            <a:r>
              <a:rPr lang="en-US" sz="1900" dirty="0"/>
              <a:t>box-decoration-break </a:t>
            </a:r>
            <a:br>
              <a:rPr lang="en-US" sz="1900" dirty="0"/>
            </a:br>
            <a:r>
              <a:rPr lang="en-US" sz="1900" i="1" dirty="0"/>
              <a:t>Defines a break in the box’s decoration</a:t>
            </a:r>
          </a:p>
          <a:p>
            <a:pPr lvl="1" eaLnBrk="1" hangingPunct="1">
              <a:lnSpc>
                <a:spcPct val="80000"/>
              </a:lnSpc>
              <a:defRPr/>
            </a:pPr>
            <a:r>
              <a:rPr lang="en-US" sz="1500" dirty="0"/>
              <a:t>Example: </a:t>
            </a:r>
            <a:r>
              <a:rPr lang="en-US" sz="1500" dirty="0">
                <a:hlinkClick r:id="rId3"/>
              </a:rPr>
              <a:t>http://www.w3.org/TR/css3-background/#the-box-decoration-break</a:t>
            </a:r>
            <a:endParaRPr lang="en-US" sz="1500" dirty="0"/>
          </a:p>
          <a:p>
            <a:pPr lvl="1" eaLnBrk="1" hangingPunct="1">
              <a:lnSpc>
                <a:spcPct val="80000"/>
              </a:lnSpc>
              <a:buFont typeface="Wingdings" pitchFamily="127" charset="2"/>
              <a:buNone/>
              <a:defRPr/>
            </a:pPr>
            <a:r>
              <a:rPr lang="en-US" sz="1500" dirty="0"/>
              <a:t>	  </a:t>
            </a:r>
          </a:p>
          <a:p>
            <a:pPr eaLnBrk="1" hangingPunct="1">
              <a:lnSpc>
                <a:spcPct val="80000"/>
              </a:lnSpc>
              <a:defRPr/>
            </a:pPr>
            <a:r>
              <a:rPr lang="en-US" sz="1900" dirty="0"/>
              <a:t>box-shadow 	</a:t>
            </a:r>
            <a:br>
              <a:rPr lang="en-US" sz="1900" dirty="0"/>
            </a:br>
            <a:r>
              <a:rPr lang="en-US" sz="1900" i="1" dirty="0"/>
              <a:t>Attaches one or more drop-shadows to the box</a:t>
            </a:r>
            <a:r>
              <a:rPr lang="en-US" sz="1900" dirty="0"/>
              <a:t> </a:t>
            </a:r>
          </a:p>
          <a:p>
            <a:pPr lvl="1" eaLnBrk="1" hangingPunct="1">
              <a:lnSpc>
                <a:spcPct val="80000"/>
              </a:lnSpc>
              <a:defRPr/>
            </a:pPr>
            <a:r>
              <a:rPr lang="en-US" sz="1500" dirty="0"/>
              <a:t>Examples: </a:t>
            </a:r>
          </a:p>
          <a:p>
            <a:pPr lvl="2" eaLnBrk="1" hangingPunct="1">
              <a:lnSpc>
                <a:spcPct val="80000"/>
              </a:lnSpc>
              <a:buNone/>
              <a:defRPr/>
            </a:pPr>
            <a:r>
              <a:rPr lang="en-US" sz="1300" dirty="0">
                <a:hlinkClick r:id="rId4"/>
              </a:rPr>
              <a:t>http://www.css3.info/preview/box-shadow/</a:t>
            </a:r>
            <a:endParaRPr lang="en-US" sz="1300" dirty="0"/>
          </a:p>
          <a:p>
            <a:pPr lvl="2" eaLnBrk="1" hangingPunct="1">
              <a:lnSpc>
                <a:spcPct val="80000"/>
              </a:lnSpc>
              <a:buNone/>
              <a:defRPr/>
            </a:pPr>
            <a:r>
              <a:rPr lang="en-US" sz="1300" dirty="0">
                <a:hlinkClick r:id="rId5"/>
              </a:rPr>
              <a:t>http://www.standardista.com/sxsw/#slide9</a:t>
            </a:r>
            <a:endParaRPr lang="en-US" sz="1300" dirty="0"/>
          </a:p>
          <a:p>
            <a:pPr eaLnBrk="1" hangingPunct="1">
              <a:lnSpc>
                <a:spcPct val="80000"/>
              </a:lnSpc>
              <a:defRPr/>
            </a:pPr>
            <a:endParaRPr lang="en-US" sz="1900" dirty="0"/>
          </a:p>
          <a:p>
            <a:pPr eaLnBrk="1" hangingPunct="1">
              <a:lnSpc>
                <a:spcPct val="80000"/>
              </a:lnSpc>
              <a:defRPr/>
            </a:pPr>
            <a:r>
              <a:rPr lang="en-US" sz="1900" dirty="0"/>
              <a:t>overflow-</a:t>
            </a:r>
            <a:r>
              <a:rPr lang="en-US" sz="1900" dirty="0" err="1"/>
              <a:t>x</a:t>
            </a:r>
            <a:r>
              <a:rPr lang="en-US" sz="1900" dirty="0"/>
              <a:t>  </a:t>
            </a:r>
            <a:br>
              <a:rPr lang="en-US" sz="1900" dirty="0"/>
            </a:br>
            <a:r>
              <a:rPr lang="en-US" sz="1900" i="1" dirty="0"/>
              <a:t>Specifies whether or not to clip the left/right edges of the content, if it overflows the element's content area</a:t>
            </a:r>
            <a:r>
              <a:rPr lang="en-US" sz="1900" dirty="0"/>
              <a:t>  </a:t>
            </a:r>
          </a:p>
          <a:p>
            <a:pPr eaLnBrk="1" hangingPunct="1">
              <a:lnSpc>
                <a:spcPct val="80000"/>
              </a:lnSpc>
              <a:defRPr/>
            </a:pPr>
            <a:r>
              <a:rPr lang="en-US" sz="1900" dirty="0"/>
              <a:t>overflow-</a:t>
            </a:r>
            <a:r>
              <a:rPr lang="en-US" sz="1900" dirty="0" err="1"/>
              <a:t>y</a:t>
            </a:r>
            <a:r>
              <a:rPr lang="en-US" sz="1900" dirty="0"/>
              <a:t> </a:t>
            </a:r>
            <a:br>
              <a:rPr lang="en-US" sz="1900" dirty="0"/>
            </a:br>
            <a:r>
              <a:rPr lang="en-US" sz="1900" i="1" dirty="0"/>
              <a:t>Specifies whether or not to clip the top/bottom edges of the content, if it overflows the element's content area</a:t>
            </a:r>
            <a:endParaRPr lang="en-US" sz="1900" dirty="0"/>
          </a:p>
          <a:p>
            <a:pPr eaLnBrk="1" hangingPunct="1">
              <a:lnSpc>
                <a:spcPct val="80000"/>
              </a:lnSpc>
              <a:defRPr/>
            </a:pPr>
            <a:r>
              <a:rPr lang="en-US" sz="1900" dirty="0"/>
              <a:t>overflow-style </a:t>
            </a:r>
            <a:br>
              <a:rPr lang="en-US" sz="1900" dirty="0"/>
            </a:br>
            <a:r>
              <a:rPr lang="en-US" sz="1900" i="1" dirty="0"/>
              <a:t>Specifies the preferred scrolling method for elements that overflow</a:t>
            </a:r>
            <a:r>
              <a:rPr lang="en-US" sz="1900" dirty="0"/>
              <a:t> </a:t>
            </a:r>
          </a:p>
          <a:p>
            <a:pPr lvl="1" eaLnBrk="1" hangingPunct="1">
              <a:lnSpc>
                <a:spcPct val="80000"/>
              </a:lnSpc>
              <a:defRPr/>
            </a:pPr>
            <a:r>
              <a:rPr lang="en-US" sz="1500" dirty="0"/>
              <a:t>Example: </a:t>
            </a:r>
            <a:r>
              <a:rPr lang="en-US" sz="1500" dirty="0">
                <a:hlinkClick r:id="rId6"/>
              </a:rPr>
              <a:t>http://www.css3.info/overflow-xoverflow-y</a:t>
            </a:r>
            <a:endParaRPr lang="en-US" sz="1500" dirty="0"/>
          </a:p>
          <a:p>
            <a:pPr lvl="1" eaLnBrk="1" hangingPunct="1">
              <a:lnSpc>
                <a:spcPct val="80000"/>
              </a:lnSpc>
              <a:defRPr/>
            </a:pPr>
            <a:endParaRPr lang="en-US" sz="1500" dirty="0"/>
          </a:p>
          <a:p>
            <a:pPr lvl="1" eaLnBrk="1" hangingPunct="1">
              <a:lnSpc>
                <a:spcPct val="80000"/>
              </a:lnSpc>
              <a:defRPr/>
            </a:pPr>
            <a:endParaRPr lang="en-US" sz="1500" dirty="0"/>
          </a:p>
        </p:txBody>
      </p:sp>
    </p:spTree>
    <p:extLst>
      <p:ext uri="{BB962C8B-B14F-4D97-AF65-F5344CB8AC3E}">
        <p14:creationId xmlns:p14="http://schemas.microsoft.com/office/powerpoint/2010/main" val="24712867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200000"/>
                  </a:schemeClr>
                </a:solidFill>
                <a:ea typeface="+mj-ea"/>
                <a:cs typeface="+mj-cs"/>
              </a:rPr>
              <a:t>Color</a:t>
            </a:r>
            <a:endParaRPr lang="en-US" dirty="0">
              <a:solidFill>
                <a:schemeClr val="tx2">
                  <a:satMod val="200000"/>
                </a:schemeClr>
              </a:solidFill>
              <a:ea typeface="+mj-ea"/>
              <a:cs typeface="+mj-cs"/>
            </a:endParaRPr>
          </a:p>
        </p:txBody>
      </p:sp>
      <p:sp>
        <p:nvSpPr>
          <p:cNvPr id="24578" name="Content Placeholder 2"/>
          <p:cNvSpPr>
            <a:spLocks noGrp="1"/>
          </p:cNvSpPr>
          <p:nvPr>
            <p:ph idx="1"/>
          </p:nvPr>
        </p:nvSpPr>
        <p:spPr/>
        <p:txBody>
          <a:bodyPr>
            <a:normAutofit fontScale="92500" lnSpcReduction="10000"/>
          </a:bodyPr>
          <a:lstStyle/>
          <a:p>
            <a:pPr eaLnBrk="1" hangingPunct="1">
              <a:lnSpc>
                <a:spcPct val="80000"/>
              </a:lnSpc>
            </a:pPr>
            <a:r>
              <a:rPr lang="en-US" sz="1900" dirty="0"/>
              <a:t>RGBA(</a:t>
            </a:r>
            <a:r>
              <a:rPr lang="en-US" sz="1900" dirty="0" err="1"/>
              <a:t>Red,Green,Blue,Alpha</a:t>
            </a:r>
            <a:r>
              <a:rPr lang="en-US" sz="1900" dirty="0"/>
              <a:t> opacity)</a:t>
            </a:r>
            <a:br>
              <a:rPr lang="en-US" sz="1900" dirty="0"/>
            </a:br>
            <a:r>
              <a:rPr lang="en-US" sz="1900" i="1" dirty="0" err="1"/>
              <a:t>rgba</a:t>
            </a:r>
            <a:r>
              <a:rPr lang="en-US" sz="1900" i="1" dirty="0"/>
              <a:t>(100%,0%,0%,0.8) produces 80% red.</a:t>
            </a:r>
          </a:p>
          <a:p>
            <a:pPr lvl="1" eaLnBrk="1" hangingPunct="1">
              <a:lnSpc>
                <a:spcPct val="80000"/>
              </a:lnSpc>
            </a:pPr>
            <a:r>
              <a:rPr lang="en-US" sz="1600" dirty="0"/>
              <a:t>Examples:</a:t>
            </a:r>
            <a:br>
              <a:rPr lang="en-US" sz="1600" dirty="0"/>
            </a:br>
            <a:r>
              <a:rPr lang="en-US" sz="1600" dirty="0">
                <a:hlinkClick r:id="rId3"/>
              </a:rPr>
              <a:t>http://www.css3.info/preview/rgba/</a:t>
            </a:r>
            <a:br>
              <a:rPr lang="en-US" sz="1600" dirty="0">
                <a:hlinkClick r:id="rId3"/>
              </a:rPr>
            </a:br>
            <a:r>
              <a:rPr lang="en-US" sz="1600" dirty="0">
                <a:hlinkClick r:id="rId3"/>
              </a:rPr>
              <a:t>http://hex2rgba.devoth.com/</a:t>
            </a:r>
            <a:endParaRPr lang="en-US" sz="1600" dirty="0"/>
          </a:p>
          <a:p>
            <a:pPr eaLnBrk="1" hangingPunct="1">
              <a:lnSpc>
                <a:spcPct val="80000"/>
              </a:lnSpc>
            </a:pPr>
            <a:endParaRPr lang="en-US" sz="1900" dirty="0"/>
          </a:p>
          <a:p>
            <a:pPr eaLnBrk="1" hangingPunct="1">
              <a:lnSpc>
                <a:spcPct val="80000"/>
              </a:lnSpc>
            </a:pPr>
            <a:r>
              <a:rPr lang="en-US" sz="1900" dirty="0"/>
              <a:t>HSLA (Hue, Saturation, Lightness, Alpha opacity)</a:t>
            </a:r>
            <a:br>
              <a:rPr lang="en-US" sz="1900" dirty="0"/>
            </a:br>
            <a:r>
              <a:rPr lang="en-US" sz="1900" i="1" dirty="0" err="1"/>
              <a:t>hsla</a:t>
            </a:r>
            <a:r>
              <a:rPr lang="en-US" sz="1900" i="1" dirty="0"/>
              <a:t>(0,100%, 50%,1.0) produces 100% red.</a:t>
            </a:r>
          </a:p>
          <a:p>
            <a:pPr lvl="1" eaLnBrk="1" hangingPunct="1">
              <a:lnSpc>
                <a:spcPct val="80000"/>
              </a:lnSpc>
            </a:pPr>
            <a:r>
              <a:rPr lang="en-US" sz="1600" dirty="0"/>
              <a:t>Examples:</a:t>
            </a:r>
            <a:br>
              <a:rPr lang="en-US" sz="1600" dirty="0"/>
            </a:br>
            <a:r>
              <a:rPr lang="en-US" sz="1600" dirty="0">
                <a:hlinkClick r:id="rId4"/>
              </a:rPr>
              <a:t>http://hslpicker.com/</a:t>
            </a:r>
            <a:r>
              <a:rPr lang="en-US" sz="1600" dirty="0"/>
              <a:t/>
            </a:r>
            <a:br>
              <a:rPr lang="en-US" sz="1600" dirty="0"/>
            </a:br>
            <a:r>
              <a:rPr lang="en-US" sz="1600" dirty="0">
                <a:hlinkClick r:id="rId5"/>
              </a:rPr>
              <a:t>http://www.css3.info/preview/hsl/</a:t>
            </a:r>
            <a:endParaRPr lang="en-US" sz="1600" dirty="0"/>
          </a:p>
          <a:p>
            <a:pPr eaLnBrk="1" hangingPunct="1">
              <a:lnSpc>
                <a:spcPct val="80000"/>
              </a:lnSpc>
            </a:pPr>
            <a:endParaRPr lang="en-US" sz="1900" dirty="0"/>
          </a:p>
          <a:p>
            <a:pPr eaLnBrk="1" hangingPunct="1">
              <a:lnSpc>
                <a:spcPct val="80000"/>
              </a:lnSpc>
            </a:pPr>
            <a:r>
              <a:rPr lang="en-US" sz="1900" dirty="0"/>
              <a:t>opacity </a:t>
            </a:r>
            <a:br>
              <a:rPr lang="en-US" sz="1900" dirty="0"/>
            </a:br>
            <a:r>
              <a:rPr lang="en-US" sz="1900" i="1" dirty="0"/>
              <a:t>Sets the opacity level for an element from 0 to 1.0.</a:t>
            </a:r>
          </a:p>
          <a:p>
            <a:pPr lvl="1" eaLnBrk="1" hangingPunct="1">
              <a:lnSpc>
                <a:spcPct val="80000"/>
              </a:lnSpc>
            </a:pPr>
            <a:r>
              <a:rPr lang="en-US" sz="1600" dirty="0"/>
              <a:t>Example:</a:t>
            </a:r>
            <a:br>
              <a:rPr lang="en-US" sz="1600" dirty="0"/>
            </a:br>
            <a:r>
              <a:rPr lang="en-US" sz="1600" dirty="0">
                <a:hlinkClick r:id="rId6"/>
              </a:rPr>
              <a:t>http://www.css3.info/preview/opacity/</a:t>
            </a:r>
            <a:r>
              <a:rPr lang="en-US" sz="1600" dirty="0"/>
              <a:t/>
            </a:r>
            <a:br>
              <a:rPr lang="en-US" sz="1600" dirty="0"/>
            </a:br>
            <a:r>
              <a:rPr lang="en-US" sz="1600" dirty="0">
                <a:hlinkClick r:id="rId7"/>
              </a:rPr>
              <a:t>http://www.standardista.com/sxsw/#slide6</a:t>
            </a:r>
            <a:endParaRPr lang="en-US" sz="1600" dirty="0"/>
          </a:p>
        </p:txBody>
      </p:sp>
    </p:spTree>
    <p:extLst>
      <p:ext uri="{BB962C8B-B14F-4D97-AF65-F5344CB8AC3E}">
        <p14:creationId xmlns:p14="http://schemas.microsoft.com/office/powerpoint/2010/main" val="11063578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7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57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build="p"/>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200000"/>
                  </a:schemeClr>
                </a:solidFill>
                <a:ea typeface="+mj-ea"/>
                <a:cs typeface="+mj-cs"/>
              </a:rPr>
              <a:t>Font</a:t>
            </a:r>
            <a:endParaRPr lang="en-US" dirty="0">
              <a:solidFill>
                <a:schemeClr val="tx2">
                  <a:satMod val="200000"/>
                </a:schemeClr>
              </a:solidFill>
              <a:ea typeface="+mj-ea"/>
              <a:cs typeface="+mj-cs"/>
            </a:endParaRPr>
          </a:p>
        </p:txBody>
      </p:sp>
      <p:sp>
        <p:nvSpPr>
          <p:cNvPr id="28674" name="Content Placeholder 2"/>
          <p:cNvSpPr>
            <a:spLocks noGrp="1"/>
          </p:cNvSpPr>
          <p:nvPr>
            <p:ph idx="1"/>
          </p:nvPr>
        </p:nvSpPr>
        <p:spPr/>
        <p:txBody>
          <a:bodyPr>
            <a:normAutofit fontScale="70000" lnSpcReduction="20000"/>
          </a:bodyPr>
          <a:lstStyle/>
          <a:p>
            <a:pPr eaLnBrk="1" hangingPunct="1">
              <a:defRPr/>
            </a:pPr>
            <a:r>
              <a:rPr lang="en-US" dirty="0" smtClean="0"/>
              <a:t>Free web fonts:</a:t>
            </a:r>
            <a:br>
              <a:rPr lang="en-US" dirty="0" smtClean="0"/>
            </a:br>
            <a:r>
              <a:rPr lang="en-US" dirty="0" smtClean="0">
                <a:hlinkClick r:id="rId3"/>
              </a:rPr>
              <a:t>http://www.google.com/webfonts</a:t>
            </a:r>
            <a:r>
              <a:rPr lang="en-US" dirty="0" smtClean="0"/>
              <a:t/>
            </a:r>
            <a:br>
              <a:rPr lang="en-US" dirty="0" smtClean="0"/>
            </a:br>
            <a:r>
              <a:rPr lang="en-US" dirty="0" smtClean="0">
                <a:hlinkClick r:id="rId4"/>
              </a:rPr>
              <a:t>http://www.fontsquirrel.com</a:t>
            </a:r>
            <a:endParaRPr lang="en-US" dirty="0" smtClean="0"/>
          </a:p>
          <a:p>
            <a:pPr eaLnBrk="1" hangingPunct="1">
              <a:buFont typeface="Wingdings" pitchFamily="127" charset="2"/>
              <a:buNone/>
              <a:defRPr/>
            </a:pPr>
            <a:endParaRPr lang="en-US" dirty="0" smtClean="0"/>
          </a:p>
          <a:p>
            <a:pPr eaLnBrk="1" hangingPunct="1">
              <a:defRPr/>
            </a:pPr>
            <a:r>
              <a:rPr lang="en-US" dirty="0" smtClean="0"/>
              <a:t>@font-face </a:t>
            </a:r>
            <a:br>
              <a:rPr lang="en-US" dirty="0" smtClean="0"/>
            </a:br>
            <a:r>
              <a:rPr lang="en-US" i="1" dirty="0" smtClean="0"/>
              <a:t>A rule that allows websites to download and use fonts other than the "web-safe" fonts</a:t>
            </a:r>
            <a:r>
              <a:rPr lang="en-US" dirty="0" smtClean="0"/>
              <a:t> </a:t>
            </a:r>
          </a:p>
          <a:p>
            <a:pPr lvl="1" eaLnBrk="1" hangingPunct="1">
              <a:defRPr/>
            </a:pPr>
            <a:r>
              <a:rPr lang="en-US" dirty="0" smtClean="0"/>
              <a:t>Examples: </a:t>
            </a:r>
          </a:p>
          <a:p>
            <a:pPr lvl="2" eaLnBrk="1" hangingPunct="1">
              <a:buNone/>
              <a:defRPr/>
            </a:pPr>
            <a:r>
              <a:rPr lang="en-US" dirty="0" smtClean="0">
                <a:hlinkClick r:id="rId5"/>
              </a:rPr>
              <a:t>http://css-tricks.com/snippets/css/using-font-face/</a:t>
            </a:r>
            <a:endParaRPr lang="en-US" dirty="0" smtClean="0"/>
          </a:p>
          <a:p>
            <a:pPr lvl="2" eaLnBrk="1" hangingPunct="1">
              <a:buNone/>
              <a:defRPr/>
            </a:pPr>
            <a:r>
              <a:rPr lang="en-US" dirty="0" smtClean="0">
                <a:hlinkClick r:id="rId6"/>
              </a:rPr>
              <a:t>http://www.css3.info/preview/web-fonts-with-font-face/</a:t>
            </a:r>
            <a:endParaRPr lang="en-US" dirty="0" smtClean="0"/>
          </a:p>
          <a:p>
            <a:pPr lvl="1" eaLnBrk="1" hangingPunct="1">
              <a:defRPr/>
            </a:pPr>
            <a:endParaRPr lang="en-US" dirty="0" smtClean="0"/>
          </a:p>
          <a:p>
            <a:pPr eaLnBrk="1" hangingPunct="1">
              <a:defRPr/>
            </a:pPr>
            <a:r>
              <a:rPr lang="en-US" dirty="0" smtClean="0"/>
              <a:t>font-size-adjust </a:t>
            </a:r>
            <a:br>
              <a:rPr lang="en-US" dirty="0" smtClean="0"/>
            </a:br>
            <a:r>
              <a:rPr lang="en-US" i="1" dirty="0" smtClean="0"/>
              <a:t>Preserves the readability of text when font fallback occurs</a:t>
            </a:r>
          </a:p>
          <a:p>
            <a:pPr lvl="1" eaLnBrk="1" hangingPunct="1">
              <a:defRPr/>
            </a:pPr>
            <a:r>
              <a:rPr lang="en-US" dirty="0" smtClean="0"/>
              <a:t>Example:</a:t>
            </a:r>
          </a:p>
          <a:p>
            <a:pPr lvl="2" eaLnBrk="1" hangingPunct="1">
              <a:buNone/>
              <a:defRPr/>
            </a:pPr>
            <a:r>
              <a:rPr lang="en-US" dirty="0" smtClean="0">
                <a:hlinkClick r:id="rId7"/>
              </a:rPr>
              <a:t>http://www.w3.org/TR/css3-fonts/#font-size-adjust-prop</a:t>
            </a:r>
            <a:endParaRPr lang="en-US" dirty="0" smtClean="0"/>
          </a:p>
          <a:p>
            <a:pPr eaLnBrk="1" hangingPunct="1">
              <a:defRPr/>
            </a:pPr>
            <a:r>
              <a:rPr lang="en-US" dirty="0" smtClean="0"/>
              <a:t>font-stretch </a:t>
            </a:r>
            <a:br>
              <a:rPr lang="en-US" dirty="0" smtClean="0"/>
            </a:br>
            <a:r>
              <a:rPr lang="en-US" i="1" dirty="0" smtClean="0"/>
              <a:t>Selects a normal, condensed, or expanded face from a font family</a:t>
            </a:r>
          </a:p>
          <a:p>
            <a:pPr lvl="1" eaLnBrk="1" hangingPunct="1">
              <a:defRPr/>
            </a:pPr>
            <a:r>
              <a:rPr lang="en-US" sz="2800" dirty="0"/>
              <a:t>Example</a:t>
            </a:r>
            <a:r>
              <a:rPr lang="en-US" sz="2800" i="1" dirty="0"/>
              <a:t>: Currently no browser supports font-stretch</a:t>
            </a:r>
            <a:endParaRPr lang="en-US" sz="2800" dirty="0"/>
          </a:p>
          <a:p>
            <a:pPr lvl="1" eaLnBrk="1" hangingPunct="1">
              <a:buFont typeface="Wingdings" pitchFamily="127" charset="2"/>
              <a:buNone/>
              <a:defRPr/>
            </a:pPr>
            <a:endParaRPr lang="en-US" i="1" dirty="0" smtClean="0"/>
          </a:p>
        </p:txBody>
      </p:sp>
    </p:spTree>
    <p:extLst>
      <p:ext uri="{BB962C8B-B14F-4D97-AF65-F5344CB8AC3E}">
        <p14:creationId xmlns:p14="http://schemas.microsoft.com/office/powerpoint/2010/main" val="35078023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autoUpdateAnimBg="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200000"/>
                  </a:schemeClr>
                </a:solidFill>
                <a:ea typeface="+mj-ea"/>
                <a:cs typeface="+mj-cs"/>
              </a:rPr>
              <a:t>Text</a:t>
            </a:r>
            <a:endParaRPr lang="en-US" dirty="0">
              <a:solidFill>
                <a:schemeClr val="tx2">
                  <a:satMod val="200000"/>
                </a:schemeClr>
              </a:solidFill>
              <a:ea typeface="+mj-ea"/>
              <a:cs typeface="+mj-cs"/>
            </a:endParaRPr>
          </a:p>
        </p:txBody>
      </p:sp>
      <p:sp>
        <p:nvSpPr>
          <p:cNvPr id="3" name="Content Placeholder 2"/>
          <p:cNvSpPr>
            <a:spLocks noGrp="1"/>
          </p:cNvSpPr>
          <p:nvPr>
            <p:ph idx="1"/>
          </p:nvPr>
        </p:nvSpPr>
        <p:spPr/>
        <p:txBody>
          <a:bodyPr>
            <a:normAutofit lnSpcReduction="10000"/>
          </a:bodyPr>
          <a:lstStyle/>
          <a:p>
            <a:pPr eaLnBrk="1" hangingPunct="1">
              <a:lnSpc>
                <a:spcPct val="80000"/>
              </a:lnSpc>
              <a:defRPr/>
            </a:pPr>
            <a:r>
              <a:rPr lang="en-US" sz="1400" dirty="0"/>
              <a:t>hanging-punctuation  </a:t>
            </a:r>
            <a:br>
              <a:rPr lang="en-US" sz="1400" dirty="0"/>
            </a:br>
            <a:r>
              <a:rPr lang="en-US" sz="1400" i="1" dirty="0"/>
              <a:t>Specifies whether a punctuation character may be placed outside the line box</a:t>
            </a:r>
          </a:p>
          <a:p>
            <a:pPr lvl="1" eaLnBrk="1" hangingPunct="1">
              <a:lnSpc>
                <a:spcPct val="80000"/>
              </a:lnSpc>
              <a:defRPr/>
            </a:pPr>
            <a:r>
              <a:rPr lang="en-US" sz="1400" dirty="0"/>
              <a:t>Example</a:t>
            </a:r>
            <a:r>
              <a:rPr lang="en-US" sz="1400" i="1" dirty="0"/>
              <a:t>: Currently no browser supports hanging-punctuation</a:t>
            </a:r>
            <a:endParaRPr lang="en-US" sz="1400" dirty="0"/>
          </a:p>
          <a:p>
            <a:pPr eaLnBrk="1" hangingPunct="1">
              <a:lnSpc>
                <a:spcPct val="80000"/>
              </a:lnSpc>
              <a:defRPr/>
            </a:pPr>
            <a:r>
              <a:rPr lang="en-US" sz="1400" dirty="0"/>
              <a:t>punctuation-trim </a:t>
            </a:r>
            <a:br>
              <a:rPr lang="en-US" sz="1400" dirty="0"/>
            </a:br>
            <a:r>
              <a:rPr lang="en-US" sz="1400" i="1" dirty="0"/>
              <a:t>Specifies whether a punctuation character should be trimmed</a:t>
            </a:r>
          </a:p>
          <a:p>
            <a:pPr lvl="1" eaLnBrk="1" hangingPunct="1">
              <a:lnSpc>
                <a:spcPct val="80000"/>
              </a:lnSpc>
              <a:defRPr/>
            </a:pPr>
            <a:r>
              <a:rPr lang="en-US" sz="1400" dirty="0"/>
              <a:t>Example</a:t>
            </a:r>
            <a:r>
              <a:rPr lang="en-US" sz="1400" i="1" dirty="0"/>
              <a:t>: Currently no browser supports punctuation-trim</a:t>
            </a:r>
            <a:r>
              <a:rPr lang="en-US" sz="1400" dirty="0"/>
              <a:t>	</a:t>
            </a:r>
          </a:p>
          <a:p>
            <a:pPr eaLnBrk="1" hangingPunct="1">
              <a:lnSpc>
                <a:spcPct val="80000"/>
              </a:lnSpc>
              <a:defRPr/>
            </a:pPr>
            <a:r>
              <a:rPr lang="en-US" sz="1400" dirty="0"/>
              <a:t>text-outline </a:t>
            </a:r>
            <a:br>
              <a:rPr lang="en-US" sz="1400" dirty="0"/>
            </a:br>
            <a:r>
              <a:rPr lang="en-US" sz="1400" i="1" dirty="0"/>
              <a:t>Specifies a text outline</a:t>
            </a:r>
            <a:r>
              <a:rPr lang="en-US" sz="1400" dirty="0"/>
              <a:t> </a:t>
            </a:r>
          </a:p>
          <a:p>
            <a:pPr lvl="1" eaLnBrk="1" hangingPunct="1">
              <a:lnSpc>
                <a:spcPct val="80000"/>
              </a:lnSpc>
              <a:defRPr/>
            </a:pPr>
            <a:r>
              <a:rPr lang="en-US" sz="1400" dirty="0"/>
              <a:t>Example</a:t>
            </a:r>
            <a:r>
              <a:rPr lang="en-US" sz="1400" i="1" dirty="0"/>
              <a:t>: Currently no browser supports text-outline</a:t>
            </a:r>
            <a:endParaRPr lang="en-US" sz="1400" dirty="0"/>
          </a:p>
          <a:p>
            <a:pPr lvl="1" eaLnBrk="1" hangingPunct="1">
              <a:lnSpc>
                <a:spcPct val="80000"/>
              </a:lnSpc>
              <a:defRPr/>
            </a:pPr>
            <a:endParaRPr lang="en-US" sz="1400" dirty="0"/>
          </a:p>
          <a:p>
            <a:pPr eaLnBrk="1" hangingPunct="1">
              <a:lnSpc>
                <a:spcPct val="80000"/>
              </a:lnSpc>
              <a:defRPr/>
            </a:pPr>
            <a:r>
              <a:rPr lang="en-US" sz="1400" dirty="0"/>
              <a:t>text-wrap </a:t>
            </a:r>
            <a:br>
              <a:rPr lang="en-US" sz="1400" dirty="0"/>
            </a:br>
            <a:r>
              <a:rPr lang="en-US" sz="1400" i="1" dirty="0"/>
              <a:t>Specifies line breaking rules for text</a:t>
            </a:r>
          </a:p>
          <a:p>
            <a:pPr lvl="1" eaLnBrk="1" hangingPunct="1">
              <a:lnSpc>
                <a:spcPct val="80000"/>
              </a:lnSpc>
              <a:defRPr/>
            </a:pPr>
            <a:r>
              <a:rPr lang="en-US" sz="1400" dirty="0"/>
              <a:t>Example</a:t>
            </a:r>
            <a:r>
              <a:rPr lang="en-US" sz="1400" i="1" dirty="0"/>
              <a:t>: Currently no browser supports text-wrap</a:t>
            </a:r>
            <a:r>
              <a:rPr lang="en-US" sz="1400" dirty="0"/>
              <a:t>	</a:t>
            </a:r>
          </a:p>
          <a:p>
            <a:pPr eaLnBrk="1" hangingPunct="1">
              <a:lnSpc>
                <a:spcPct val="80000"/>
              </a:lnSpc>
              <a:defRPr/>
            </a:pPr>
            <a:r>
              <a:rPr lang="en-US" sz="1400" dirty="0"/>
              <a:t>text-align-last </a:t>
            </a:r>
            <a:br>
              <a:rPr lang="en-US" sz="1400" dirty="0"/>
            </a:br>
            <a:r>
              <a:rPr lang="en-US" sz="1400" i="1" dirty="0"/>
              <a:t>Describes how the last line of a block or a line right before a forced line break is aligned when text-align is "justify"</a:t>
            </a:r>
            <a:r>
              <a:rPr lang="en-US" sz="1400" dirty="0"/>
              <a:t> </a:t>
            </a:r>
          </a:p>
          <a:p>
            <a:pPr lvl="1" eaLnBrk="1" hangingPunct="1">
              <a:lnSpc>
                <a:spcPct val="80000"/>
              </a:lnSpc>
              <a:defRPr/>
            </a:pPr>
            <a:r>
              <a:rPr lang="en-US" sz="1400" dirty="0"/>
              <a:t>Example: </a:t>
            </a:r>
            <a:br>
              <a:rPr lang="en-US" sz="1400" dirty="0"/>
            </a:br>
            <a:r>
              <a:rPr lang="en-US" sz="1400" dirty="0">
                <a:hlinkClick r:id="rId3"/>
              </a:rPr>
              <a:t>http://msdn.microsoft.com/en-us/library/ms531163(VS.85).aspx</a:t>
            </a:r>
            <a:endParaRPr lang="en-US" sz="1400" dirty="0"/>
          </a:p>
          <a:p>
            <a:pPr lvl="1" eaLnBrk="1" hangingPunct="1">
              <a:lnSpc>
                <a:spcPct val="80000"/>
              </a:lnSpc>
              <a:buFont typeface="Wingdings" pitchFamily="127" charset="2"/>
              <a:buNone/>
              <a:defRPr/>
            </a:pPr>
            <a:endParaRPr lang="en-US" sz="1400" dirty="0"/>
          </a:p>
        </p:txBody>
      </p:sp>
    </p:spTree>
    <p:extLst>
      <p:ext uri="{BB962C8B-B14F-4D97-AF65-F5344CB8AC3E}">
        <p14:creationId xmlns:p14="http://schemas.microsoft.com/office/powerpoint/2010/main" val="37952868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200000"/>
                  </a:schemeClr>
                </a:solidFill>
                <a:ea typeface="+mj-ea"/>
                <a:cs typeface="+mj-cs"/>
              </a:rPr>
              <a:t>Text (continued)</a:t>
            </a:r>
            <a:endParaRPr lang="en-US" dirty="0">
              <a:solidFill>
                <a:schemeClr val="tx2">
                  <a:satMod val="200000"/>
                </a:schemeClr>
              </a:solidFill>
              <a:ea typeface="+mj-ea"/>
              <a:cs typeface="+mj-cs"/>
            </a:endParaRPr>
          </a:p>
        </p:txBody>
      </p:sp>
      <p:sp>
        <p:nvSpPr>
          <p:cNvPr id="3" name="Content Placeholder 2"/>
          <p:cNvSpPr>
            <a:spLocks noGrp="1"/>
          </p:cNvSpPr>
          <p:nvPr>
            <p:ph idx="1"/>
          </p:nvPr>
        </p:nvSpPr>
        <p:spPr/>
        <p:txBody>
          <a:bodyPr>
            <a:normAutofit fontScale="92500" lnSpcReduction="10000"/>
          </a:bodyPr>
          <a:lstStyle/>
          <a:p>
            <a:pPr eaLnBrk="1" hangingPunct="1">
              <a:lnSpc>
                <a:spcPct val="80000"/>
              </a:lnSpc>
              <a:defRPr/>
            </a:pPr>
            <a:r>
              <a:rPr lang="en-US" sz="1400" dirty="0"/>
              <a:t>text-justify </a:t>
            </a:r>
            <a:br>
              <a:rPr lang="en-US" sz="1400" dirty="0"/>
            </a:br>
            <a:r>
              <a:rPr lang="en-US" sz="1400" i="1" dirty="0"/>
              <a:t>Specifies the justification method used when text-align is "justify"</a:t>
            </a:r>
            <a:r>
              <a:rPr lang="en-US" sz="1400" dirty="0"/>
              <a:t> </a:t>
            </a:r>
          </a:p>
          <a:p>
            <a:pPr lvl="1" eaLnBrk="1" hangingPunct="1">
              <a:lnSpc>
                <a:spcPct val="80000"/>
              </a:lnSpc>
              <a:defRPr/>
            </a:pPr>
            <a:r>
              <a:rPr lang="en-US" sz="1400" dirty="0"/>
              <a:t>Example:</a:t>
            </a:r>
          </a:p>
          <a:p>
            <a:pPr lvl="2" eaLnBrk="1" hangingPunct="1">
              <a:lnSpc>
                <a:spcPct val="80000"/>
              </a:lnSpc>
              <a:buNone/>
              <a:defRPr/>
            </a:pPr>
            <a:r>
              <a:rPr lang="en-US" sz="1400" dirty="0">
                <a:hlinkClick r:id="rId3"/>
              </a:rPr>
              <a:t>http://msdn.microsoft.com/en-us/library/ms531172(v=VS.85).aspx</a:t>
            </a:r>
            <a:endParaRPr lang="en-US" sz="1400" dirty="0"/>
          </a:p>
          <a:p>
            <a:pPr eaLnBrk="1" hangingPunct="1">
              <a:lnSpc>
                <a:spcPct val="80000"/>
              </a:lnSpc>
              <a:defRPr/>
            </a:pPr>
            <a:r>
              <a:rPr lang="en-US" sz="1400" dirty="0"/>
              <a:t>text-shadow </a:t>
            </a:r>
            <a:br>
              <a:rPr lang="en-US" sz="1400" dirty="0"/>
            </a:br>
            <a:r>
              <a:rPr lang="en-US" sz="1400" i="1" dirty="0"/>
              <a:t>Adds shadow to text</a:t>
            </a:r>
            <a:r>
              <a:rPr lang="en-US" sz="1400" dirty="0"/>
              <a:t> </a:t>
            </a:r>
          </a:p>
          <a:p>
            <a:pPr lvl="1" eaLnBrk="1" hangingPunct="1">
              <a:lnSpc>
                <a:spcPct val="80000"/>
              </a:lnSpc>
              <a:defRPr/>
            </a:pPr>
            <a:r>
              <a:rPr lang="en-US" sz="1400" dirty="0"/>
              <a:t>Examples:</a:t>
            </a:r>
          </a:p>
          <a:p>
            <a:pPr lvl="2" eaLnBrk="1" hangingPunct="1">
              <a:lnSpc>
                <a:spcPct val="80000"/>
              </a:lnSpc>
              <a:buNone/>
              <a:defRPr/>
            </a:pPr>
            <a:r>
              <a:rPr lang="en-US" sz="1400" dirty="0">
                <a:hlinkClick r:id="rId4"/>
              </a:rPr>
              <a:t>http://www.css3.info/preview/text-shadow/</a:t>
            </a:r>
            <a:endParaRPr lang="en-US" sz="1400" dirty="0"/>
          </a:p>
          <a:p>
            <a:pPr lvl="2" eaLnBrk="1" hangingPunct="1">
              <a:lnSpc>
                <a:spcPct val="80000"/>
              </a:lnSpc>
              <a:buNone/>
              <a:defRPr/>
            </a:pPr>
            <a:r>
              <a:rPr lang="en-US" sz="1400" dirty="0">
                <a:hlinkClick r:id="rId5"/>
              </a:rPr>
              <a:t>http://www.quirksmode.org/css/textshadow.html</a:t>
            </a:r>
            <a:endParaRPr lang="en-US" sz="1400" dirty="0"/>
          </a:p>
          <a:p>
            <a:pPr lvl="2" eaLnBrk="1" hangingPunct="1">
              <a:lnSpc>
                <a:spcPct val="80000"/>
              </a:lnSpc>
              <a:buNone/>
              <a:defRPr/>
            </a:pPr>
            <a:r>
              <a:rPr lang="en-US" sz="1400" dirty="0">
                <a:hlinkClick r:id="rId6"/>
              </a:rPr>
              <a:t>http://www.standardista.com/sxsw/#slide9</a:t>
            </a:r>
            <a:endParaRPr lang="en-US" sz="1400" dirty="0"/>
          </a:p>
          <a:p>
            <a:pPr eaLnBrk="1" hangingPunct="1">
              <a:lnSpc>
                <a:spcPct val="80000"/>
              </a:lnSpc>
              <a:defRPr/>
            </a:pPr>
            <a:r>
              <a:rPr lang="en-US" sz="1400" dirty="0"/>
              <a:t>word-break </a:t>
            </a:r>
            <a:br>
              <a:rPr lang="en-US" sz="1400" dirty="0"/>
            </a:br>
            <a:r>
              <a:rPr lang="en-US" sz="1400" i="1" dirty="0"/>
              <a:t>Specifies line breaking rules for non-CJK (Chinese/Japanese/Korean) text</a:t>
            </a:r>
            <a:r>
              <a:rPr lang="en-US" sz="1400" dirty="0"/>
              <a:t> </a:t>
            </a:r>
          </a:p>
          <a:p>
            <a:pPr lvl="1" eaLnBrk="1" hangingPunct="1">
              <a:lnSpc>
                <a:spcPct val="80000"/>
              </a:lnSpc>
              <a:defRPr/>
            </a:pPr>
            <a:r>
              <a:rPr lang="en-US" sz="1400" dirty="0"/>
              <a:t>Example:</a:t>
            </a:r>
          </a:p>
          <a:p>
            <a:pPr lvl="2" eaLnBrk="1" hangingPunct="1">
              <a:lnSpc>
                <a:spcPct val="80000"/>
              </a:lnSpc>
              <a:buNone/>
              <a:defRPr/>
            </a:pPr>
            <a:r>
              <a:rPr lang="en-US" sz="1400" dirty="0">
                <a:hlinkClick r:id="rId7"/>
              </a:rPr>
              <a:t>http://www.w3schools.com/cssref/tryit.asp?filename=trycss3_word-break</a:t>
            </a:r>
            <a:r>
              <a:rPr lang="en-US" sz="1400" dirty="0"/>
              <a:t>	</a:t>
            </a:r>
          </a:p>
          <a:p>
            <a:pPr eaLnBrk="1" hangingPunct="1">
              <a:lnSpc>
                <a:spcPct val="80000"/>
              </a:lnSpc>
              <a:defRPr/>
            </a:pPr>
            <a:r>
              <a:rPr lang="en-US" sz="1400" dirty="0"/>
              <a:t>word-wrap </a:t>
            </a:r>
            <a:br>
              <a:rPr lang="en-US" sz="1400" dirty="0"/>
            </a:br>
            <a:r>
              <a:rPr lang="en-US" sz="1400" i="1" dirty="0"/>
              <a:t>Allows long, unbreakable words to be broken and wrap to the next line </a:t>
            </a:r>
          </a:p>
          <a:p>
            <a:pPr lvl="1" eaLnBrk="1" hangingPunct="1">
              <a:lnSpc>
                <a:spcPct val="80000"/>
              </a:lnSpc>
              <a:defRPr/>
            </a:pPr>
            <a:r>
              <a:rPr lang="en-US" sz="1400" dirty="0"/>
              <a:t>Example:</a:t>
            </a:r>
          </a:p>
          <a:p>
            <a:pPr lvl="2" eaLnBrk="1" hangingPunct="1">
              <a:lnSpc>
                <a:spcPct val="80000"/>
              </a:lnSpc>
              <a:buNone/>
              <a:defRPr/>
            </a:pPr>
            <a:r>
              <a:rPr lang="en-US" sz="1400" dirty="0">
                <a:hlinkClick r:id="rId8"/>
              </a:rPr>
              <a:t>http://www.css3.info/preview/word-wrap/</a:t>
            </a:r>
            <a:r>
              <a:rPr lang="en-US" sz="1400" i="1" dirty="0"/>
              <a:t>	</a:t>
            </a:r>
            <a:endParaRPr lang="en-US" sz="1400" dirty="0"/>
          </a:p>
        </p:txBody>
      </p:sp>
    </p:spTree>
    <p:extLst>
      <p:ext uri="{BB962C8B-B14F-4D97-AF65-F5344CB8AC3E}">
        <p14:creationId xmlns:p14="http://schemas.microsoft.com/office/powerpoint/2010/main" val="31341448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200000"/>
                  </a:schemeClr>
                </a:solidFill>
                <a:ea typeface="+mj-ea"/>
                <a:cs typeface="+mj-cs"/>
              </a:rPr>
              <a:t>Grid</a:t>
            </a:r>
            <a:endParaRPr lang="en-US" dirty="0">
              <a:solidFill>
                <a:schemeClr val="tx2">
                  <a:satMod val="200000"/>
                </a:schemeClr>
              </a:solidFill>
              <a:ea typeface="+mj-ea"/>
              <a:cs typeface="+mj-cs"/>
            </a:endParaRPr>
          </a:p>
        </p:txBody>
      </p:sp>
      <p:sp>
        <p:nvSpPr>
          <p:cNvPr id="30722" name="Content Placeholder 2"/>
          <p:cNvSpPr>
            <a:spLocks noGrp="1"/>
          </p:cNvSpPr>
          <p:nvPr>
            <p:ph idx="1"/>
          </p:nvPr>
        </p:nvSpPr>
        <p:spPr/>
        <p:txBody>
          <a:bodyPr/>
          <a:lstStyle/>
          <a:p>
            <a:pPr eaLnBrk="1" hangingPunct="1"/>
            <a:r>
              <a:rPr lang="en-US" smtClean="0"/>
              <a:t>grid-columns </a:t>
            </a:r>
            <a:br>
              <a:rPr lang="en-US" smtClean="0"/>
            </a:br>
            <a:r>
              <a:rPr lang="en-US" i="1" smtClean="0"/>
              <a:t>Specifies the width of each column in a grid</a:t>
            </a:r>
            <a:endParaRPr lang="en-US" smtClean="0"/>
          </a:p>
          <a:p>
            <a:pPr eaLnBrk="1" hangingPunct="1"/>
            <a:r>
              <a:rPr lang="en-US" smtClean="0"/>
              <a:t>grid-rows</a:t>
            </a:r>
            <a:br>
              <a:rPr lang="en-US" smtClean="0"/>
            </a:br>
            <a:r>
              <a:rPr lang="en-US" i="1" smtClean="0"/>
              <a:t>Specifies the height of each column in a grid</a:t>
            </a:r>
          </a:p>
          <a:p>
            <a:pPr eaLnBrk="1" hangingPunct="1"/>
            <a:endParaRPr lang="en-US" i="1" smtClean="0"/>
          </a:p>
          <a:p>
            <a:pPr eaLnBrk="1" hangingPunct="1"/>
            <a:r>
              <a:rPr lang="en-US" smtClean="0"/>
              <a:t>Examples:</a:t>
            </a:r>
            <a:br>
              <a:rPr lang="en-US" smtClean="0"/>
            </a:br>
            <a:r>
              <a:rPr lang="en-US" smtClean="0">
                <a:hlinkClick r:id="rId3"/>
              </a:rPr>
              <a:t>http://dev.w3.org/csswg/css3-grid-align</a:t>
            </a:r>
            <a:r>
              <a:rPr lang="en-US" smtClean="0"/>
              <a:t/>
            </a:r>
            <a:br>
              <a:rPr lang="en-US" smtClean="0"/>
            </a:br>
            <a:r>
              <a:rPr lang="en-US" smtClean="0">
                <a:hlinkClick r:id="rId4"/>
              </a:rPr>
              <a:t>http://www.xanthir.com/blog/b4580</a:t>
            </a:r>
            <a:endParaRPr lang="en-US" smtClean="0"/>
          </a:p>
          <a:p>
            <a:pPr eaLnBrk="1" hangingPunct="1"/>
            <a:endParaRPr lang="en-US" i="1" smtClean="0"/>
          </a:p>
        </p:txBody>
      </p:sp>
    </p:spTree>
    <p:extLst>
      <p:ext uri="{BB962C8B-B14F-4D97-AF65-F5344CB8AC3E}">
        <p14:creationId xmlns:p14="http://schemas.microsoft.com/office/powerpoint/2010/main" val="6761623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utoUpdateAnimBg="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200000"/>
                  </a:schemeClr>
                </a:solidFill>
                <a:ea typeface="+mj-ea"/>
                <a:cs typeface="+mj-cs"/>
              </a:rPr>
              <a:t>Multi-column </a:t>
            </a:r>
            <a:endParaRPr lang="en-US" dirty="0">
              <a:solidFill>
                <a:schemeClr val="tx2">
                  <a:satMod val="200000"/>
                </a:schemeClr>
              </a:solidFill>
              <a:ea typeface="+mj-ea"/>
              <a:cs typeface="+mj-cs"/>
            </a:endParaRPr>
          </a:p>
        </p:txBody>
      </p:sp>
      <p:sp>
        <p:nvSpPr>
          <p:cNvPr id="3" name="Content Placeholder 2"/>
          <p:cNvSpPr>
            <a:spLocks noGrp="1"/>
          </p:cNvSpPr>
          <p:nvPr>
            <p:ph idx="1"/>
          </p:nvPr>
        </p:nvSpPr>
        <p:spPr/>
        <p:txBody>
          <a:bodyPr>
            <a:normAutofit fontScale="55000" lnSpcReduction="20000"/>
          </a:bodyPr>
          <a:lstStyle/>
          <a:p>
            <a:pPr eaLnBrk="1" hangingPunct="1">
              <a:lnSpc>
                <a:spcPct val="80000"/>
              </a:lnSpc>
              <a:defRPr/>
            </a:pPr>
            <a:r>
              <a:rPr lang="en-US" sz="1400" dirty="0"/>
              <a:t>column-count </a:t>
            </a:r>
            <a:br>
              <a:rPr lang="en-US" sz="1400" dirty="0"/>
            </a:br>
            <a:r>
              <a:rPr lang="en-US" sz="1400" i="1" dirty="0"/>
              <a:t>Specifies the number of columns an element should be divided into  </a:t>
            </a:r>
          </a:p>
          <a:p>
            <a:pPr eaLnBrk="1" hangingPunct="1">
              <a:lnSpc>
                <a:spcPct val="80000"/>
              </a:lnSpc>
              <a:defRPr/>
            </a:pPr>
            <a:r>
              <a:rPr lang="en-US" sz="1400" dirty="0"/>
              <a:t>column-fill </a:t>
            </a:r>
            <a:br>
              <a:rPr lang="en-US" sz="1400" dirty="0"/>
            </a:br>
            <a:r>
              <a:rPr lang="en-US" sz="1400" i="1" dirty="0"/>
              <a:t>Specifies how to fill columns</a:t>
            </a:r>
            <a:r>
              <a:rPr lang="en-US" sz="1400" dirty="0"/>
              <a:t> 	</a:t>
            </a:r>
          </a:p>
          <a:p>
            <a:pPr eaLnBrk="1" hangingPunct="1">
              <a:lnSpc>
                <a:spcPct val="80000"/>
              </a:lnSpc>
              <a:defRPr/>
            </a:pPr>
            <a:r>
              <a:rPr lang="en-US" sz="1400" dirty="0"/>
              <a:t>column-gap </a:t>
            </a:r>
            <a:br>
              <a:rPr lang="en-US" sz="1400" dirty="0"/>
            </a:br>
            <a:r>
              <a:rPr lang="en-US" sz="1400" i="1" dirty="0"/>
              <a:t>Specifies the gap between the columns</a:t>
            </a:r>
            <a:r>
              <a:rPr lang="en-US" sz="1400" dirty="0"/>
              <a:t> 	</a:t>
            </a:r>
          </a:p>
          <a:p>
            <a:pPr eaLnBrk="1" hangingPunct="1">
              <a:lnSpc>
                <a:spcPct val="80000"/>
              </a:lnSpc>
              <a:defRPr/>
            </a:pPr>
            <a:r>
              <a:rPr lang="en-US" sz="1400" dirty="0"/>
              <a:t>column-rule </a:t>
            </a:r>
            <a:br>
              <a:rPr lang="en-US" sz="1400" dirty="0"/>
            </a:br>
            <a:r>
              <a:rPr lang="en-US" sz="1400" i="1" dirty="0"/>
              <a:t>A shorthand property for setting all the column-rule-* properties</a:t>
            </a:r>
            <a:r>
              <a:rPr lang="en-US" sz="1400" dirty="0"/>
              <a:t> </a:t>
            </a:r>
          </a:p>
          <a:p>
            <a:pPr eaLnBrk="1" hangingPunct="1">
              <a:lnSpc>
                <a:spcPct val="80000"/>
              </a:lnSpc>
              <a:defRPr/>
            </a:pPr>
            <a:r>
              <a:rPr lang="en-US" sz="1400" dirty="0"/>
              <a:t>column-rule-color </a:t>
            </a:r>
            <a:br>
              <a:rPr lang="en-US" sz="1400" dirty="0"/>
            </a:br>
            <a:r>
              <a:rPr lang="en-US" sz="1400" i="1" dirty="0"/>
              <a:t>Specifies the color of the rule between columns</a:t>
            </a:r>
            <a:r>
              <a:rPr lang="en-US" sz="1400" dirty="0"/>
              <a:t> 	</a:t>
            </a:r>
          </a:p>
          <a:p>
            <a:pPr eaLnBrk="1" hangingPunct="1">
              <a:lnSpc>
                <a:spcPct val="80000"/>
              </a:lnSpc>
              <a:defRPr/>
            </a:pPr>
            <a:r>
              <a:rPr lang="en-US" sz="1400" dirty="0"/>
              <a:t>column-rule-style </a:t>
            </a:r>
            <a:br>
              <a:rPr lang="en-US" sz="1400" dirty="0"/>
            </a:br>
            <a:r>
              <a:rPr lang="en-US" sz="1400" i="1" dirty="0"/>
              <a:t>Specifies the style of the rule between columns</a:t>
            </a:r>
            <a:r>
              <a:rPr lang="en-US" sz="1400" dirty="0"/>
              <a:t> 	</a:t>
            </a:r>
          </a:p>
          <a:p>
            <a:pPr eaLnBrk="1" hangingPunct="1">
              <a:lnSpc>
                <a:spcPct val="80000"/>
              </a:lnSpc>
              <a:defRPr/>
            </a:pPr>
            <a:r>
              <a:rPr lang="en-US" sz="1400" dirty="0"/>
              <a:t>column-rule-width </a:t>
            </a:r>
            <a:br>
              <a:rPr lang="en-US" sz="1400" dirty="0"/>
            </a:br>
            <a:r>
              <a:rPr lang="en-US" sz="1400" i="1" dirty="0"/>
              <a:t>Specifies the width of the rule between columns</a:t>
            </a:r>
            <a:r>
              <a:rPr lang="en-US" sz="1400" dirty="0"/>
              <a:t> 	</a:t>
            </a:r>
          </a:p>
          <a:p>
            <a:pPr eaLnBrk="1" hangingPunct="1">
              <a:lnSpc>
                <a:spcPct val="80000"/>
              </a:lnSpc>
              <a:defRPr/>
            </a:pPr>
            <a:r>
              <a:rPr lang="en-US" sz="1400" dirty="0"/>
              <a:t>column-span </a:t>
            </a:r>
            <a:br>
              <a:rPr lang="en-US" sz="1400" dirty="0"/>
            </a:br>
            <a:r>
              <a:rPr lang="en-US" sz="1400" i="1" dirty="0"/>
              <a:t>Specifies how many columns an element should span across</a:t>
            </a:r>
            <a:r>
              <a:rPr lang="en-US" sz="1400" dirty="0"/>
              <a:t> 	</a:t>
            </a:r>
          </a:p>
          <a:p>
            <a:pPr eaLnBrk="1" hangingPunct="1">
              <a:lnSpc>
                <a:spcPct val="80000"/>
              </a:lnSpc>
              <a:defRPr/>
            </a:pPr>
            <a:r>
              <a:rPr lang="en-US" sz="1400" dirty="0"/>
              <a:t>column-width </a:t>
            </a:r>
            <a:br>
              <a:rPr lang="en-US" sz="1400" dirty="0"/>
            </a:br>
            <a:r>
              <a:rPr lang="en-US" sz="1400" i="1" dirty="0"/>
              <a:t>Specifies the width of the columns</a:t>
            </a:r>
            <a:r>
              <a:rPr lang="en-US" sz="1400" dirty="0"/>
              <a:t> 	</a:t>
            </a:r>
          </a:p>
          <a:p>
            <a:pPr eaLnBrk="1" hangingPunct="1">
              <a:lnSpc>
                <a:spcPct val="80000"/>
              </a:lnSpc>
              <a:defRPr/>
            </a:pPr>
            <a:r>
              <a:rPr lang="en-US" sz="1400" dirty="0"/>
              <a:t>columns </a:t>
            </a:r>
            <a:br>
              <a:rPr lang="en-US" sz="1400" dirty="0"/>
            </a:br>
            <a:r>
              <a:rPr lang="en-US" sz="1400" i="1" dirty="0"/>
              <a:t>A shorthand property for setting column-width and column-count</a:t>
            </a:r>
          </a:p>
          <a:p>
            <a:pPr eaLnBrk="1" hangingPunct="1">
              <a:lnSpc>
                <a:spcPct val="80000"/>
              </a:lnSpc>
              <a:defRPr/>
            </a:pPr>
            <a:endParaRPr lang="en-US" sz="1400" i="1" dirty="0"/>
          </a:p>
          <a:p>
            <a:pPr eaLnBrk="1" hangingPunct="1">
              <a:lnSpc>
                <a:spcPct val="80000"/>
              </a:lnSpc>
              <a:defRPr/>
            </a:pPr>
            <a:r>
              <a:rPr lang="en-US" sz="1400" dirty="0"/>
              <a:t>Examples:</a:t>
            </a:r>
            <a:endParaRPr lang="en-US" sz="1400" i="1" dirty="0"/>
          </a:p>
          <a:p>
            <a:pPr lvl="1" eaLnBrk="1" hangingPunct="1">
              <a:lnSpc>
                <a:spcPct val="80000"/>
              </a:lnSpc>
              <a:buNone/>
              <a:defRPr/>
            </a:pPr>
            <a:r>
              <a:rPr lang="en-US" sz="1000" dirty="0">
                <a:hlinkClick r:id="rId3"/>
              </a:rPr>
              <a:t>http://www.quirksmode.org/css/multicolumn.html</a:t>
            </a:r>
            <a:endParaRPr lang="en-US" sz="1000" dirty="0"/>
          </a:p>
          <a:p>
            <a:pPr lvl="1" eaLnBrk="1" hangingPunct="1">
              <a:lnSpc>
                <a:spcPct val="80000"/>
              </a:lnSpc>
              <a:buNone/>
              <a:defRPr/>
            </a:pPr>
            <a:r>
              <a:rPr lang="en-US" sz="1000" dirty="0">
                <a:hlinkClick r:id="rId4"/>
              </a:rPr>
              <a:t>http://www.css3.info/preview/multi-column-layout/</a:t>
            </a:r>
            <a:r>
              <a:rPr lang="en-US" sz="1000" dirty="0"/>
              <a:t> </a:t>
            </a:r>
            <a:r>
              <a:rPr lang="en-US" sz="1000" i="1" dirty="0"/>
              <a:t>	</a:t>
            </a:r>
          </a:p>
        </p:txBody>
      </p:sp>
    </p:spTree>
    <p:extLst>
      <p:ext uri="{BB962C8B-B14F-4D97-AF65-F5344CB8AC3E}">
        <p14:creationId xmlns:p14="http://schemas.microsoft.com/office/powerpoint/2010/main" val="15336502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200000"/>
                  </a:schemeClr>
                </a:solidFill>
                <a:ea typeface="+mj-ea"/>
                <a:cs typeface="+mj-cs"/>
              </a:rPr>
              <a:t>Marquee</a:t>
            </a:r>
            <a:endParaRPr lang="en-US" dirty="0">
              <a:solidFill>
                <a:schemeClr val="tx2">
                  <a:satMod val="200000"/>
                </a:schemeClr>
              </a:solidFill>
              <a:ea typeface="+mj-ea"/>
              <a:cs typeface="+mj-cs"/>
            </a:endParaRPr>
          </a:p>
        </p:txBody>
      </p:sp>
      <p:sp>
        <p:nvSpPr>
          <p:cNvPr id="33794" name="Content Placeholder 2"/>
          <p:cNvSpPr>
            <a:spLocks noGrp="1"/>
          </p:cNvSpPr>
          <p:nvPr>
            <p:ph idx="1"/>
          </p:nvPr>
        </p:nvSpPr>
        <p:spPr/>
        <p:txBody>
          <a:bodyPr>
            <a:normAutofit/>
          </a:bodyPr>
          <a:lstStyle/>
          <a:p>
            <a:pPr eaLnBrk="1" hangingPunct="1">
              <a:defRPr/>
            </a:pPr>
            <a:r>
              <a:rPr lang="en-US" dirty="0" smtClean="0"/>
              <a:t>marquee-direction </a:t>
            </a:r>
            <a:br>
              <a:rPr lang="en-US" dirty="0" smtClean="0"/>
            </a:br>
            <a:r>
              <a:rPr lang="en-US" i="1" dirty="0" smtClean="0"/>
              <a:t>Sets the direction of the moving content</a:t>
            </a:r>
            <a:r>
              <a:rPr lang="en-US" dirty="0" smtClean="0"/>
              <a:t>  </a:t>
            </a:r>
          </a:p>
          <a:p>
            <a:pPr eaLnBrk="1" hangingPunct="1">
              <a:defRPr/>
            </a:pPr>
            <a:r>
              <a:rPr lang="en-US" dirty="0" smtClean="0"/>
              <a:t>marquee-play-count </a:t>
            </a:r>
            <a:br>
              <a:rPr lang="en-US" dirty="0" smtClean="0"/>
            </a:br>
            <a:r>
              <a:rPr lang="en-US" i="1" dirty="0" smtClean="0"/>
              <a:t>Sets how many times the content move</a:t>
            </a:r>
            <a:r>
              <a:rPr lang="en-US" dirty="0" smtClean="0"/>
              <a:t> </a:t>
            </a:r>
          </a:p>
          <a:p>
            <a:pPr eaLnBrk="1" hangingPunct="1">
              <a:defRPr/>
            </a:pPr>
            <a:r>
              <a:rPr lang="en-US" dirty="0" smtClean="0"/>
              <a:t>marquee-speed</a:t>
            </a:r>
            <a:br>
              <a:rPr lang="en-US" dirty="0" smtClean="0"/>
            </a:br>
            <a:r>
              <a:rPr lang="en-US" i="1" dirty="0" smtClean="0"/>
              <a:t>Sets how fast the content scrolls</a:t>
            </a:r>
            <a:r>
              <a:rPr lang="en-US" dirty="0" smtClean="0"/>
              <a:t> 	</a:t>
            </a:r>
          </a:p>
          <a:p>
            <a:pPr eaLnBrk="1" hangingPunct="1">
              <a:defRPr/>
            </a:pPr>
            <a:r>
              <a:rPr lang="en-US" dirty="0" smtClean="0"/>
              <a:t>marquee-style </a:t>
            </a:r>
            <a:br>
              <a:rPr lang="en-US" dirty="0" smtClean="0"/>
            </a:br>
            <a:r>
              <a:rPr lang="en-US" i="1" dirty="0" smtClean="0"/>
              <a:t>Sets the style of the moving content</a:t>
            </a:r>
          </a:p>
          <a:p>
            <a:pPr eaLnBrk="1" hangingPunct="1">
              <a:defRPr/>
            </a:pPr>
            <a:r>
              <a:rPr lang="en-US" dirty="0" smtClean="0"/>
              <a:t>Examples:</a:t>
            </a:r>
            <a:br>
              <a:rPr lang="en-US" dirty="0" smtClean="0"/>
            </a:br>
            <a:r>
              <a:rPr lang="en-US" dirty="0" smtClean="0">
                <a:hlinkClick r:id="rId3"/>
              </a:rPr>
              <a:t>http://www.css3.info/modules/css3-marquee-module/</a:t>
            </a:r>
            <a:r>
              <a:rPr lang="en-US" dirty="0" smtClean="0"/>
              <a:t/>
            </a:r>
            <a:br>
              <a:rPr lang="en-US" dirty="0" smtClean="0"/>
            </a:br>
            <a:r>
              <a:rPr lang="en-US" dirty="0" smtClean="0">
                <a:hlinkClick r:id="rId4"/>
              </a:rPr>
              <a:t>http://www.cssplay.co.uk/menu/css3-marquee.html</a:t>
            </a:r>
            <a:endParaRPr lang="en-US" dirty="0" smtClean="0"/>
          </a:p>
          <a:p>
            <a:pPr eaLnBrk="1" hangingPunct="1">
              <a:defRPr/>
            </a:pPr>
            <a:endParaRPr lang="en-US" dirty="0" smtClean="0"/>
          </a:p>
        </p:txBody>
      </p:sp>
    </p:spTree>
    <p:extLst>
      <p:ext uri="{BB962C8B-B14F-4D97-AF65-F5344CB8AC3E}">
        <p14:creationId xmlns:p14="http://schemas.microsoft.com/office/powerpoint/2010/main" val="4396045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autoUpdateAnimBg="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200000"/>
                  </a:schemeClr>
                </a:solidFill>
                <a:ea typeface="+mj-ea"/>
                <a:cs typeface="+mj-cs"/>
              </a:rPr>
              <a:t>User-Interface</a:t>
            </a:r>
            <a:endParaRPr lang="en-US" dirty="0">
              <a:solidFill>
                <a:schemeClr val="tx2">
                  <a:satMod val="200000"/>
                </a:schemeClr>
              </a:solidFill>
              <a:ea typeface="+mj-ea"/>
              <a:cs typeface="+mj-cs"/>
            </a:endParaRPr>
          </a:p>
        </p:txBody>
      </p:sp>
      <p:sp>
        <p:nvSpPr>
          <p:cNvPr id="3" name="Content Placeholder 2"/>
          <p:cNvSpPr>
            <a:spLocks noGrp="1"/>
          </p:cNvSpPr>
          <p:nvPr>
            <p:ph idx="1"/>
          </p:nvPr>
        </p:nvSpPr>
        <p:spPr/>
        <p:txBody>
          <a:bodyPr>
            <a:normAutofit fontScale="92500" lnSpcReduction="20000"/>
          </a:bodyPr>
          <a:lstStyle/>
          <a:p>
            <a:pPr eaLnBrk="1" hangingPunct="1">
              <a:lnSpc>
                <a:spcPct val="80000"/>
              </a:lnSpc>
              <a:defRPr/>
            </a:pPr>
            <a:r>
              <a:rPr lang="en-US" sz="1400" dirty="0"/>
              <a:t>appearance </a:t>
            </a:r>
            <a:br>
              <a:rPr lang="en-US" sz="1400" dirty="0"/>
            </a:br>
            <a:r>
              <a:rPr lang="en-US" sz="1400" i="1" dirty="0"/>
              <a:t>Makes any element appear like a form element (e.g., paragraphs can look like buttons).</a:t>
            </a:r>
          </a:p>
          <a:p>
            <a:pPr lvl="1" eaLnBrk="1" hangingPunct="1">
              <a:lnSpc>
                <a:spcPct val="80000"/>
              </a:lnSpc>
              <a:defRPr/>
            </a:pPr>
            <a:r>
              <a:rPr lang="en-US" sz="1400" dirty="0"/>
              <a:t>Examples:</a:t>
            </a:r>
            <a:endParaRPr lang="en-US" sz="1400" i="1" dirty="0"/>
          </a:p>
          <a:p>
            <a:pPr lvl="2" eaLnBrk="1" hangingPunct="1">
              <a:lnSpc>
                <a:spcPct val="80000"/>
              </a:lnSpc>
              <a:buNone/>
              <a:defRPr/>
            </a:pPr>
            <a:r>
              <a:rPr lang="en-US" sz="1200" dirty="0">
                <a:hlinkClick r:id="rId3"/>
              </a:rPr>
              <a:t>https://developer.mozilla.org/en/CSS/-moz-appearance</a:t>
            </a:r>
            <a:endParaRPr lang="en-US" sz="1200" dirty="0"/>
          </a:p>
          <a:p>
            <a:pPr lvl="2" eaLnBrk="1" hangingPunct="1">
              <a:lnSpc>
                <a:spcPct val="80000"/>
              </a:lnSpc>
              <a:buNone/>
              <a:defRPr/>
            </a:pPr>
            <a:r>
              <a:rPr lang="en-US" sz="1200" dirty="0">
                <a:hlinkClick r:id="rId4"/>
              </a:rPr>
              <a:t>http://davidwalsh.name/dw-content/webkit-styles.php</a:t>
            </a:r>
            <a:endParaRPr lang="en-US" sz="1200" dirty="0"/>
          </a:p>
          <a:p>
            <a:pPr lvl="1" eaLnBrk="1" hangingPunct="1">
              <a:lnSpc>
                <a:spcPct val="80000"/>
              </a:lnSpc>
              <a:defRPr/>
            </a:pPr>
            <a:endParaRPr lang="en-US" sz="1400" dirty="0"/>
          </a:p>
          <a:p>
            <a:pPr eaLnBrk="1" hangingPunct="1">
              <a:lnSpc>
                <a:spcPct val="80000"/>
              </a:lnSpc>
              <a:defRPr/>
            </a:pPr>
            <a:r>
              <a:rPr lang="en-US" sz="1400" dirty="0"/>
              <a:t>box-sizing </a:t>
            </a:r>
            <a:br>
              <a:rPr lang="en-US" sz="1400" dirty="0"/>
            </a:br>
            <a:r>
              <a:rPr lang="en-US" sz="1400" i="1" dirty="0"/>
              <a:t>Forces an element fit inside an area.</a:t>
            </a:r>
          </a:p>
          <a:p>
            <a:pPr lvl="1" eaLnBrk="1" hangingPunct="1">
              <a:lnSpc>
                <a:spcPct val="80000"/>
              </a:lnSpc>
              <a:defRPr/>
            </a:pPr>
            <a:r>
              <a:rPr lang="en-US" sz="1400" dirty="0"/>
              <a:t>Example:</a:t>
            </a:r>
          </a:p>
          <a:p>
            <a:pPr lvl="2" eaLnBrk="1" hangingPunct="1">
              <a:lnSpc>
                <a:spcPct val="80000"/>
              </a:lnSpc>
              <a:buNone/>
              <a:defRPr/>
            </a:pPr>
            <a:r>
              <a:rPr lang="en-US" sz="1200" dirty="0">
                <a:hlinkClick r:id="rId5"/>
              </a:rPr>
              <a:t>http://css-tricks.com/examples/BoxSizing/</a:t>
            </a:r>
            <a:r>
              <a:rPr lang="en-US" sz="1200" dirty="0"/>
              <a:t> </a:t>
            </a:r>
          </a:p>
          <a:p>
            <a:pPr eaLnBrk="1" hangingPunct="1">
              <a:lnSpc>
                <a:spcPct val="80000"/>
              </a:lnSpc>
              <a:buNone/>
              <a:defRPr/>
            </a:pPr>
            <a:r>
              <a:rPr lang="en-US" sz="1400" dirty="0"/>
              <a:t>	</a:t>
            </a:r>
          </a:p>
          <a:p>
            <a:pPr eaLnBrk="1" hangingPunct="1">
              <a:lnSpc>
                <a:spcPct val="80000"/>
              </a:lnSpc>
              <a:defRPr/>
            </a:pPr>
            <a:r>
              <a:rPr lang="en-US" sz="1400" dirty="0"/>
              <a:t>outline-offset </a:t>
            </a:r>
            <a:br>
              <a:rPr lang="en-US" sz="1400" dirty="0"/>
            </a:br>
            <a:r>
              <a:rPr lang="en-US" sz="1400" i="1" dirty="0"/>
              <a:t>Offsets an outline, and draws it beyond the border edge</a:t>
            </a:r>
            <a:r>
              <a:rPr lang="en-US" sz="1400" dirty="0"/>
              <a:t> </a:t>
            </a:r>
          </a:p>
          <a:p>
            <a:pPr lvl="1" eaLnBrk="1" hangingPunct="1">
              <a:lnSpc>
                <a:spcPct val="80000"/>
              </a:lnSpc>
              <a:defRPr/>
            </a:pPr>
            <a:r>
              <a:rPr lang="en-US" sz="1400" dirty="0"/>
              <a:t>Example: </a:t>
            </a:r>
          </a:p>
          <a:p>
            <a:pPr lvl="2" eaLnBrk="1" hangingPunct="1">
              <a:lnSpc>
                <a:spcPct val="80000"/>
              </a:lnSpc>
              <a:buNone/>
              <a:defRPr/>
            </a:pPr>
            <a:r>
              <a:rPr lang="en-US" sz="1200" dirty="0">
                <a:hlinkClick r:id="rId6"/>
              </a:rPr>
              <a:t>http://www.w3schools.com/cssref/tryit.asp?filename=trycss3_outline-offset</a:t>
            </a:r>
            <a:endParaRPr lang="en-US" sz="1200" dirty="0"/>
          </a:p>
          <a:p>
            <a:pPr lvl="1" eaLnBrk="1" hangingPunct="1">
              <a:lnSpc>
                <a:spcPct val="80000"/>
              </a:lnSpc>
              <a:defRPr/>
            </a:pPr>
            <a:endParaRPr lang="en-US" sz="1400" dirty="0"/>
          </a:p>
          <a:p>
            <a:pPr eaLnBrk="1" hangingPunct="1">
              <a:lnSpc>
                <a:spcPct val="80000"/>
              </a:lnSpc>
              <a:defRPr/>
            </a:pPr>
            <a:r>
              <a:rPr lang="en-US" sz="1400" dirty="0"/>
              <a:t>resize </a:t>
            </a:r>
            <a:br>
              <a:rPr lang="en-US" sz="1400" dirty="0"/>
            </a:br>
            <a:r>
              <a:rPr lang="en-US" sz="1400" i="1" dirty="0"/>
              <a:t>Specifies whether or not an element is resizable by the user</a:t>
            </a:r>
            <a:r>
              <a:rPr lang="en-US" sz="1400" dirty="0"/>
              <a:t> </a:t>
            </a:r>
          </a:p>
          <a:p>
            <a:pPr lvl="1" eaLnBrk="1" hangingPunct="1">
              <a:lnSpc>
                <a:spcPct val="80000"/>
              </a:lnSpc>
              <a:defRPr/>
            </a:pPr>
            <a:r>
              <a:rPr lang="en-US" sz="1400" dirty="0"/>
              <a:t>Example:</a:t>
            </a:r>
          </a:p>
          <a:p>
            <a:pPr lvl="2" eaLnBrk="1" hangingPunct="1">
              <a:lnSpc>
                <a:spcPct val="80000"/>
              </a:lnSpc>
              <a:buNone/>
              <a:defRPr/>
            </a:pPr>
            <a:r>
              <a:rPr lang="en-US" sz="1200" dirty="0">
                <a:hlinkClick r:id="rId7"/>
              </a:rPr>
              <a:t>http://www.css3.info/preview/resize/</a:t>
            </a:r>
            <a:r>
              <a:rPr lang="en-US" sz="1200" dirty="0"/>
              <a:t>	</a:t>
            </a:r>
          </a:p>
        </p:txBody>
      </p:sp>
    </p:spTree>
    <p:extLst>
      <p:ext uri="{BB962C8B-B14F-4D97-AF65-F5344CB8AC3E}">
        <p14:creationId xmlns:p14="http://schemas.microsoft.com/office/powerpoint/2010/main" val="13271315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209800" y="914400"/>
            <a:ext cx="7620000" cy="2686050"/>
          </a:xfrm>
          <a:solidFill>
            <a:srgbClr val="40949A"/>
          </a:solidFill>
          <a:ln/>
          <a:scene3d>
            <a:camera prst="legacyObliqueBottomLeft"/>
            <a:lightRig rig="legacyFlat3" dir="t"/>
          </a:scene3d>
          <a:sp3d extrusionH="430200" prstMaterial="legacyMatte">
            <a:bevelT w="13500" h="13500" prst="angle"/>
            <a:bevelB w="13500" h="13500" prst="angle"/>
            <a:extrusionClr>
              <a:srgbClr val="40949A"/>
            </a:extrusionClr>
            <a:contourClr>
              <a:srgbClr val="40949A"/>
            </a:contourClr>
          </a:sp3d>
        </p:spPr>
        <p:txBody>
          <a:bodyPr anchor="ctr">
            <a:normAutofit fontScale="90000"/>
            <a:flatTx/>
          </a:bodyPr>
          <a:lstStyle/>
          <a:p>
            <a:r>
              <a:rPr lang="en-US" altLang="en-US">
                <a:solidFill>
                  <a:srgbClr val="FF0000"/>
                </a:solidFill>
              </a:rPr>
              <a:t/>
            </a:r>
            <a:br>
              <a:rPr lang="en-US" altLang="en-US">
                <a:solidFill>
                  <a:srgbClr val="FF0000"/>
                </a:solidFill>
              </a:rPr>
            </a:br>
            <a:r>
              <a:rPr lang="en-US" altLang="en-US" sz="7200">
                <a:solidFill>
                  <a:schemeClr val="bg1"/>
                </a:solidFill>
              </a:rPr>
              <a:t>Introduction</a:t>
            </a:r>
            <a:r>
              <a:rPr lang="en-US" altLang="en-US">
                <a:solidFill>
                  <a:schemeClr val="bg1"/>
                </a:solidFill>
              </a:rPr>
              <a:t> to</a:t>
            </a:r>
            <a:br>
              <a:rPr lang="en-US" altLang="en-US">
                <a:solidFill>
                  <a:schemeClr val="bg1"/>
                </a:solidFill>
              </a:rPr>
            </a:br>
            <a:r>
              <a:rPr lang="en-US" altLang="en-US">
                <a:solidFill>
                  <a:schemeClr val="bg1"/>
                </a:solidFill>
              </a:rPr>
              <a:t> </a:t>
            </a:r>
            <a:r>
              <a:rPr lang="en-US" altLang="en-US" sz="8800">
                <a:solidFill>
                  <a:srgbClr val="FF0000"/>
                </a:solidFill>
              </a:rPr>
              <a:t>H</a:t>
            </a:r>
            <a:r>
              <a:rPr lang="en-US" altLang="en-US" sz="8800"/>
              <a:t>T</a:t>
            </a:r>
            <a:r>
              <a:rPr lang="en-US" altLang="en-US" sz="8800">
                <a:solidFill>
                  <a:schemeClr val="bg1"/>
                </a:solidFill>
              </a:rPr>
              <a:t>M</a:t>
            </a:r>
            <a:r>
              <a:rPr lang="en-US" altLang="en-US" sz="8800">
                <a:solidFill>
                  <a:srgbClr val="FFFF00"/>
                </a:solidFill>
              </a:rPr>
              <a:t>L</a:t>
            </a:r>
            <a:r>
              <a:rPr lang="en-US" altLang="en-US" sz="8800">
                <a:solidFill>
                  <a:schemeClr val="bg1"/>
                </a:solidFill>
              </a:rPr>
              <a:t/>
            </a:r>
            <a:br>
              <a:rPr lang="en-US" altLang="en-US" sz="8800">
                <a:solidFill>
                  <a:schemeClr val="bg1"/>
                </a:solidFill>
              </a:rPr>
            </a:br>
            <a:endParaRPr lang="en-US" altLang="en-US" sz="8800">
              <a:solidFill>
                <a:schemeClr val="bg1"/>
              </a:solidFill>
            </a:endParaRPr>
          </a:p>
        </p:txBody>
      </p:sp>
      <p:sp>
        <p:nvSpPr>
          <p:cNvPr id="36" name="Slide Number Placeholder 5"/>
          <p:cNvSpPr>
            <a:spLocks noGrp="1"/>
          </p:cNvSpPr>
          <p:nvPr>
            <p:ph type="sldNum" sz="quarter" idx="12"/>
          </p:nvPr>
        </p:nvSpPr>
        <p:spPr/>
        <p:txBody>
          <a:bodyPr/>
          <a:lstStyle/>
          <a:p>
            <a:fld id="{64D9FA01-CD48-457F-9823-7FC14CA77620}" type="slidenum">
              <a:rPr lang="ar-SA" altLang="en-US"/>
              <a:pPr/>
              <a:t>23</a:t>
            </a:fld>
            <a:endParaRPr lang="en-US" altLang="en-US"/>
          </a:p>
        </p:txBody>
      </p:sp>
      <p:grpSp>
        <p:nvGrpSpPr>
          <p:cNvPr id="3076" name="Group 4"/>
          <p:cNvGrpSpPr>
            <a:grpSpLocks/>
          </p:cNvGrpSpPr>
          <p:nvPr/>
        </p:nvGrpSpPr>
        <p:grpSpPr bwMode="auto">
          <a:xfrm>
            <a:off x="2209801" y="5105400"/>
            <a:ext cx="925513" cy="1068388"/>
            <a:chOff x="480" y="3168"/>
            <a:chExt cx="583" cy="673"/>
          </a:xfrm>
        </p:grpSpPr>
        <p:sp>
          <p:nvSpPr>
            <p:cNvPr id="3077" name="Freeform 5"/>
            <p:cNvSpPr>
              <a:spLocks/>
            </p:cNvSpPr>
            <p:nvPr/>
          </p:nvSpPr>
          <p:spPr bwMode="auto">
            <a:xfrm>
              <a:off x="487" y="3172"/>
              <a:ext cx="418" cy="663"/>
            </a:xfrm>
            <a:custGeom>
              <a:avLst/>
              <a:gdLst>
                <a:gd name="T0" fmla="*/ 2389 w 2492"/>
                <a:gd name="T1" fmla="*/ 220 h 3687"/>
                <a:gd name="T2" fmla="*/ 1751 w 2492"/>
                <a:gd name="T3" fmla="*/ 45 h 3687"/>
                <a:gd name="T4" fmla="*/ 639 w 2492"/>
                <a:gd name="T5" fmla="*/ 0 h 3687"/>
                <a:gd name="T6" fmla="*/ 78 w 2492"/>
                <a:gd name="T7" fmla="*/ 123 h 3687"/>
                <a:gd name="T8" fmla="*/ 72 w 2492"/>
                <a:gd name="T9" fmla="*/ 1024 h 3687"/>
                <a:gd name="T10" fmla="*/ 251 w 2492"/>
                <a:gd name="T11" fmla="*/ 1767 h 3687"/>
                <a:gd name="T12" fmla="*/ 418 w 2492"/>
                <a:gd name="T13" fmla="*/ 1805 h 3687"/>
                <a:gd name="T14" fmla="*/ 251 w 2492"/>
                <a:gd name="T15" fmla="*/ 2307 h 3687"/>
                <a:gd name="T16" fmla="*/ 407 w 2492"/>
                <a:gd name="T17" fmla="*/ 2862 h 3687"/>
                <a:gd name="T18" fmla="*/ 226 w 2492"/>
                <a:gd name="T19" fmla="*/ 2881 h 3687"/>
                <a:gd name="T20" fmla="*/ 0 w 2492"/>
                <a:gd name="T21" fmla="*/ 3571 h 3687"/>
                <a:gd name="T22" fmla="*/ 116 w 2492"/>
                <a:gd name="T23" fmla="*/ 3668 h 3687"/>
                <a:gd name="T24" fmla="*/ 2389 w 2492"/>
                <a:gd name="T25" fmla="*/ 3687 h 3687"/>
                <a:gd name="T26" fmla="*/ 2492 w 2492"/>
                <a:gd name="T27" fmla="*/ 3539 h 3687"/>
                <a:gd name="T28" fmla="*/ 2171 w 2492"/>
                <a:gd name="T29" fmla="*/ 2862 h 3687"/>
                <a:gd name="T30" fmla="*/ 1990 w 2492"/>
                <a:gd name="T31" fmla="*/ 2862 h 3687"/>
                <a:gd name="T32" fmla="*/ 2233 w 2492"/>
                <a:gd name="T33" fmla="*/ 2339 h 3687"/>
                <a:gd name="T34" fmla="*/ 1996 w 2492"/>
                <a:gd name="T35" fmla="*/ 1965 h 3687"/>
                <a:gd name="T36" fmla="*/ 2036 w 2492"/>
                <a:gd name="T37" fmla="*/ 1838 h 3687"/>
                <a:gd name="T38" fmla="*/ 2176 w 2492"/>
                <a:gd name="T39" fmla="*/ 1798 h 3687"/>
                <a:gd name="T40" fmla="*/ 2349 w 2492"/>
                <a:gd name="T41" fmla="*/ 1064 h 3687"/>
                <a:gd name="T42" fmla="*/ 2389 w 2492"/>
                <a:gd name="T43" fmla="*/ 220 h 3687"/>
                <a:gd name="T44" fmla="*/ 2389 w 2492"/>
                <a:gd name="T45" fmla="*/ 22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92" h="3687">
                  <a:moveTo>
                    <a:pt x="2389" y="220"/>
                  </a:moveTo>
                  <a:lnTo>
                    <a:pt x="1751" y="45"/>
                  </a:lnTo>
                  <a:lnTo>
                    <a:pt x="639" y="0"/>
                  </a:lnTo>
                  <a:lnTo>
                    <a:pt x="78" y="123"/>
                  </a:lnTo>
                  <a:lnTo>
                    <a:pt x="72" y="1024"/>
                  </a:lnTo>
                  <a:lnTo>
                    <a:pt x="251" y="1767"/>
                  </a:lnTo>
                  <a:lnTo>
                    <a:pt x="418" y="1805"/>
                  </a:lnTo>
                  <a:lnTo>
                    <a:pt x="251" y="2307"/>
                  </a:lnTo>
                  <a:lnTo>
                    <a:pt x="407" y="2862"/>
                  </a:lnTo>
                  <a:lnTo>
                    <a:pt x="226" y="2881"/>
                  </a:lnTo>
                  <a:lnTo>
                    <a:pt x="0" y="3571"/>
                  </a:lnTo>
                  <a:lnTo>
                    <a:pt x="116" y="3668"/>
                  </a:lnTo>
                  <a:lnTo>
                    <a:pt x="2389" y="3687"/>
                  </a:lnTo>
                  <a:lnTo>
                    <a:pt x="2492" y="3539"/>
                  </a:lnTo>
                  <a:lnTo>
                    <a:pt x="2171" y="2862"/>
                  </a:lnTo>
                  <a:lnTo>
                    <a:pt x="1990" y="2862"/>
                  </a:lnTo>
                  <a:lnTo>
                    <a:pt x="2233" y="2339"/>
                  </a:lnTo>
                  <a:lnTo>
                    <a:pt x="1996" y="1965"/>
                  </a:lnTo>
                  <a:lnTo>
                    <a:pt x="2036" y="1838"/>
                  </a:lnTo>
                  <a:lnTo>
                    <a:pt x="2176" y="1798"/>
                  </a:lnTo>
                  <a:lnTo>
                    <a:pt x="2349" y="1064"/>
                  </a:lnTo>
                  <a:lnTo>
                    <a:pt x="2389" y="220"/>
                  </a:lnTo>
                  <a:lnTo>
                    <a:pt x="2389" y="2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78" name="Freeform 6"/>
            <p:cNvSpPr>
              <a:spLocks/>
            </p:cNvSpPr>
            <p:nvPr/>
          </p:nvSpPr>
          <p:spPr bwMode="auto">
            <a:xfrm>
              <a:off x="495" y="3188"/>
              <a:ext cx="411" cy="645"/>
            </a:xfrm>
            <a:custGeom>
              <a:avLst/>
              <a:gdLst>
                <a:gd name="T0" fmla="*/ 69 w 2449"/>
                <a:gd name="T1" fmla="*/ 108 h 3593"/>
                <a:gd name="T2" fmla="*/ 650 w 2449"/>
                <a:gd name="T3" fmla="*/ 0 h 3593"/>
                <a:gd name="T4" fmla="*/ 1648 w 2449"/>
                <a:gd name="T5" fmla="*/ 27 h 3593"/>
                <a:gd name="T6" fmla="*/ 2306 w 2449"/>
                <a:gd name="T7" fmla="*/ 125 h 3593"/>
                <a:gd name="T8" fmla="*/ 2331 w 2449"/>
                <a:gd name="T9" fmla="*/ 734 h 3593"/>
                <a:gd name="T10" fmla="*/ 2116 w 2449"/>
                <a:gd name="T11" fmla="*/ 1734 h 3593"/>
                <a:gd name="T12" fmla="*/ 1966 w 2449"/>
                <a:gd name="T13" fmla="*/ 1783 h 3593"/>
                <a:gd name="T14" fmla="*/ 2173 w 2449"/>
                <a:gd name="T15" fmla="*/ 2283 h 3593"/>
                <a:gd name="T16" fmla="*/ 1966 w 2449"/>
                <a:gd name="T17" fmla="*/ 2792 h 3593"/>
                <a:gd name="T18" fmla="*/ 2131 w 2449"/>
                <a:gd name="T19" fmla="*/ 2800 h 3593"/>
                <a:gd name="T20" fmla="*/ 2449 w 2449"/>
                <a:gd name="T21" fmla="*/ 3376 h 3593"/>
                <a:gd name="T22" fmla="*/ 2407 w 2449"/>
                <a:gd name="T23" fmla="*/ 3534 h 3593"/>
                <a:gd name="T24" fmla="*/ 76 w 2449"/>
                <a:gd name="T25" fmla="*/ 3593 h 3593"/>
                <a:gd name="T26" fmla="*/ 0 w 2449"/>
                <a:gd name="T27" fmla="*/ 3444 h 3593"/>
                <a:gd name="T28" fmla="*/ 232 w 2449"/>
                <a:gd name="T29" fmla="*/ 2832 h 3593"/>
                <a:gd name="T30" fmla="*/ 496 w 2449"/>
                <a:gd name="T31" fmla="*/ 2807 h 3593"/>
                <a:gd name="T32" fmla="*/ 265 w 2449"/>
                <a:gd name="T33" fmla="*/ 2271 h 3593"/>
                <a:gd name="T34" fmla="*/ 825 w 2449"/>
                <a:gd name="T35" fmla="*/ 2279 h 3593"/>
                <a:gd name="T36" fmla="*/ 291 w 2449"/>
                <a:gd name="T37" fmla="*/ 2175 h 3593"/>
                <a:gd name="T38" fmla="*/ 384 w 2449"/>
                <a:gd name="T39" fmla="*/ 1692 h 3593"/>
                <a:gd name="T40" fmla="*/ 234 w 2449"/>
                <a:gd name="T41" fmla="*/ 1650 h 3593"/>
                <a:gd name="T42" fmla="*/ 94 w 2449"/>
                <a:gd name="T43" fmla="*/ 834 h 3593"/>
                <a:gd name="T44" fmla="*/ 69 w 2449"/>
                <a:gd name="T45" fmla="*/ 108 h 3593"/>
                <a:gd name="T46" fmla="*/ 69 w 2449"/>
                <a:gd name="T47" fmla="*/ 108 h 3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49" h="3593">
                  <a:moveTo>
                    <a:pt x="69" y="108"/>
                  </a:moveTo>
                  <a:lnTo>
                    <a:pt x="650" y="0"/>
                  </a:lnTo>
                  <a:lnTo>
                    <a:pt x="1648" y="27"/>
                  </a:lnTo>
                  <a:lnTo>
                    <a:pt x="2306" y="125"/>
                  </a:lnTo>
                  <a:lnTo>
                    <a:pt x="2331" y="734"/>
                  </a:lnTo>
                  <a:lnTo>
                    <a:pt x="2116" y="1734"/>
                  </a:lnTo>
                  <a:lnTo>
                    <a:pt x="1966" y="1783"/>
                  </a:lnTo>
                  <a:lnTo>
                    <a:pt x="2173" y="2283"/>
                  </a:lnTo>
                  <a:lnTo>
                    <a:pt x="1966" y="2792"/>
                  </a:lnTo>
                  <a:lnTo>
                    <a:pt x="2131" y="2800"/>
                  </a:lnTo>
                  <a:lnTo>
                    <a:pt x="2449" y="3376"/>
                  </a:lnTo>
                  <a:lnTo>
                    <a:pt x="2407" y="3534"/>
                  </a:lnTo>
                  <a:lnTo>
                    <a:pt x="76" y="3593"/>
                  </a:lnTo>
                  <a:lnTo>
                    <a:pt x="0" y="3444"/>
                  </a:lnTo>
                  <a:lnTo>
                    <a:pt x="232" y="2832"/>
                  </a:lnTo>
                  <a:lnTo>
                    <a:pt x="496" y="2807"/>
                  </a:lnTo>
                  <a:lnTo>
                    <a:pt x="265" y="2271"/>
                  </a:lnTo>
                  <a:lnTo>
                    <a:pt x="825" y="2279"/>
                  </a:lnTo>
                  <a:lnTo>
                    <a:pt x="291" y="2175"/>
                  </a:lnTo>
                  <a:lnTo>
                    <a:pt x="384" y="1692"/>
                  </a:lnTo>
                  <a:lnTo>
                    <a:pt x="234" y="1650"/>
                  </a:lnTo>
                  <a:lnTo>
                    <a:pt x="94" y="834"/>
                  </a:lnTo>
                  <a:lnTo>
                    <a:pt x="69" y="108"/>
                  </a:lnTo>
                  <a:lnTo>
                    <a:pt x="69" y="108"/>
                  </a:lnTo>
                  <a:close/>
                </a:path>
              </a:pathLst>
            </a:custGeom>
            <a:solidFill>
              <a:srgbClr val="E8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79" name="Freeform 7"/>
            <p:cNvSpPr>
              <a:spLocks/>
            </p:cNvSpPr>
            <p:nvPr/>
          </p:nvSpPr>
          <p:spPr bwMode="auto">
            <a:xfrm>
              <a:off x="951" y="3740"/>
              <a:ext cx="106" cy="88"/>
            </a:xfrm>
            <a:custGeom>
              <a:avLst/>
              <a:gdLst>
                <a:gd name="T0" fmla="*/ 406 w 633"/>
                <a:gd name="T1" fmla="*/ 75 h 491"/>
                <a:gd name="T2" fmla="*/ 332 w 633"/>
                <a:gd name="T3" fmla="*/ 0 h 491"/>
                <a:gd name="T4" fmla="*/ 57 w 633"/>
                <a:gd name="T5" fmla="*/ 25 h 491"/>
                <a:gd name="T6" fmla="*/ 0 w 633"/>
                <a:gd name="T7" fmla="*/ 116 h 491"/>
                <a:gd name="T8" fmla="*/ 83 w 633"/>
                <a:gd name="T9" fmla="*/ 367 h 491"/>
                <a:gd name="T10" fmla="*/ 315 w 633"/>
                <a:gd name="T11" fmla="*/ 491 h 491"/>
                <a:gd name="T12" fmla="*/ 574 w 633"/>
                <a:gd name="T13" fmla="*/ 417 h 491"/>
                <a:gd name="T14" fmla="*/ 633 w 633"/>
                <a:gd name="T15" fmla="*/ 274 h 491"/>
                <a:gd name="T16" fmla="*/ 406 w 633"/>
                <a:gd name="T17" fmla="*/ 75 h 491"/>
                <a:gd name="T18" fmla="*/ 406 w 633"/>
                <a:gd name="T19" fmla="*/ 7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3" h="491">
                  <a:moveTo>
                    <a:pt x="406" y="75"/>
                  </a:moveTo>
                  <a:lnTo>
                    <a:pt x="332" y="0"/>
                  </a:lnTo>
                  <a:lnTo>
                    <a:pt x="57" y="25"/>
                  </a:lnTo>
                  <a:lnTo>
                    <a:pt x="0" y="116"/>
                  </a:lnTo>
                  <a:lnTo>
                    <a:pt x="83" y="367"/>
                  </a:lnTo>
                  <a:lnTo>
                    <a:pt x="315" y="491"/>
                  </a:lnTo>
                  <a:lnTo>
                    <a:pt x="574" y="417"/>
                  </a:lnTo>
                  <a:lnTo>
                    <a:pt x="633" y="274"/>
                  </a:lnTo>
                  <a:lnTo>
                    <a:pt x="406" y="75"/>
                  </a:lnTo>
                  <a:lnTo>
                    <a:pt x="406" y="75"/>
                  </a:lnTo>
                  <a:close/>
                </a:path>
              </a:pathLst>
            </a:custGeom>
            <a:solidFill>
              <a:srgbClr val="E8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80" name="Freeform 8"/>
            <p:cNvSpPr>
              <a:spLocks/>
            </p:cNvSpPr>
            <p:nvPr/>
          </p:nvSpPr>
          <p:spPr bwMode="auto">
            <a:xfrm>
              <a:off x="551" y="3228"/>
              <a:ext cx="283" cy="228"/>
            </a:xfrm>
            <a:custGeom>
              <a:avLst/>
              <a:gdLst>
                <a:gd name="T0" fmla="*/ 0 w 1688"/>
                <a:gd name="T1" fmla="*/ 84 h 1266"/>
                <a:gd name="T2" fmla="*/ 15 w 1688"/>
                <a:gd name="T3" fmla="*/ 650 h 1266"/>
                <a:gd name="T4" fmla="*/ 99 w 1688"/>
                <a:gd name="T5" fmla="*/ 1182 h 1266"/>
                <a:gd name="T6" fmla="*/ 557 w 1688"/>
                <a:gd name="T7" fmla="*/ 1249 h 1266"/>
                <a:gd name="T8" fmla="*/ 1131 w 1688"/>
                <a:gd name="T9" fmla="*/ 1266 h 1266"/>
                <a:gd name="T10" fmla="*/ 1540 w 1688"/>
                <a:gd name="T11" fmla="*/ 1224 h 1266"/>
                <a:gd name="T12" fmla="*/ 1688 w 1688"/>
                <a:gd name="T13" fmla="*/ 732 h 1266"/>
                <a:gd name="T14" fmla="*/ 1663 w 1688"/>
                <a:gd name="T15" fmla="*/ 74 h 1266"/>
                <a:gd name="T16" fmla="*/ 1165 w 1688"/>
                <a:gd name="T17" fmla="*/ 25 h 1266"/>
                <a:gd name="T18" fmla="*/ 407 w 1688"/>
                <a:gd name="T19" fmla="*/ 0 h 1266"/>
                <a:gd name="T20" fmla="*/ 0 w 1688"/>
                <a:gd name="T21" fmla="*/ 84 h 1266"/>
                <a:gd name="T22" fmla="*/ 0 w 1688"/>
                <a:gd name="T23" fmla="*/ 8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8" h="1266">
                  <a:moveTo>
                    <a:pt x="0" y="84"/>
                  </a:moveTo>
                  <a:lnTo>
                    <a:pt x="15" y="650"/>
                  </a:lnTo>
                  <a:lnTo>
                    <a:pt x="99" y="1182"/>
                  </a:lnTo>
                  <a:lnTo>
                    <a:pt x="557" y="1249"/>
                  </a:lnTo>
                  <a:lnTo>
                    <a:pt x="1131" y="1266"/>
                  </a:lnTo>
                  <a:lnTo>
                    <a:pt x="1540" y="1224"/>
                  </a:lnTo>
                  <a:lnTo>
                    <a:pt x="1688" y="732"/>
                  </a:lnTo>
                  <a:lnTo>
                    <a:pt x="1663" y="74"/>
                  </a:lnTo>
                  <a:lnTo>
                    <a:pt x="1165" y="25"/>
                  </a:lnTo>
                  <a:lnTo>
                    <a:pt x="407" y="0"/>
                  </a:lnTo>
                  <a:lnTo>
                    <a:pt x="0" y="84"/>
                  </a:lnTo>
                  <a:lnTo>
                    <a:pt x="0" y="84"/>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81" name="Freeform 9"/>
            <p:cNvSpPr>
              <a:spLocks/>
            </p:cNvSpPr>
            <p:nvPr/>
          </p:nvSpPr>
          <p:spPr bwMode="auto">
            <a:xfrm>
              <a:off x="536" y="3592"/>
              <a:ext cx="342" cy="153"/>
            </a:xfrm>
            <a:custGeom>
              <a:avLst/>
              <a:gdLst>
                <a:gd name="T0" fmla="*/ 0 w 2039"/>
                <a:gd name="T1" fmla="*/ 24 h 849"/>
                <a:gd name="T2" fmla="*/ 118 w 2039"/>
                <a:gd name="T3" fmla="*/ 524 h 849"/>
                <a:gd name="T4" fmla="*/ 625 w 2039"/>
                <a:gd name="T5" fmla="*/ 640 h 849"/>
                <a:gd name="T6" fmla="*/ 1807 w 2039"/>
                <a:gd name="T7" fmla="*/ 650 h 849"/>
                <a:gd name="T8" fmla="*/ 2039 w 2039"/>
                <a:gd name="T9" fmla="*/ 849 h 849"/>
                <a:gd name="T10" fmla="*/ 1857 w 2039"/>
                <a:gd name="T11" fmla="*/ 532 h 849"/>
                <a:gd name="T12" fmla="*/ 1682 w 2039"/>
                <a:gd name="T13" fmla="*/ 517 h 849"/>
                <a:gd name="T14" fmla="*/ 1931 w 2039"/>
                <a:gd name="T15" fmla="*/ 0 h 849"/>
                <a:gd name="T16" fmla="*/ 733 w 2039"/>
                <a:gd name="T17" fmla="*/ 115 h 849"/>
                <a:gd name="T18" fmla="*/ 642 w 2039"/>
                <a:gd name="T19" fmla="*/ 441 h 849"/>
                <a:gd name="T20" fmla="*/ 591 w 2039"/>
                <a:gd name="T21" fmla="*/ 58 h 849"/>
                <a:gd name="T22" fmla="*/ 0 w 2039"/>
                <a:gd name="T23" fmla="*/ 24 h 849"/>
                <a:gd name="T24" fmla="*/ 0 w 2039"/>
                <a:gd name="T25" fmla="*/ 24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9" h="849">
                  <a:moveTo>
                    <a:pt x="0" y="24"/>
                  </a:moveTo>
                  <a:lnTo>
                    <a:pt x="118" y="524"/>
                  </a:lnTo>
                  <a:lnTo>
                    <a:pt x="625" y="640"/>
                  </a:lnTo>
                  <a:lnTo>
                    <a:pt x="1807" y="650"/>
                  </a:lnTo>
                  <a:lnTo>
                    <a:pt x="2039" y="849"/>
                  </a:lnTo>
                  <a:lnTo>
                    <a:pt x="1857" y="532"/>
                  </a:lnTo>
                  <a:lnTo>
                    <a:pt x="1682" y="517"/>
                  </a:lnTo>
                  <a:lnTo>
                    <a:pt x="1931" y="0"/>
                  </a:lnTo>
                  <a:lnTo>
                    <a:pt x="733" y="115"/>
                  </a:lnTo>
                  <a:lnTo>
                    <a:pt x="642" y="441"/>
                  </a:lnTo>
                  <a:lnTo>
                    <a:pt x="591" y="58"/>
                  </a:lnTo>
                  <a:lnTo>
                    <a:pt x="0" y="24"/>
                  </a:lnTo>
                  <a:lnTo>
                    <a:pt x="0" y="24"/>
                  </a:lnTo>
                  <a:close/>
                </a:path>
              </a:pathLst>
            </a:custGeom>
            <a:solidFill>
              <a:srgbClr val="A3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82" name="Freeform 10"/>
            <p:cNvSpPr>
              <a:spLocks/>
            </p:cNvSpPr>
            <p:nvPr/>
          </p:nvSpPr>
          <p:spPr bwMode="auto">
            <a:xfrm>
              <a:off x="491" y="3788"/>
              <a:ext cx="412" cy="45"/>
            </a:xfrm>
            <a:custGeom>
              <a:avLst/>
              <a:gdLst>
                <a:gd name="T0" fmla="*/ 0 w 2455"/>
                <a:gd name="T1" fmla="*/ 100 h 251"/>
                <a:gd name="T2" fmla="*/ 159 w 2455"/>
                <a:gd name="T3" fmla="*/ 142 h 251"/>
                <a:gd name="T4" fmla="*/ 2347 w 2455"/>
                <a:gd name="T5" fmla="*/ 133 h 251"/>
                <a:gd name="T6" fmla="*/ 2455 w 2455"/>
                <a:gd name="T7" fmla="*/ 0 h 251"/>
                <a:gd name="T8" fmla="*/ 2431 w 2455"/>
                <a:gd name="T9" fmla="*/ 209 h 251"/>
                <a:gd name="T10" fmla="*/ 2305 w 2455"/>
                <a:gd name="T11" fmla="*/ 251 h 251"/>
                <a:gd name="T12" fmla="*/ 76 w 2455"/>
                <a:gd name="T13" fmla="*/ 241 h 251"/>
                <a:gd name="T14" fmla="*/ 0 w 2455"/>
                <a:gd name="T15" fmla="*/ 100 h 251"/>
                <a:gd name="T16" fmla="*/ 0 w 2455"/>
                <a:gd name="T17" fmla="*/ 10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5" h="251">
                  <a:moveTo>
                    <a:pt x="0" y="100"/>
                  </a:moveTo>
                  <a:lnTo>
                    <a:pt x="159" y="142"/>
                  </a:lnTo>
                  <a:lnTo>
                    <a:pt x="2347" y="133"/>
                  </a:lnTo>
                  <a:lnTo>
                    <a:pt x="2455" y="0"/>
                  </a:lnTo>
                  <a:lnTo>
                    <a:pt x="2431" y="209"/>
                  </a:lnTo>
                  <a:lnTo>
                    <a:pt x="2305" y="251"/>
                  </a:lnTo>
                  <a:lnTo>
                    <a:pt x="76" y="241"/>
                  </a:lnTo>
                  <a:lnTo>
                    <a:pt x="0" y="100"/>
                  </a:lnTo>
                  <a:lnTo>
                    <a:pt x="0" y="100"/>
                  </a:lnTo>
                  <a:close/>
                </a:path>
              </a:pathLst>
            </a:custGeom>
            <a:solidFill>
              <a:srgbClr val="A3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83" name="Freeform 11"/>
            <p:cNvSpPr>
              <a:spLocks/>
            </p:cNvSpPr>
            <p:nvPr/>
          </p:nvSpPr>
          <p:spPr bwMode="auto">
            <a:xfrm>
              <a:off x="524" y="3204"/>
              <a:ext cx="368" cy="361"/>
            </a:xfrm>
            <a:custGeom>
              <a:avLst/>
              <a:gdLst>
                <a:gd name="T0" fmla="*/ 41 w 2195"/>
                <a:gd name="T1" fmla="*/ 158 h 2007"/>
                <a:gd name="T2" fmla="*/ 0 w 2195"/>
                <a:gd name="T3" fmla="*/ 741 h 2007"/>
                <a:gd name="T4" fmla="*/ 59 w 2195"/>
                <a:gd name="T5" fmla="*/ 1557 h 2007"/>
                <a:gd name="T6" fmla="*/ 598 w 2195"/>
                <a:gd name="T7" fmla="*/ 1699 h 2007"/>
                <a:gd name="T8" fmla="*/ 1056 w 2195"/>
                <a:gd name="T9" fmla="*/ 2000 h 2007"/>
                <a:gd name="T10" fmla="*/ 1680 w 2195"/>
                <a:gd name="T11" fmla="*/ 2007 h 2007"/>
                <a:gd name="T12" fmla="*/ 1840 w 2195"/>
                <a:gd name="T13" fmla="*/ 1633 h 2007"/>
                <a:gd name="T14" fmla="*/ 1956 w 2195"/>
                <a:gd name="T15" fmla="*/ 1616 h 2007"/>
                <a:gd name="T16" fmla="*/ 2138 w 2195"/>
                <a:gd name="T17" fmla="*/ 874 h 2007"/>
                <a:gd name="T18" fmla="*/ 2195 w 2195"/>
                <a:gd name="T19" fmla="*/ 72 h 2007"/>
                <a:gd name="T20" fmla="*/ 1553 w 2195"/>
                <a:gd name="T21" fmla="*/ 0 h 2007"/>
                <a:gd name="T22" fmla="*/ 484 w 2195"/>
                <a:gd name="T23" fmla="*/ 65 h 2007"/>
                <a:gd name="T24" fmla="*/ 1836 w 2195"/>
                <a:gd name="T25" fmla="*/ 226 h 2007"/>
                <a:gd name="T26" fmla="*/ 1781 w 2195"/>
                <a:gd name="T27" fmla="*/ 1433 h 2007"/>
                <a:gd name="T28" fmla="*/ 998 w 2195"/>
                <a:gd name="T29" fmla="*/ 1490 h 2007"/>
                <a:gd name="T30" fmla="*/ 216 w 2195"/>
                <a:gd name="T31" fmla="*/ 1399 h 2007"/>
                <a:gd name="T32" fmla="*/ 142 w 2195"/>
                <a:gd name="T33" fmla="*/ 259 h 2007"/>
                <a:gd name="T34" fmla="*/ 41 w 2195"/>
                <a:gd name="T35" fmla="*/ 158 h 2007"/>
                <a:gd name="T36" fmla="*/ 41 w 2195"/>
                <a:gd name="T37" fmla="*/ 158 h 2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5" h="2007">
                  <a:moveTo>
                    <a:pt x="41" y="158"/>
                  </a:moveTo>
                  <a:lnTo>
                    <a:pt x="0" y="741"/>
                  </a:lnTo>
                  <a:lnTo>
                    <a:pt x="59" y="1557"/>
                  </a:lnTo>
                  <a:lnTo>
                    <a:pt x="598" y="1699"/>
                  </a:lnTo>
                  <a:lnTo>
                    <a:pt x="1056" y="2000"/>
                  </a:lnTo>
                  <a:lnTo>
                    <a:pt x="1680" y="2007"/>
                  </a:lnTo>
                  <a:lnTo>
                    <a:pt x="1840" y="1633"/>
                  </a:lnTo>
                  <a:lnTo>
                    <a:pt x="1956" y="1616"/>
                  </a:lnTo>
                  <a:lnTo>
                    <a:pt x="2138" y="874"/>
                  </a:lnTo>
                  <a:lnTo>
                    <a:pt x="2195" y="72"/>
                  </a:lnTo>
                  <a:lnTo>
                    <a:pt x="1553" y="0"/>
                  </a:lnTo>
                  <a:lnTo>
                    <a:pt x="484" y="65"/>
                  </a:lnTo>
                  <a:lnTo>
                    <a:pt x="1836" y="226"/>
                  </a:lnTo>
                  <a:lnTo>
                    <a:pt x="1781" y="1433"/>
                  </a:lnTo>
                  <a:lnTo>
                    <a:pt x="998" y="1490"/>
                  </a:lnTo>
                  <a:lnTo>
                    <a:pt x="216" y="1399"/>
                  </a:lnTo>
                  <a:lnTo>
                    <a:pt x="142" y="259"/>
                  </a:lnTo>
                  <a:lnTo>
                    <a:pt x="41" y="158"/>
                  </a:lnTo>
                  <a:lnTo>
                    <a:pt x="41" y="158"/>
                  </a:lnTo>
                  <a:close/>
                </a:path>
              </a:pathLst>
            </a:custGeom>
            <a:solidFill>
              <a:srgbClr val="A3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84" name="Freeform 12"/>
            <p:cNvSpPr>
              <a:spLocks/>
            </p:cNvSpPr>
            <p:nvPr/>
          </p:nvSpPr>
          <p:spPr bwMode="auto">
            <a:xfrm>
              <a:off x="596" y="3228"/>
              <a:ext cx="231" cy="229"/>
            </a:xfrm>
            <a:custGeom>
              <a:avLst/>
              <a:gdLst>
                <a:gd name="T0" fmla="*/ 1355 w 1372"/>
                <a:gd name="T1" fmla="*/ 74 h 1274"/>
                <a:gd name="T2" fmla="*/ 1372 w 1372"/>
                <a:gd name="T3" fmla="*/ 783 h 1274"/>
                <a:gd name="T4" fmla="*/ 1289 w 1372"/>
                <a:gd name="T5" fmla="*/ 1217 h 1274"/>
                <a:gd name="T6" fmla="*/ 857 w 1372"/>
                <a:gd name="T7" fmla="*/ 1274 h 1274"/>
                <a:gd name="T8" fmla="*/ 333 w 1372"/>
                <a:gd name="T9" fmla="*/ 1274 h 1274"/>
                <a:gd name="T10" fmla="*/ 0 w 1372"/>
                <a:gd name="T11" fmla="*/ 1207 h 1274"/>
                <a:gd name="T12" fmla="*/ 599 w 1372"/>
                <a:gd name="T13" fmla="*/ 1125 h 1274"/>
                <a:gd name="T14" fmla="*/ 1089 w 1372"/>
                <a:gd name="T15" fmla="*/ 799 h 1274"/>
                <a:gd name="T16" fmla="*/ 1047 w 1372"/>
                <a:gd name="T17" fmla="*/ 291 h 1274"/>
                <a:gd name="T18" fmla="*/ 190 w 1372"/>
                <a:gd name="T19" fmla="*/ 0 h 1274"/>
                <a:gd name="T20" fmla="*/ 1355 w 1372"/>
                <a:gd name="T21" fmla="*/ 74 h 1274"/>
                <a:gd name="T22" fmla="*/ 1355 w 1372"/>
                <a:gd name="T23" fmla="*/ 74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72" h="1274">
                  <a:moveTo>
                    <a:pt x="1355" y="74"/>
                  </a:moveTo>
                  <a:lnTo>
                    <a:pt x="1372" y="783"/>
                  </a:lnTo>
                  <a:lnTo>
                    <a:pt x="1289" y="1217"/>
                  </a:lnTo>
                  <a:lnTo>
                    <a:pt x="857" y="1274"/>
                  </a:lnTo>
                  <a:lnTo>
                    <a:pt x="333" y="1274"/>
                  </a:lnTo>
                  <a:lnTo>
                    <a:pt x="0" y="1207"/>
                  </a:lnTo>
                  <a:lnTo>
                    <a:pt x="599" y="1125"/>
                  </a:lnTo>
                  <a:lnTo>
                    <a:pt x="1089" y="799"/>
                  </a:lnTo>
                  <a:lnTo>
                    <a:pt x="1047" y="291"/>
                  </a:lnTo>
                  <a:lnTo>
                    <a:pt x="190" y="0"/>
                  </a:lnTo>
                  <a:lnTo>
                    <a:pt x="1355" y="74"/>
                  </a:lnTo>
                  <a:lnTo>
                    <a:pt x="1355" y="74"/>
                  </a:lnTo>
                  <a:close/>
                </a:path>
              </a:pathLst>
            </a:cu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85" name="Freeform 13"/>
            <p:cNvSpPr>
              <a:spLocks/>
            </p:cNvSpPr>
            <p:nvPr/>
          </p:nvSpPr>
          <p:spPr bwMode="auto">
            <a:xfrm>
              <a:off x="725" y="3618"/>
              <a:ext cx="103" cy="26"/>
            </a:xfrm>
            <a:custGeom>
              <a:avLst/>
              <a:gdLst>
                <a:gd name="T0" fmla="*/ 78 w 620"/>
                <a:gd name="T1" fmla="*/ 15 h 144"/>
                <a:gd name="T2" fmla="*/ 0 w 620"/>
                <a:gd name="T3" fmla="*/ 137 h 144"/>
                <a:gd name="T4" fmla="*/ 532 w 620"/>
                <a:gd name="T5" fmla="*/ 144 h 144"/>
                <a:gd name="T6" fmla="*/ 620 w 620"/>
                <a:gd name="T7" fmla="*/ 0 h 144"/>
                <a:gd name="T8" fmla="*/ 78 w 620"/>
                <a:gd name="T9" fmla="*/ 15 h 144"/>
                <a:gd name="T10" fmla="*/ 78 w 620"/>
                <a:gd name="T11" fmla="*/ 15 h 144"/>
              </a:gdLst>
              <a:ahLst/>
              <a:cxnLst>
                <a:cxn ang="0">
                  <a:pos x="T0" y="T1"/>
                </a:cxn>
                <a:cxn ang="0">
                  <a:pos x="T2" y="T3"/>
                </a:cxn>
                <a:cxn ang="0">
                  <a:pos x="T4" y="T5"/>
                </a:cxn>
                <a:cxn ang="0">
                  <a:pos x="T6" y="T7"/>
                </a:cxn>
                <a:cxn ang="0">
                  <a:pos x="T8" y="T9"/>
                </a:cxn>
                <a:cxn ang="0">
                  <a:pos x="T10" y="T11"/>
                </a:cxn>
              </a:cxnLst>
              <a:rect l="0" t="0" r="r" b="b"/>
              <a:pathLst>
                <a:path w="620" h="144">
                  <a:moveTo>
                    <a:pt x="78" y="15"/>
                  </a:moveTo>
                  <a:lnTo>
                    <a:pt x="0" y="137"/>
                  </a:lnTo>
                  <a:lnTo>
                    <a:pt x="532" y="144"/>
                  </a:lnTo>
                  <a:lnTo>
                    <a:pt x="620" y="0"/>
                  </a:lnTo>
                  <a:lnTo>
                    <a:pt x="78" y="15"/>
                  </a:lnTo>
                  <a:lnTo>
                    <a:pt x="78" y="15"/>
                  </a:lnTo>
                  <a:close/>
                </a:path>
              </a:pathLst>
            </a:custGeom>
            <a:solidFill>
              <a:srgbClr val="75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86" name="Freeform 14"/>
            <p:cNvSpPr>
              <a:spLocks/>
            </p:cNvSpPr>
            <p:nvPr/>
          </p:nvSpPr>
          <p:spPr bwMode="auto">
            <a:xfrm>
              <a:off x="969" y="3743"/>
              <a:ext cx="92" cy="88"/>
            </a:xfrm>
            <a:custGeom>
              <a:avLst/>
              <a:gdLst>
                <a:gd name="T0" fmla="*/ 0 w 549"/>
                <a:gd name="T1" fmla="*/ 249 h 490"/>
                <a:gd name="T2" fmla="*/ 175 w 549"/>
                <a:gd name="T3" fmla="*/ 357 h 490"/>
                <a:gd name="T4" fmla="*/ 367 w 549"/>
                <a:gd name="T5" fmla="*/ 348 h 490"/>
                <a:gd name="T6" fmla="*/ 325 w 549"/>
                <a:gd name="T7" fmla="*/ 197 h 490"/>
                <a:gd name="T8" fmla="*/ 91 w 549"/>
                <a:gd name="T9" fmla="*/ 106 h 490"/>
                <a:gd name="T10" fmla="*/ 258 w 549"/>
                <a:gd name="T11" fmla="*/ 74 h 490"/>
                <a:gd name="T12" fmla="*/ 17 w 549"/>
                <a:gd name="T13" fmla="*/ 32 h 490"/>
                <a:gd name="T14" fmla="*/ 192 w 549"/>
                <a:gd name="T15" fmla="*/ 0 h 490"/>
                <a:gd name="T16" fmla="*/ 266 w 549"/>
                <a:gd name="T17" fmla="*/ 15 h 490"/>
                <a:gd name="T18" fmla="*/ 549 w 549"/>
                <a:gd name="T19" fmla="*/ 298 h 490"/>
                <a:gd name="T20" fmla="*/ 458 w 549"/>
                <a:gd name="T21" fmla="*/ 448 h 490"/>
                <a:gd name="T22" fmla="*/ 118 w 549"/>
                <a:gd name="T23" fmla="*/ 490 h 490"/>
                <a:gd name="T24" fmla="*/ 0 w 549"/>
                <a:gd name="T25" fmla="*/ 249 h 490"/>
                <a:gd name="T26" fmla="*/ 0 w 549"/>
                <a:gd name="T27" fmla="*/ 249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9" h="490">
                  <a:moveTo>
                    <a:pt x="0" y="249"/>
                  </a:moveTo>
                  <a:lnTo>
                    <a:pt x="175" y="357"/>
                  </a:lnTo>
                  <a:lnTo>
                    <a:pt x="367" y="348"/>
                  </a:lnTo>
                  <a:lnTo>
                    <a:pt x="325" y="197"/>
                  </a:lnTo>
                  <a:lnTo>
                    <a:pt x="91" y="106"/>
                  </a:lnTo>
                  <a:lnTo>
                    <a:pt x="258" y="74"/>
                  </a:lnTo>
                  <a:lnTo>
                    <a:pt x="17" y="32"/>
                  </a:lnTo>
                  <a:lnTo>
                    <a:pt x="192" y="0"/>
                  </a:lnTo>
                  <a:lnTo>
                    <a:pt x="266" y="15"/>
                  </a:lnTo>
                  <a:lnTo>
                    <a:pt x="549" y="298"/>
                  </a:lnTo>
                  <a:lnTo>
                    <a:pt x="458" y="448"/>
                  </a:lnTo>
                  <a:lnTo>
                    <a:pt x="118" y="490"/>
                  </a:lnTo>
                  <a:lnTo>
                    <a:pt x="0" y="249"/>
                  </a:lnTo>
                  <a:lnTo>
                    <a:pt x="0" y="249"/>
                  </a:lnTo>
                  <a:close/>
                </a:path>
              </a:pathLst>
            </a:custGeom>
            <a:solidFill>
              <a:srgbClr val="A3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87" name="Freeform 15"/>
            <p:cNvSpPr>
              <a:spLocks/>
            </p:cNvSpPr>
            <p:nvPr/>
          </p:nvSpPr>
          <p:spPr bwMode="auto">
            <a:xfrm>
              <a:off x="525" y="3718"/>
              <a:ext cx="251" cy="75"/>
            </a:xfrm>
            <a:custGeom>
              <a:avLst/>
              <a:gdLst>
                <a:gd name="T0" fmla="*/ 84 w 1500"/>
                <a:gd name="T1" fmla="*/ 0 h 416"/>
                <a:gd name="T2" fmla="*/ 1433 w 1500"/>
                <a:gd name="T3" fmla="*/ 25 h 416"/>
                <a:gd name="T4" fmla="*/ 1500 w 1500"/>
                <a:gd name="T5" fmla="*/ 409 h 416"/>
                <a:gd name="T6" fmla="*/ 0 w 1500"/>
                <a:gd name="T7" fmla="*/ 416 h 416"/>
                <a:gd name="T8" fmla="*/ 84 w 1500"/>
                <a:gd name="T9" fmla="*/ 0 h 416"/>
                <a:gd name="T10" fmla="*/ 84 w 1500"/>
                <a:gd name="T11" fmla="*/ 0 h 416"/>
              </a:gdLst>
              <a:ahLst/>
              <a:cxnLst>
                <a:cxn ang="0">
                  <a:pos x="T0" y="T1"/>
                </a:cxn>
                <a:cxn ang="0">
                  <a:pos x="T2" y="T3"/>
                </a:cxn>
                <a:cxn ang="0">
                  <a:pos x="T4" y="T5"/>
                </a:cxn>
                <a:cxn ang="0">
                  <a:pos x="T6" y="T7"/>
                </a:cxn>
                <a:cxn ang="0">
                  <a:pos x="T8" y="T9"/>
                </a:cxn>
                <a:cxn ang="0">
                  <a:pos x="T10" y="T11"/>
                </a:cxn>
              </a:cxnLst>
              <a:rect l="0" t="0" r="r" b="b"/>
              <a:pathLst>
                <a:path w="1500" h="416">
                  <a:moveTo>
                    <a:pt x="84" y="0"/>
                  </a:moveTo>
                  <a:lnTo>
                    <a:pt x="1433" y="25"/>
                  </a:lnTo>
                  <a:lnTo>
                    <a:pt x="1500" y="409"/>
                  </a:lnTo>
                  <a:lnTo>
                    <a:pt x="0" y="416"/>
                  </a:lnTo>
                  <a:lnTo>
                    <a:pt x="84" y="0"/>
                  </a:lnTo>
                  <a:lnTo>
                    <a:pt x="84" y="0"/>
                  </a:lnTo>
                  <a:close/>
                </a:path>
              </a:pathLst>
            </a:custGeom>
            <a:solidFill>
              <a:srgbClr val="FF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88" name="Freeform 16"/>
            <p:cNvSpPr>
              <a:spLocks/>
            </p:cNvSpPr>
            <p:nvPr/>
          </p:nvSpPr>
          <p:spPr bwMode="auto">
            <a:xfrm>
              <a:off x="796" y="3715"/>
              <a:ext cx="71" cy="75"/>
            </a:xfrm>
            <a:custGeom>
              <a:avLst/>
              <a:gdLst>
                <a:gd name="T0" fmla="*/ 283 w 424"/>
                <a:gd name="T1" fmla="*/ 76 h 416"/>
                <a:gd name="T2" fmla="*/ 217 w 424"/>
                <a:gd name="T3" fmla="*/ 0 h 416"/>
                <a:gd name="T4" fmla="*/ 0 w 424"/>
                <a:gd name="T5" fmla="*/ 17 h 416"/>
                <a:gd name="T6" fmla="*/ 125 w 424"/>
                <a:gd name="T7" fmla="*/ 416 h 416"/>
                <a:gd name="T8" fmla="*/ 424 w 424"/>
                <a:gd name="T9" fmla="*/ 401 h 416"/>
                <a:gd name="T10" fmla="*/ 283 w 424"/>
                <a:gd name="T11" fmla="*/ 76 h 416"/>
                <a:gd name="T12" fmla="*/ 283 w 424"/>
                <a:gd name="T13" fmla="*/ 76 h 416"/>
              </a:gdLst>
              <a:ahLst/>
              <a:cxnLst>
                <a:cxn ang="0">
                  <a:pos x="T0" y="T1"/>
                </a:cxn>
                <a:cxn ang="0">
                  <a:pos x="T2" y="T3"/>
                </a:cxn>
                <a:cxn ang="0">
                  <a:pos x="T4" y="T5"/>
                </a:cxn>
                <a:cxn ang="0">
                  <a:pos x="T6" y="T7"/>
                </a:cxn>
                <a:cxn ang="0">
                  <a:pos x="T8" y="T9"/>
                </a:cxn>
                <a:cxn ang="0">
                  <a:pos x="T10" y="T11"/>
                </a:cxn>
                <a:cxn ang="0">
                  <a:pos x="T12" y="T13"/>
                </a:cxn>
              </a:cxnLst>
              <a:rect l="0" t="0" r="r" b="b"/>
              <a:pathLst>
                <a:path w="424" h="416">
                  <a:moveTo>
                    <a:pt x="283" y="76"/>
                  </a:moveTo>
                  <a:lnTo>
                    <a:pt x="217" y="0"/>
                  </a:lnTo>
                  <a:lnTo>
                    <a:pt x="0" y="17"/>
                  </a:lnTo>
                  <a:lnTo>
                    <a:pt x="125" y="416"/>
                  </a:lnTo>
                  <a:lnTo>
                    <a:pt x="424" y="401"/>
                  </a:lnTo>
                  <a:lnTo>
                    <a:pt x="283" y="76"/>
                  </a:lnTo>
                  <a:lnTo>
                    <a:pt x="283" y="76"/>
                  </a:lnTo>
                  <a:close/>
                </a:path>
              </a:pathLst>
            </a:custGeom>
            <a:solidFill>
              <a:srgbClr val="FF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89" name="Freeform 17"/>
            <p:cNvSpPr>
              <a:spLocks/>
            </p:cNvSpPr>
            <p:nvPr/>
          </p:nvSpPr>
          <p:spPr bwMode="auto">
            <a:xfrm>
              <a:off x="954" y="3748"/>
              <a:ext cx="49" cy="45"/>
            </a:xfrm>
            <a:custGeom>
              <a:avLst/>
              <a:gdLst>
                <a:gd name="T0" fmla="*/ 57 w 298"/>
                <a:gd name="T1" fmla="*/ 0 h 249"/>
                <a:gd name="T2" fmla="*/ 0 w 298"/>
                <a:gd name="T3" fmla="*/ 42 h 249"/>
                <a:gd name="T4" fmla="*/ 40 w 298"/>
                <a:gd name="T5" fmla="*/ 200 h 249"/>
                <a:gd name="T6" fmla="*/ 298 w 298"/>
                <a:gd name="T7" fmla="*/ 249 h 249"/>
                <a:gd name="T8" fmla="*/ 66 w 298"/>
                <a:gd name="T9" fmla="*/ 74 h 249"/>
                <a:gd name="T10" fmla="*/ 57 w 298"/>
                <a:gd name="T11" fmla="*/ 0 h 249"/>
                <a:gd name="T12" fmla="*/ 57 w 298"/>
                <a:gd name="T13" fmla="*/ 0 h 249"/>
              </a:gdLst>
              <a:ahLst/>
              <a:cxnLst>
                <a:cxn ang="0">
                  <a:pos x="T0" y="T1"/>
                </a:cxn>
                <a:cxn ang="0">
                  <a:pos x="T2" y="T3"/>
                </a:cxn>
                <a:cxn ang="0">
                  <a:pos x="T4" y="T5"/>
                </a:cxn>
                <a:cxn ang="0">
                  <a:pos x="T6" y="T7"/>
                </a:cxn>
                <a:cxn ang="0">
                  <a:pos x="T8" y="T9"/>
                </a:cxn>
                <a:cxn ang="0">
                  <a:pos x="T10" y="T11"/>
                </a:cxn>
                <a:cxn ang="0">
                  <a:pos x="T12" y="T13"/>
                </a:cxn>
              </a:cxnLst>
              <a:rect l="0" t="0" r="r" b="b"/>
              <a:pathLst>
                <a:path w="298" h="249">
                  <a:moveTo>
                    <a:pt x="57" y="0"/>
                  </a:moveTo>
                  <a:lnTo>
                    <a:pt x="0" y="42"/>
                  </a:lnTo>
                  <a:lnTo>
                    <a:pt x="40" y="200"/>
                  </a:lnTo>
                  <a:lnTo>
                    <a:pt x="298" y="249"/>
                  </a:lnTo>
                  <a:lnTo>
                    <a:pt x="66" y="74"/>
                  </a:lnTo>
                  <a:lnTo>
                    <a:pt x="57" y="0"/>
                  </a:lnTo>
                  <a:lnTo>
                    <a:pt x="57" y="0"/>
                  </a:lnTo>
                  <a:close/>
                </a:path>
              </a:pathLst>
            </a:custGeom>
            <a:solidFill>
              <a:srgbClr val="FF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90" name="Freeform 18"/>
            <p:cNvSpPr>
              <a:spLocks/>
            </p:cNvSpPr>
            <p:nvPr/>
          </p:nvSpPr>
          <p:spPr bwMode="auto">
            <a:xfrm>
              <a:off x="529" y="3216"/>
              <a:ext cx="328" cy="250"/>
            </a:xfrm>
            <a:custGeom>
              <a:avLst/>
              <a:gdLst>
                <a:gd name="T0" fmla="*/ 0 w 1954"/>
                <a:gd name="T1" fmla="*/ 91 h 1391"/>
                <a:gd name="T2" fmla="*/ 424 w 1954"/>
                <a:gd name="T3" fmla="*/ 0 h 1391"/>
                <a:gd name="T4" fmla="*/ 1456 w 1954"/>
                <a:gd name="T5" fmla="*/ 24 h 1391"/>
                <a:gd name="T6" fmla="*/ 1954 w 1954"/>
                <a:gd name="T7" fmla="*/ 123 h 1391"/>
                <a:gd name="T8" fmla="*/ 1897 w 1954"/>
                <a:gd name="T9" fmla="*/ 273 h 1391"/>
                <a:gd name="T10" fmla="*/ 1897 w 1954"/>
                <a:gd name="T11" fmla="*/ 766 h 1391"/>
                <a:gd name="T12" fmla="*/ 1754 w 1954"/>
                <a:gd name="T13" fmla="*/ 1391 h 1391"/>
                <a:gd name="T14" fmla="*/ 1646 w 1954"/>
                <a:gd name="T15" fmla="*/ 1298 h 1391"/>
                <a:gd name="T16" fmla="*/ 1754 w 1954"/>
                <a:gd name="T17" fmla="*/ 857 h 1391"/>
                <a:gd name="T18" fmla="*/ 1722 w 1954"/>
                <a:gd name="T19" fmla="*/ 182 h 1391"/>
                <a:gd name="T20" fmla="*/ 1190 w 1954"/>
                <a:gd name="T21" fmla="*/ 98 h 1391"/>
                <a:gd name="T22" fmla="*/ 739 w 1954"/>
                <a:gd name="T23" fmla="*/ 81 h 1391"/>
                <a:gd name="T24" fmla="*/ 224 w 1954"/>
                <a:gd name="T25" fmla="*/ 150 h 1391"/>
                <a:gd name="T26" fmla="*/ 182 w 1954"/>
                <a:gd name="T27" fmla="*/ 724 h 1391"/>
                <a:gd name="T28" fmla="*/ 241 w 1954"/>
                <a:gd name="T29" fmla="*/ 1241 h 1391"/>
                <a:gd name="T30" fmla="*/ 158 w 1954"/>
                <a:gd name="T31" fmla="*/ 1332 h 1391"/>
                <a:gd name="T32" fmla="*/ 32 w 1954"/>
                <a:gd name="T33" fmla="*/ 741 h 1391"/>
                <a:gd name="T34" fmla="*/ 49 w 1954"/>
                <a:gd name="T35" fmla="*/ 157 h 1391"/>
                <a:gd name="T36" fmla="*/ 0 w 1954"/>
                <a:gd name="T37" fmla="*/ 91 h 1391"/>
                <a:gd name="T38" fmla="*/ 0 w 1954"/>
                <a:gd name="T39" fmla="*/ 91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4" h="1391">
                  <a:moveTo>
                    <a:pt x="0" y="91"/>
                  </a:moveTo>
                  <a:lnTo>
                    <a:pt x="424" y="0"/>
                  </a:lnTo>
                  <a:lnTo>
                    <a:pt x="1456" y="24"/>
                  </a:lnTo>
                  <a:lnTo>
                    <a:pt x="1954" y="123"/>
                  </a:lnTo>
                  <a:lnTo>
                    <a:pt x="1897" y="273"/>
                  </a:lnTo>
                  <a:lnTo>
                    <a:pt x="1897" y="766"/>
                  </a:lnTo>
                  <a:lnTo>
                    <a:pt x="1754" y="1391"/>
                  </a:lnTo>
                  <a:lnTo>
                    <a:pt x="1646" y="1298"/>
                  </a:lnTo>
                  <a:lnTo>
                    <a:pt x="1754" y="857"/>
                  </a:lnTo>
                  <a:lnTo>
                    <a:pt x="1722" y="182"/>
                  </a:lnTo>
                  <a:lnTo>
                    <a:pt x="1190" y="98"/>
                  </a:lnTo>
                  <a:lnTo>
                    <a:pt x="739" y="81"/>
                  </a:lnTo>
                  <a:lnTo>
                    <a:pt x="224" y="150"/>
                  </a:lnTo>
                  <a:lnTo>
                    <a:pt x="182" y="724"/>
                  </a:lnTo>
                  <a:lnTo>
                    <a:pt x="241" y="1241"/>
                  </a:lnTo>
                  <a:lnTo>
                    <a:pt x="158" y="1332"/>
                  </a:lnTo>
                  <a:lnTo>
                    <a:pt x="32" y="741"/>
                  </a:lnTo>
                  <a:lnTo>
                    <a:pt x="49" y="157"/>
                  </a:lnTo>
                  <a:lnTo>
                    <a:pt x="0" y="91"/>
                  </a:lnTo>
                  <a:lnTo>
                    <a:pt x="0"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91" name="Freeform 19"/>
            <p:cNvSpPr>
              <a:spLocks/>
            </p:cNvSpPr>
            <p:nvPr/>
          </p:nvSpPr>
          <p:spPr bwMode="auto">
            <a:xfrm>
              <a:off x="515" y="3168"/>
              <a:ext cx="355" cy="39"/>
            </a:xfrm>
            <a:custGeom>
              <a:avLst/>
              <a:gdLst>
                <a:gd name="T0" fmla="*/ 0 w 2114"/>
                <a:gd name="T1" fmla="*/ 125 h 216"/>
                <a:gd name="T2" fmla="*/ 483 w 2114"/>
                <a:gd name="T3" fmla="*/ 0 h 216"/>
                <a:gd name="T4" fmla="*/ 1589 w 2114"/>
                <a:gd name="T5" fmla="*/ 41 h 216"/>
                <a:gd name="T6" fmla="*/ 2114 w 2114"/>
                <a:gd name="T7" fmla="*/ 216 h 216"/>
                <a:gd name="T8" fmla="*/ 1490 w 2114"/>
                <a:gd name="T9" fmla="*/ 83 h 216"/>
                <a:gd name="T10" fmla="*/ 591 w 2114"/>
                <a:gd name="T11" fmla="*/ 51 h 216"/>
                <a:gd name="T12" fmla="*/ 0 w 2114"/>
                <a:gd name="T13" fmla="*/ 125 h 216"/>
                <a:gd name="T14" fmla="*/ 0 w 2114"/>
                <a:gd name="T15" fmla="*/ 125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4" h="216">
                  <a:moveTo>
                    <a:pt x="0" y="125"/>
                  </a:moveTo>
                  <a:lnTo>
                    <a:pt x="483" y="0"/>
                  </a:lnTo>
                  <a:lnTo>
                    <a:pt x="1589" y="41"/>
                  </a:lnTo>
                  <a:lnTo>
                    <a:pt x="2114" y="216"/>
                  </a:lnTo>
                  <a:lnTo>
                    <a:pt x="1490" y="83"/>
                  </a:lnTo>
                  <a:lnTo>
                    <a:pt x="591" y="51"/>
                  </a:lnTo>
                  <a:lnTo>
                    <a:pt x="0" y="125"/>
                  </a:lnTo>
                  <a:lnTo>
                    <a:pt x="0" y="1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92" name="Freeform 20"/>
            <p:cNvSpPr>
              <a:spLocks/>
            </p:cNvSpPr>
            <p:nvPr/>
          </p:nvSpPr>
          <p:spPr bwMode="auto">
            <a:xfrm>
              <a:off x="497" y="3237"/>
              <a:ext cx="392" cy="291"/>
            </a:xfrm>
            <a:custGeom>
              <a:avLst/>
              <a:gdLst>
                <a:gd name="T0" fmla="*/ 2338 w 2338"/>
                <a:gd name="T1" fmla="*/ 83 h 1615"/>
                <a:gd name="T2" fmla="*/ 2306 w 2338"/>
                <a:gd name="T3" fmla="*/ 800 h 1615"/>
                <a:gd name="T4" fmla="*/ 2163 w 2338"/>
                <a:gd name="T5" fmla="*/ 1425 h 1615"/>
                <a:gd name="T6" fmla="*/ 2106 w 2338"/>
                <a:gd name="T7" fmla="*/ 1475 h 1615"/>
                <a:gd name="T8" fmla="*/ 1914 w 2338"/>
                <a:gd name="T9" fmla="*/ 1516 h 1615"/>
                <a:gd name="T10" fmla="*/ 1865 w 2338"/>
                <a:gd name="T11" fmla="*/ 1615 h 1615"/>
                <a:gd name="T12" fmla="*/ 500 w 2338"/>
                <a:gd name="T13" fmla="*/ 1591 h 1615"/>
                <a:gd name="T14" fmla="*/ 416 w 2338"/>
                <a:gd name="T15" fmla="*/ 1458 h 1615"/>
                <a:gd name="T16" fmla="*/ 192 w 2338"/>
                <a:gd name="T17" fmla="*/ 1450 h 1615"/>
                <a:gd name="T18" fmla="*/ 84 w 2338"/>
                <a:gd name="T19" fmla="*/ 1115 h 1615"/>
                <a:gd name="T20" fmla="*/ 0 w 2338"/>
                <a:gd name="T21" fmla="*/ 699 h 1615"/>
                <a:gd name="T22" fmla="*/ 7 w 2338"/>
                <a:gd name="T23" fmla="*/ 0 h 1615"/>
                <a:gd name="T24" fmla="*/ 59 w 2338"/>
                <a:gd name="T25" fmla="*/ 674 h 1615"/>
                <a:gd name="T26" fmla="*/ 232 w 2338"/>
                <a:gd name="T27" fmla="*/ 1366 h 1615"/>
                <a:gd name="T28" fmla="*/ 633 w 2338"/>
                <a:gd name="T29" fmla="*/ 1440 h 1615"/>
                <a:gd name="T30" fmla="*/ 1756 w 2338"/>
                <a:gd name="T31" fmla="*/ 1482 h 1615"/>
                <a:gd name="T32" fmla="*/ 2064 w 2338"/>
                <a:gd name="T33" fmla="*/ 1433 h 1615"/>
                <a:gd name="T34" fmla="*/ 2281 w 2338"/>
                <a:gd name="T35" fmla="*/ 633 h 1615"/>
                <a:gd name="T36" fmla="*/ 2338 w 2338"/>
                <a:gd name="T37" fmla="*/ 83 h 1615"/>
                <a:gd name="T38" fmla="*/ 2338 w 2338"/>
                <a:gd name="T39" fmla="*/ 83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38" h="1615">
                  <a:moveTo>
                    <a:pt x="2338" y="83"/>
                  </a:moveTo>
                  <a:lnTo>
                    <a:pt x="2306" y="800"/>
                  </a:lnTo>
                  <a:lnTo>
                    <a:pt x="2163" y="1425"/>
                  </a:lnTo>
                  <a:lnTo>
                    <a:pt x="2106" y="1475"/>
                  </a:lnTo>
                  <a:lnTo>
                    <a:pt x="1914" y="1516"/>
                  </a:lnTo>
                  <a:lnTo>
                    <a:pt x="1865" y="1615"/>
                  </a:lnTo>
                  <a:lnTo>
                    <a:pt x="500" y="1591"/>
                  </a:lnTo>
                  <a:lnTo>
                    <a:pt x="416" y="1458"/>
                  </a:lnTo>
                  <a:lnTo>
                    <a:pt x="192" y="1450"/>
                  </a:lnTo>
                  <a:lnTo>
                    <a:pt x="84" y="1115"/>
                  </a:lnTo>
                  <a:lnTo>
                    <a:pt x="0" y="699"/>
                  </a:lnTo>
                  <a:lnTo>
                    <a:pt x="7" y="0"/>
                  </a:lnTo>
                  <a:lnTo>
                    <a:pt x="59" y="674"/>
                  </a:lnTo>
                  <a:lnTo>
                    <a:pt x="232" y="1366"/>
                  </a:lnTo>
                  <a:lnTo>
                    <a:pt x="633" y="1440"/>
                  </a:lnTo>
                  <a:lnTo>
                    <a:pt x="1756" y="1482"/>
                  </a:lnTo>
                  <a:lnTo>
                    <a:pt x="2064" y="1433"/>
                  </a:lnTo>
                  <a:lnTo>
                    <a:pt x="2281" y="633"/>
                  </a:lnTo>
                  <a:lnTo>
                    <a:pt x="2338" y="83"/>
                  </a:lnTo>
                  <a:lnTo>
                    <a:pt x="2338"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93" name="Freeform 21"/>
            <p:cNvSpPr>
              <a:spLocks/>
            </p:cNvSpPr>
            <p:nvPr/>
          </p:nvSpPr>
          <p:spPr bwMode="auto">
            <a:xfrm>
              <a:off x="569" y="3515"/>
              <a:ext cx="334" cy="279"/>
            </a:xfrm>
            <a:custGeom>
              <a:avLst/>
              <a:gdLst>
                <a:gd name="T0" fmla="*/ 1527 w 1992"/>
                <a:gd name="T1" fmla="*/ 0 h 1551"/>
                <a:gd name="T2" fmla="*/ 1793 w 1992"/>
                <a:gd name="T3" fmla="*/ 408 h 1551"/>
                <a:gd name="T4" fmla="*/ 1584 w 1992"/>
                <a:gd name="T5" fmla="*/ 916 h 1551"/>
                <a:gd name="T6" fmla="*/ 1702 w 1992"/>
                <a:gd name="T7" fmla="*/ 933 h 1551"/>
                <a:gd name="T8" fmla="*/ 1992 w 1992"/>
                <a:gd name="T9" fmla="*/ 1551 h 1551"/>
                <a:gd name="T10" fmla="*/ 1643 w 1992"/>
                <a:gd name="T11" fmla="*/ 1000 h 1551"/>
                <a:gd name="T12" fmla="*/ 0 w 1992"/>
                <a:gd name="T13" fmla="*/ 963 h 1551"/>
                <a:gd name="T14" fmla="*/ 1443 w 1992"/>
                <a:gd name="T15" fmla="*/ 925 h 1551"/>
                <a:gd name="T16" fmla="*/ 1692 w 1992"/>
                <a:gd name="T17" fmla="*/ 475 h 1551"/>
                <a:gd name="T18" fmla="*/ 1236 w 1992"/>
                <a:gd name="T19" fmla="*/ 492 h 1551"/>
                <a:gd name="T20" fmla="*/ 778 w 1992"/>
                <a:gd name="T21" fmla="*/ 317 h 1551"/>
                <a:gd name="T22" fmla="*/ 229 w 1992"/>
                <a:gd name="T23" fmla="*/ 300 h 1551"/>
                <a:gd name="T24" fmla="*/ 137 w 1992"/>
                <a:gd name="T25" fmla="*/ 216 h 1551"/>
                <a:gd name="T26" fmla="*/ 229 w 1992"/>
                <a:gd name="T27" fmla="*/ 83 h 1551"/>
                <a:gd name="T28" fmla="*/ 219 w 1992"/>
                <a:gd name="T29" fmla="*/ 201 h 1551"/>
                <a:gd name="T30" fmla="*/ 1251 w 1992"/>
                <a:gd name="T31" fmla="*/ 226 h 1551"/>
                <a:gd name="T32" fmla="*/ 1226 w 1992"/>
                <a:gd name="T33" fmla="*/ 100 h 1551"/>
                <a:gd name="T34" fmla="*/ 1460 w 1992"/>
                <a:gd name="T35" fmla="*/ 93 h 1551"/>
                <a:gd name="T36" fmla="*/ 1527 w 1992"/>
                <a:gd name="T37" fmla="*/ 0 h 1551"/>
                <a:gd name="T38" fmla="*/ 1527 w 1992"/>
                <a:gd name="T39" fmla="*/ 0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92" h="1551">
                  <a:moveTo>
                    <a:pt x="1527" y="0"/>
                  </a:moveTo>
                  <a:lnTo>
                    <a:pt x="1793" y="408"/>
                  </a:lnTo>
                  <a:lnTo>
                    <a:pt x="1584" y="916"/>
                  </a:lnTo>
                  <a:lnTo>
                    <a:pt x="1702" y="933"/>
                  </a:lnTo>
                  <a:lnTo>
                    <a:pt x="1992" y="1551"/>
                  </a:lnTo>
                  <a:lnTo>
                    <a:pt x="1643" y="1000"/>
                  </a:lnTo>
                  <a:lnTo>
                    <a:pt x="0" y="963"/>
                  </a:lnTo>
                  <a:lnTo>
                    <a:pt x="1443" y="925"/>
                  </a:lnTo>
                  <a:lnTo>
                    <a:pt x="1692" y="475"/>
                  </a:lnTo>
                  <a:lnTo>
                    <a:pt x="1236" y="492"/>
                  </a:lnTo>
                  <a:lnTo>
                    <a:pt x="778" y="317"/>
                  </a:lnTo>
                  <a:lnTo>
                    <a:pt x="229" y="300"/>
                  </a:lnTo>
                  <a:lnTo>
                    <a:pt x="137" y="216"/>
                  </a:lnTo>
                  <a:lnTo>
                    <a:pt x="229" y="83"/>
                  </a:lnTo>
                  <a:lnTo>
                    <a:pt x="219" y="201"/>
                  </a:lnTo>
                  <a:lnTo>
                    <a:pt x="1251" y="226"/>
                  </a:lnTo>
                  <a:lnTo>
                    <a:pt x="1226" y="100"/>
                  </a:lnTo>
                  <a:lnTo>
                    <a:pt x="1460" y="93"/>
                  </a:lnTo>
                  <a:lnTo>
                    <a:pt x="1527" y="0"/>
                  </a:lnTo>
                  <a:lnTo>
                    <a:pt x="15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94" name="Freeform 22"/>
            <p:cNvSpPr>
              <a:spLocks/>
            </p:cNvSpPr>
            <p:nvPr/>
          </p:nvSpPr>
          <p:spPr bwMode="auto">
            <a:xfrm>
              <a:off x="641" y="3529"/>
              <a:ext cx="99" cy="16"/>
            </a:xfrm>
            <a:custGeom>
              <a:avLst/>
              <a:gdLst>
                <a:gd name="T0" fmla="*/ 0 w 591"/>
                <a:gd name="T1" fmla="*/ 0 h 83"/>
                <a:gd name="T2" fmla="*/ 116 w 591"/>
                <a:gd name="T3" fmla="*/ 66 h 83"/>
                <a:gd name="T4" fmla="*/ 500 w 591"/>
                <a:gd name="T5" fmla="*/ 83 h 83"/>
                <a:gd name="T6" fmla="*/ 591 w 591"/>
                <a:gd name="T7" fmla="*/ 0 h 83"/>
                <a:gd name="T8" fmla="*/ 0 w 591"/>
                <a:gd name="T9" fmla="*/ 0 h 83"/>
                <a:gd name="T10" fmla="*/ 0 w 591"/>
                <a:gd name="T11" fmla="*/ 0 h 83"/>
              </a:gdLst>
              <a:ahLst/>
              <a:cxnLst>
                <a:cxn ang="0">
                  <a:pos x="T0" y="T1"/>
                </a:cxn>
                <a:cxn ang="0">
                  <a:pos x="T2" y="T3"/>
                </a:cxn>
                <a:cxn ang="0">
                  <a:pos x="T4" y="T5"/>
                </a:cxn>
                <a:cxn ang="0">
                  <a:pos x="T6" y="T7"/>
                </a:cxn>
                <a:cxn ang="0">
                  <a:pos x="T8" y="T9"/>
                </a:cxn>
                <a:cxn ang="0">
                  <a:pos x="T10" y="T11"/>
                </a:cxn>
              </a:cxnLst>
              <a:rect l="0" t="0" r="r" b="b"/>
              <a:pathLst>
                <a:path w="591" h="83">
                  <a:moveTo>
                    <a:pt x="0" y="0"/>
                  </a:moveTo>
                  <a:lnTo>
                    <a:pt x="116" y="66"/>
                  </a:lnTo>
                  <a:lnTo>
                    <a:pt x="500" y="83"/>
                  </a:lnTo>
                  <a:lnTo>
                    <a:pt x="591"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95" name="Freeform 23"/>
            <p:cNvSpPr>
              <a:spLocks/>
            </p:cNvSpPr>
            <p:nvPr/>
          </p:nvSpPr>
          <p:spPr bwMode="auto">
            <a:xfrm>
              <a:off x="519" y="3507"/>
              <a:ext cx="126" cy="172"/>
            </a:xfrm>
            <a:custGeom>
              <a:avLst/>
              <a:gdLst>
                <a:gd name="T0" fmla="*/ 207 w 749"/>
                <a:gd name="T1" fmla="*/ 0 h 958"/>
                <a:gd name="T2" fmla="*/ 0 w 749"/>
                <a:gd name="T3" fmla="*/ 441 h 958"/>
                <a:gd name="T4" fmla="*/ 217 w 749"/>
                <a:gd name="T5" fmla="*/ 958 h 958"/>
                <a:gd name="T6" fmla="*/ 148 w 749"/>
                <a:gd name="T7" fmla="*/ 555 h 958"/>
                <a:gd name="T8" fmla="*/ 532 w 749"/>
                <a:gd name="T9" fmla="*/ 567 h 958"/>
                <a:gd name="T10" fmla="*/ 699 w 749"/>
                <a:gd name="T11" fmla="*/ 833 h 958"/>
                <a:gd name="T12" fmla="*/ 736 w 749"/>
                <a:gd name="T13" fmla="*/ 941 h 958"/>
                <a:gd name="T14" fmla="*/ 749 w 749"/>
                <a:gd name="T15" fmla="*/ 517 h 958"/>
                <a:gd name="T16" fmla="*/ 65 w 749"/>
                <a:gd name="T17" fmla="*/ 458 h 958"/>
                <a:gd name="T18" fmla="*/ 207 w 749"/>
                <a:gd name="T19" fmla="*/ 0 h 958"/>
                <a:gd name="T20" fmla="*/ 207 w 749"/>
                <a:gd name="T21"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9" h="958">
                  <a:moveTo>
                    <a:pt x="207" y="0"/>
                  </a:moveTo>
                  <a:lnTo>
                    <a:pt x="0" y="441"/>
                  </a:lnTo>
                  <a:lnTo>
                    <a:pt x="217" y="958"/>
                  </a:lnTo>
                  <a:lnTo>
                    <a:pt x="148" y="555"/>
                  </a:lnTo>
                  <a:lnTo>
                    <a:pt x="532" y="567"/>
                  </a:lnTo>
                  <a:lnTo>
                    <a:pt x="699" y="833"/>
                  </a:lnTo>
                  <a:lnTo>
                    <a:pt x="736" y="941"/>
                  </a:lnTo>
                  <a:lnTo>
                    <a:pt x="749" y="517"/>
                  </a:lnTo>
                  <a:lnTo>
                    <a:pt x="65" y="458"/>
                  </a:lnTo>
                  <a:lnTo>
                    <a:pt x="207" y="0"/>
                  </a:lnTo>
                  <a:lnTo>
                    <a:pt x="20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96" name="Freeform 24"/>
            <p:cNvSpPr>
              <a:spLocks/>
            </p:cNvSpPr>
            <p:nvPr/>
          </p:nvSpPr>
          <p:spPr bwMode="auto">
            <a:xfrm>
              <a:off x="480" y="3691"/>
              <a:ext cx="423" cy="147"/>
            </a:xfrm>
            <a:custGeom>
              <a:avLst/>
              <a:gdLst>
                <a:gd name="T0" fmla="*/ 276 w 2522"/>
                <a:gd name="T1" fmla="*/ 0 h 817"/>
                <a:gd name="T2" fmla="*/ 0 w 2522"/>
                <a:gd name="T3" fmla="*/ 667 h 817"/>
                <a:gd name="T4" fmla="*/ 27 w 2522"/>
                <a:gd name="T5" fmla="*/ 734 h 817"/>
                <a:gd name="T6" fmla="*/ 133 w 2522"/>
                <a:gd name="T7" fmla="*/ 808 h 817"/>
                <a:gd name="T8" fmla="*/ 2431 w 2522"/>
                <a:gd name="T9" fmla="*/ 817 h 817"/>
                <a:gd name="T10" fmla="*/ 2522 w 2522"/>
                <a:gd name="T11" fmla="*/ 766 h 817"/>
                <a:gd name="T12" fmla="*/ 2522 w 2522"/>
                <a:gd name="T13" fmla="*/ 650 h 817"/>
                <a:gd name="T14" fmla="*/ 2439 w 2522"/>
                <a:gd name="T15" fmla="*/ 734 h 817"/>
                <a:gd name="T16" fmla="*/ 175 w 2522"/>
                <a:gd name="T17" fmla="*/ 751 h 817"/>
                <a:gd name="T18" fmla="*/ 93 w 2522"/>
                <a:gd name="T19" fmla="*/ 625 h 817"/>
                <a:gd name="T20" fmla="*/ 276 w 2522"/>
                <a:gd name="T21" fmla="*/ 0 h 817"/>
                <a:gd name="T22" fmla="*/ 276 w 2522"/>
                <a:gd name="T23" fmla="*/ 0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2" h="817">
                  <a:moveTo>
                    <a:pt x="276" y="0"/>
                  </a:moveTo>
                  <a:lnTo>
                    <a:pt x="0" y="667"/>
                  </a:lnTo>
                  <a:lnTo>
                    <a:pt x="27" y="734"/>
                  </a:lnTo>
                  <a:lnTo>
                    <a:pt x="133" y="808"/>
                  </a:lnTo>
                  <a:lnTo>
                    <a:pt x="2431" y="817"/>
                  </a:lnTo>
                  <a:lnTo>
                    <a:pt x="2522" y="766"/>
                  </a:lnTo>
                  <a:lnTo>
                    <a:pt x="2522" y="650"/>
                  </a:lnTo>
                  <a:lnTo>
                    <a:pt x="2439" y="734"/>
                  </a:lnTo>
                  <a:lnTo>
                    <a:pt x="175" y="751"/>
                  </a:lnTo>
                  <a:lnTo>
                    <a:pt x="93" y="625"/>
                  </a:lnTo>
                  <a:lnTo>
                    <a:pt x="276" y="0"/>
                  </a:lnTo>
                  <a:lnTo>
                    <a:pt x="2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97" name="Freeform 25"/>
            <p:cNvSpPr>
              <a:spLocks/>
            </p:cNvSpPr>
            <p:nvPr/>
          </p:nvSpPr>
          <p:spPr bwMode="auto">
            <a:xfrm>
              <a:off x="514" y="3715"/>
              <a:ext cx="40" cy="84"/>
            </a:xfrm>
            <a:custGeom>
              <a:avLst/>
              <a:gdLst>
                <a:gd name="T0" fmla="*/ 150 w 241"/>
                <a:gd name="T1" fmla="*/ 0 h 468"/>
                <a:gd name="T2" fmla="*/ 0 w 241"/>
                <a:gd name="T3" fmla="*/ 468 h 468"/>
                <a:gd name="T4" fmla="*/ 241 w 241"/>
                <a:gd name="T5" fmla="*/ 468 h 468"/>
                <a:gd name="T6" fmla="*/ 100 w 241"/>
                <a:gd name="T7" fmla="*/ 367 h 468"/>
                <a:gd name="T8" fmla="*/ 150 w 241"/>
                <a:gd name="T9" fmla="*/ 0 h 468"/>
                <a:gd name="T10" fmla="*/ 150 w 241"/>
                <a:gd name="T11" fmla="*/ 0 h 468"/>
              </a:gdLst>
              <a:ahLst/>
              <a:cxnLst>
                <a:cxn ang="0">
                  <a:pos x="T0" y="T1"/>
                </a:cxn>
                <a:cxn ang="0">
                  <a:pos x="T2" y="T3"/>
                </a:cxn>
                <a:cxn ang="0">
                  <a:pos x="T4" y="T5"/>
                </a:cxn>
                <a:cxn ang="0">
                  <a:pos x="T6" y="T7"/>
                </a:cxn>
                <a:cxn ang="0">
                  <a:pos x="T8" y="T9"/>
                </a:cxn>
                <a:cxn ang="0">
                  <a:pos x="T10" y="T11"/>
                </a:cxn>
              </a:cxnLst>
              <a:rect l="0" t="0" r="r" b="b"/>
              <a:pathLst>
                <a:path w="241" h="468">
                  <a:moveTo>
                    <a:pt x="150" y="0"/>
                  </a:moveTo>
                  <a:lnTo>
                    <a:pt x="0" y="468"/>
                  </a:lnTo>
                  <a:lnTo>
                    <a:pt x="241" y="468"/>
                  </a:lnTo>
                  <a:lnTo>
                    <a:pt x="100" y="367"/>
                  </a:lnTo>
                  <a:lnTo>
                    <a:pt x="150" y="0"/>
                  </a:lnTo>
                  <a:lnTo>
                    <a:pt x="1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98" name="Freeform 26"/>
            <p:cNvSpPr>
              <a:spLocks/>
            </p:cNvSpPr>
            <p:nvPr/>
          </p:nvSpPr>
          <p:spPr bwMode="auto">
            <a:xfrm>
              <a:off x="586" y="3719"/>
              <a:ext cx="215" cy="81"/>
            </a:xfrm>
            <a:custGeom>
              <a:avLst/>
              <a:gdLst>
                <a:gd name="T0" fmla="*/ 0 w 1281"/>
                <a:gd name="T1" fmla="*/ 433 h 450"/>
                <a:gd name="T2" fmla="*/ 1281 w 1281"/>
                <a:gd name="T3" fmla="*/ 450 h 450"/>
                <a:gd name="T4" fmla="*/ 1057 w 1281"/>
                <a:gd name="T5" fmla="*/ 0 h 450"/>
                <a:gd name="T6" fmla="*/ 1057 w 1281"/>
                <a:gd name="T7" fmla="*/ 68 h 450"/>
                <a:gd name="T8" fmla="*/ 899 w 1281"/>
                <a:gd name="T9" fmla="*/ 68 h 450"/>
                <a:gd name="T10" fmla="*/ 857 w 1281"/>
                <a:gd name="T11" fmla="*/ 125 h 450"/>
                <a:gd name="T12" fmla="*/ 1049 w 1281"/>
                <a:gd name="T13" fmla="*/ 125 h 450"/>
                <a:gd name="T14" fmla="*/ 1082 w 1281"/>
                <a:gd name="T15" fmla="*/ 201 h 450"/>
                <a:gd name="T16" fmla="*/ 958 w 1281"/>
                <a:gd name="T17" fmla="*/ 192 h 450"/>
                <a:gd name="T18" fmla="*/ 899 w 1281"/>
                <a:gd name="T19" fmla="*/ 258 h 450"/>
                <a:gd name="T20" fmla="*/ 850 w 1281"/>
                <a:gd name="T21" fmla="*/ 201 h 450"/>
                <a:gd name="T22" fmla="*/ 675 w 1281"/>
                <a:gd name="T23" fmla="*/ 201 h 450"/>
                <a:gd name="T24" fmla="*/ 616 w 1281"/>
                <a:gd name="T25" fmla="*/ 275 h 450"/>
                <a:gd name="T26" fmla="*/ 1066 w 1281"/>
                <a:gd name="T27" fmla="*/ 309 h 450"/>
                <a:gd name="T28" fmla="*/ 998 w 1281"/>
                <a:gd name="T29" fmla="*/ 367 h 450"/>
                <a:gd name="T30" fmla="*/ 882 w 1281"/>
                <a:gd name="T31" fmla="*/ 334 h 450"/>
                <a:gd name="T32" fmla="*/ 741 w 1281"/>
                <a:gd name="T33" fmla="*/ 351 h 450"/>
                <a:gd name="T34" fmla="*/ 650 w 1281"/>
                <a:gd name="T35" fmla="*/ 384 h 450"/>
                <a:gd name="T36" fmla="*/ 591 w 1281"/>
                <a:gd name="T37" fmla="*/ 334 h 450"/>
                <a:gd name="T38" fmla="*/ 342 w 1281"/>
                <a:gd name="T39" fmla="*/ 351 h 450"/>
                <a:gd name="T40" fmla="*/ 276 w 1281"/>
                <a:gd name="T41" fmla="*/ 401 h 450"/>
                <a:gd name="T42" fmla="*/ 217 w 1281"/>
                <a:gd name="T43" fmla="*/ 342 h 450"/>
                <a:gd name="T44" fmla="*/ 76 w 1281"/>
                <a:gd name="T45" fmla="*/ 359 h 450"/>
                <a:gd name="T46" fmla="*/ 0 w 1281"/>
                <a:gd name="T47" fmla="*/ 433 h 450"/>
                <a:gd name="T48" fmla="*/ 0 w 1281"/>
                <a:gd name="T49" fmla="*/ 433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1" h="450">
                  <a:moveTo>
                    <a:pt x="0" y="433"/>
                  </a:moveTo>
                  <a:lnTo>
                    <a:pt x="1281" y="450"/>
                  </a:lnTo>
                  <a:lnTo>
                    <a:pt x="1057" y="0"/>
                  </a:lnTo>
                  <a:lnTo>
                    <a:pt x="1057" y="68"/>
                  </a:lnTo>
                  <a:lnTo>
                    <a:pt x="899" y="68"/>
                  </a:lnTo>
                  <a:lnTo>
                    <a:pt x="857" y="125"/>
                  </a:lnTo>
                  <a:lnTo>
                    <a:pt x="1049" y="125"/>
                  </a:lnTo>
                  <a:lnTo>
                    <a:pt x="1082" y="201"/>
                  </a:lnTo>
                  <a:lnTo>
                    <a:pt x="958" y="192"/>
                  </a:lnTo>
                  <a:lnTo>
                    <a:pt x="899" y="258"/>
                  </a:lnTo>
                  <a:lnTo>
                    <a:pt x="850" y="201"/>
                  </a:lnTo>
                  <a:lnTo>
                    <a:pt x="675" y="201"/>
                  </a:lnTo>
                  <a:lnTo>
                    <a:pt x="616" y="275"/>
                  </a:lnTo>
                  <a:lnTo>
                    <a:pt x="1066" y="309"/>
                  </a:lnTo>
                  <a:lnTo>
                    <a:pt x="998" y="367"/>
                  </a:lnTo>
                  <a:lnTo>
                    <a:pt x="882" y="334"/>
                  </a:lnTo>
                  <a:lnTo>
                    <a:pt x="741" y="351"/>
                  </a:lnTo>
                  <a:lnTo>
                    <a:pt x="650" y="384"/>
                  </a:lnTo>
                  <a:lnTo>
                    <a:pt x="591" y="334"/>
                  </a:lnTo>
                  <a:lnTo>
                    <a:pt x="342" y="351"/>
                  </a:lnTo>
                  <a:lnTo>
                    <a:pt x="276" y="401"/>
                  </a:lnTo>
                  <a:lnTo>
                    <a:pt x="217" y="342"/>
                  </a:lnTo>
                  <a:lnTo>
                    <a:pt x="76" y="359"/>
                  </a:lnTo>
                  <a:lnTo>
                    <a:pt x="0" y="433"/>
                  </a:lnTo>
                  <a:lnTo>
                    <a:pt x="0" y="4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99" name="Freeform 27"/>
            <p:cNvSpPr>
              <a:spLocks/>
            </p:cNvSpPr>
            <p:nvPr/>
          </p:nvSpPr>
          <p:spPr bwMode="auto">
            <a:xfrm>
              <a:off x="556" y="3749"/>
              <a:ext cx="110" cy="14"/>
            </a:xfrm>
            <a:custGeom>
              <a:avLst/>
              <a:gdLst>
                <a:gd name="T0" fmla="*/ 0 w 657"/>
                <a:gd name="T1" fmla="*/ 76 h 76"/>
                <a:gd name="T2" fmla="*/ 657 w 657"/>
                <a:gd name="T3" fmla="*/ 76 h 76"/>
                <a:gd name="T4" fmla="*/ 557 w 657"/>
                <a:gd name="T5" fmla="*/ 9 h 76"/>
                <a:gd name="T6" fmla="*/ 349 w 657"/>
                <a:gd name="T7" fmla="*/ 0 h 76"/>
                <a:gd name="T8" fmla="*/ 273 w 657"/>
                <a:gd name="T9" fmla="*/ 49 h 76"/>
                <a:gd name="T10" fmla="*/ 216 w 657"/>
                <a:gd name="T11" fmla="*/ 0 h 76"/>
                <a:gd name="T12" fmla="*/ 66 w 657"/>
                <a:gd name="T13" fmla="*/ 0 h 76"/>
                <a:gd name="T14" fmla="*/ 0 w 657"/>
                <a:gd name="T15" fmla="*/ 76 h 76"/>
                <a:gd name="T16" fmla="*/ 0 w 65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7" h="76">
                  <a:moveTo>
                    <a:pt x="0" y="76"/>
                  </a:moveTo>
                  <a:lnTo>
                    <a:pt x="657" y="76"/>
                  </a:lnTo>
                  <a:lnTo>
                    <a:pt x="557" y="9"/>
                  </a:lnTo>
                  <a:lnTo>
                    <a:pt x="349" y="0"/>
                  </a:lnTo>
                  <a:lnTo>
                    <a:pt x="273" y="49"/>
                  </a:lnTo>
                  <a:lnTo>
                    <a:pt x="216" y="0"/>
                  </a:lnTo>
                  <a:lnTo>
                    <a:pt x="66" y="0"/>
                  </a:lnTo>
                  <a:lnTo>
                    <a:pt x="0" y="76"/>
                  </a:lnTo>
                  <a:lnTo>
                    <a:pt x="0"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100" name="Freeform 28"/>
            <p:cNvSpPr>
              <a:spLocks/>
            </p:cNvSpPr>
            <p:nvPr/>
          </p:nvSpPr>
          <p:spPr bwMode="auto">
            <a:xfrm>
              <a:off x="814" y="3721"/>
              <a:ext cx="71" cy="73"/>
            </a:xfrm>
            <a:custGeom>
              <a:avLst/>
              <a:gdLst>
                <a:gd name="T0" fmla="*/ 166 w 424"/>
                <a:gd name="T1" fmla="*/ 0 h 409"/>
                <a:gd name="T2" fmla="*/ 424 w 424"/>
                <a:gd name="T3" fmla="*/ 409 h 409"/>
                <a:gd name="T4" fmla="*/ 33 w 424"/>
                <a:gd name="T5" fmla="*/ 399 h 409"/>
                <a:gd name="T6" fmla="*/ 74 w 424"/>
                <a:gd name="T7" fmla="*/ 308 h 409"/>
                <a:gd name="T8" fmla="*/ 242 w 424"/>
                <a:gd name="T9" fmla="*/ 342 h 409"/>
                <a:gd name="T10" fmla="*/ 274 w 424"/>
                <a:gd name="T11" fmla="*/ 242 h 409"/>
                <a:gd name="T12" fmla="*/ 17 w 424"/>
                <a:gd name="T13" fmla="*/ 242 h 409"/>
                <a:gd name="T14" fmla="*/ 57 w 424"/>
                <a:gd name="T15" fmla="*/ 183 h 409"/>
                <a:gd name="T16" fmla="*/ 200 w 424"/>
                <a:gd name="T17" fmla="*/ 175 h 409"/>
                <a:gd name="T18" fmla="*/ 158 w 424"/>
                <a:gd name="T19" fmla="*/ 91 h 409"/>
                <a:gd name="T20" fmla="*/ 0 w 424"/>
                <a:gd name="T21" fmla="*/ 91 h 409"/>
                <a:gd name="T22" fmla="*/ 42 w 424"/>
                <a:gd name="T23" fmla="*/ 17 h 409"/>
                <a:gd name="T24" fmla="*/ 166 w 424"/>
                <a:gd name="T25" fmla="*/ 0 h 409"/>
                <a:gd name="T26" fmla="*/ 166 w 424"/>
                <a:gd name="T27"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4" h="409">
                  <a:moveTo>
                    <a:pt x="166" y="0"/>
                  </a:moveTo>
                  <a:lnTo>
                    <a:pt x="424" y="409"/>
                  </a:lnTo>
                  <a:lnTo>
                    <a:pt x="33" y="399"/>
                  </a:lnTo>
                  <a:lnTo>
                    <a:pt x="74" y="308"/>
                  </a:lnTo>
                  <a:lnTo>
                    <a:pt x="242" y="342"/>
                  </a:lnTo>
                  <a:lnTo>
                    <a:pt x="274" y="242"/>
                  </a:lnTo>
                  <a:lnTo>
                    <a:pt x="17" y="242"/>
                  </a:lnTo>
                  <a:lnTo>
                    <a:pt x="57" y="183"/>
                  </a:lnTo>
                  <a:lnTo>
                    <a:pt x="200" y="175"/>
                  </a:lnTo>
                  <a:lnTo>
                    <a:pt x="158" y="91"/>
                  </a:lnTo>
                  <a:lnTo>
                    <a:pt x="0" y="91"/>
                  </a:lnTo>
                  <a:lnTo>
                    <a:pt x="42" y="17"/>
                  </a:lnTo>
                  <a:lnTo>
                    <a:pt x="166" y="0"/>
                  </a:lnTo>
                  <a:lnTo>
                    <a:pt x="1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101" name="Freeform 29"/>
            <p:cNvSpPr>
              <a:spLocks/>
            </p:cNvSpPr>
            <p:nvPr/>
          </p:nvSpPr>
          <p:spPr bwMode="auto">
            <a:xfrm>
              <a:off x="875" y="3577"/>
              <a:ext cx="96" cy="165"/>
            </a:xfrm>
            <a:custGeom>
              <a:avLst/>
              <a:gdLst>
                <a:gd name="T0" fmla="*/ 0 w 574"/>
                <a:gd name="T1" fmla="*/ 0 h 916"/>
                <a:gd name="T2" fmla="*/ 325 w 574"/>
                <a:gd name="T3" fmla="*/ 142 h 916"/>
                <a:gd name="T4" fmla="*/ 401 w 574"/>
                <a:gd name="T5" fmla="*/ 276 h 916"/>
                <a:gd name="T6" fmla="*/ 133 w 574"/>
                <a:gd name="T7" fmla="*/ 433 h 916"/>
                <a:gd name="T8" fmla="*/ 109 w 574"/>
                <a:gd name="T9" fmla="*/ 534 h 916"/>
                <a:gd name="T10" fmla="*/ 574 w 574"/>
                <a:gd name="T11" fmla="*/ 817 h 916"/>
                <a:gd name="T12" fmla="*/ 508 w 574"/>
                <a:gd name="T13" fmla="*/ 916 h 916"/>
                <a:gd name="T14" fmla="*/ 458 w 574"/>
                <a:gd name="T15" fmla="*/ 832 h 916"/>
                <a:gd name="T16" fmla="*/ 27 w 574"/>
                <a:gd name="T17" fmla="*/ 525 h 916"/>
                <a:gd name="T18" fmla="*/ 34 w 574"/>
                <a:gd name="T19" fmla="*/ 399 h 916"/>
                <a:gd name="T20" fmla="*/ 325 w 574"/>
                <a:gd name="T21" fmla="*/ 258 h 916"/>
                <a:gd name="T22" fmla="*/ 251 w 574"/>
                <a:gd name="T23" fmla="*/ 133 h 916"/>
                <a:gd name="T24" fmla="*/ 0 w 574"/>
                <a:gd name="T25" fmla="*/ 0 h 916"/>
                <a:gd name="T26" fmla="*/ 0 w 574"/>
                <a:gd name="T27" fmla="*/ 0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4" h="916">
                  <a:moveTo>
                    <a:pt x="0" y="0"/>
                  </a:moveTo>
                  <a:lnTo>
                    <a:pt x="325" y="142"/>
                  </a:lnTo>
                  <a:lnTo>
                    <a:pt x="401" y="276"/>
                  </a:lnTo>
                  <a:lnTo>
                    <a:pt x="133" y="433"/>
                  </a:lnTo>
                  <a:lnTo>
                    <a:pt x="109" y="534"/>
                  </a:lnTo>
                  <a:lnTo>
                    <a:pt x="574" y="817"/>
                  </a:lnTo>
                  <a:lnTo>
                    <a:pt x="508" y="916"/>
                  </a:lnTo>
                  <a:lnTo>
                    <a:pt x="458" y="832"/>
                  </a:lnTo>
                  <a:lnTo>
                    <a:pt x="27" y="525"/>
                  </a:lnTo>
                  <a:lnTo>
                    <a:pt x="34" y="399"/>
                  </a:lnTo>
                  <a:lnTo>
                    <a:pt x="325" y="258"/>
                  </a:lnTo>
                  <a:lnTo>
                    <a:pt x="251" y="133"/>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102" name="Freeform 30"/>
            <p:cNvSpPr>
              <a:spLocks/>
            </p:cNvSpPr>
            <p:nvPr/>
          </p:nvSpPr>
          <p:spPr bwMode="auto">
            <a:xfrm>
              <a:off x="726" y="3615"/>
              <a:ext cx="103" cy="23"/>
            </a:xfrm>
            <a:custGeom>
              <a:avLst/>
              <a:gdLst>
                <a:gd name="T0" fmla="*/ 0 w 615"/>
                <a:gd name="T1" fmla="*/ 133 h 133"/>
                <a:gd name="T2" fmla="*/ 49 w 615"/>
                <a:gd name="T3" fmla="*/ 0 h 133"/>
                <a:gd name="T4" fmla="*/ 615 w 615"/>
                <a:gd name="T5" fmla="*/ 8 h 133"/>
                <a:gd name="T6" fmla="*/ 541 w 615"/>
                <a:gd name="T7" fmla="*/ 133 h 133"/>
                <a:gd name="T8" fmla="*/ 515 w 615"/>
                <a:gd name="T9" fmla="*/ 67 h 133"/>
                <a:gd name="T10" fmla="*/ 175 w 615"/>
                <a:gd name="T11" fmla="*/ 49 h 133"/>
                <a:gd name="T12" fmla="*/ 0 w 615"/>
                <a:gd name="T13" fmla="*/ 133 h 133"/>
                <a:gd name="T14" fmla="*/ 0 w 615"/>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133">
                  <a:moveTo>
                    <a:pt x="0" y="133"/>
                  </a:moveTo>
                  <a:lnTo>
                    <a:pt x="49" y="0"/>
                  </a:lnTo>
                  <a:lnTo>
                    <a:pt x="615" y="8"/>
                  </a:lnTo>
                  <a:lnTo>
                    <a:pt x="541" y="133"/>
                  </a:lnTo>
                  <a:lnTo>
                    <a:pt x="515" y="67"/>
                  </a:lnTo>
                  <a:lnTo>
                    <a:pt x="175" y="49"/>
                  </a:lnTo>
                  <a:lnTo>
                    <a:pt x="0" y="133"/>
                  </a:lnTo>
                  <a:lnTo>
                    <a:pt x="0" y="1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103" name="Freeform 31"/>
            <p:cNvSpPr>
              <a:spLocks/>
            </p:cNvSpPr>
            <p:nvPr/>
          </p:nvSpPr>
          <p:spPr bwMode="auto">
            <a:xfrm>
              <a:off x="710" y="3649"/>
              <a:ext cx="99" cy="24"/>
            </a:xfrm>
            <a:custGeom>
              <a:avLst/>
              <a:gdLst>
                <a:gd name="T0" fmla="*/ 57 w 589"/>
                <a:gd name="T1" fmla="*/ 59 h 135"/>
                <a:gd name="T2" fmla="*/ 232 w 589"/>
                <a:gd name="T3" fmla="*/ 51 h 135"/>
                <a:gd name="T4" fmla="*/ 273 w 589"/>
                <a:gd name="T5" fmla="*/ 0 h 135"/>
                <a:gd name="T6" fmla="*/ 456 w 589"/>
                <a:gd name="T7" fmla="*/ 0 h 135"/>
                <a:gd name="T8" fmla="*/ 498 w 589"/>
                <a:gd name="T9" fmla="*/ 51 h 135"/>
                <a:gd name="T10" fmla="*/ 589 w 589"/>
                <a:gd name="T11" fmla="*/ 51 h 135"/>
                <a:gd name="T12" fmla="*/ 547 w 589"/>
                <a:gd name="T13" fmla="*/ 93 h 135"/>
                <a:gd name="T14" fmla="*/ 490 w 589"/>
                <a:gd name="T15" fmla="*/ 101 h 135"/>
                <a:gd name="T16" fmla="*/ 382 w 589"/>
                <a:gd name="T17" fmla="*/ 135 h 135"/>
                <a:gd name="T18" fmla="*/ 249 w 589"/>
                <a:gd name="T19" fmla="*/ 135 h 135"/>
                <a:gd name="T20" fmla="*/ 207 w 589"/>
                <a:gd name="T21" fmla="*/ 93 h 135"/>
                <a:gd name="T22" fmla="*/ 0 w 589"/>
                <a:gd name="T23" fmla="*/ 101 h 135"/>
                <a:gd name="T24" fmla="*/ 57 w 589"/>
                <a:gd name="T25" fmla="*/ 59 h 135"/>
                <a:gd name="T26" fmla="*/ 57 w 589"/>
                <a:gd name="T27"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9" h="135">
                  <a:moveTo>
                    <a:pt x="57" y="59"/>
                  </a:moveTo>
                  <a:lnTo>
                    <a:pt x="232" y="51"/>
                  </a:lnTo>
                  <a:lnTo>
                    <a:pt x="273" y="0"/>
                  </a:lnTo>
                  <a:lnTo>
                    <a:pt x="456" y="0"/>
                  </a:lnTo>
                  <a:lnTo>
                    <a:pt x="498" y="51"/>
                  </a:lnTo>
                  <a:lnTo>
                    <a:pt x="589" y="51"/>
                  </a:lnTo>
                  <a:lnTo>
                    <a:pt x="547" y="93"/>
                  </a:lnTo>
                  <a:lnTo>
                    <a:pt x="490" y="101"/>
                  </a:lnTo>
                  <a:lnTo>
                    <a:pt x="382" y="135"/>
                  </a:lnTo>
                  <a:lnTo>
                    <a:pt x="249" y="135"/>
                  </a:lnTo>
                  <a:lnTo>
                    <a:pt x="207" y="93"/>
                  </a:lnTo>
                  <a:lnTo>
                    <a:pt x="0" y="101"/>
                  </a:lnTo>
                  <a:lnTo>
                    <a:pt x="57" y="59"/>
                  </a:lnTo>
                  <a:lnTo>
                    <a:pt x="57"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104" name="Freeform 32"/>
            <p:cNvSpPr>
              <a:spLocks/>
            </p:cNvSpPr>
            <p:nvPr/>
          </p:nvSpPr>
          <p:spPr bwMode="auto">
            <a:xfrm>
              <a:off x="667" y="3598"/>
              <a:ext cx="53" cy="73"/>
            </a:xfrm>
            <a:custGeom>
              <a:avLst/>
              <a:gdLst>
                <a:gd name="T0" fmla="*/ 0 w 315"/>
                <a:gd name="T1" fmla="*/ 0 h 409"/>
                <a:gd name="T2" fmla="*/ 315 w 315"/>
                <a:gd name="T3" fmla="*/ 34 h 409"/>
                <a:gd name="T4" fmla="*/ 207 w 315"/>
                <a:gd name="T5" fmla="*/ 409 h 409"/>
                <a:gd name="T6" fmla="*/ 175 w 315"/>
                <a:gd name="T7" fmla="*/ 76 h 409"/>
                <a:gd name="T8" fmla="*/ 0 w 315"/>
                <a:gd name="T9" fmla="*/ 0 h 409"/>
                <a:gd name="T10" fmla="*/ 0 w 315"/>
                <a:gd name="T11" fmla="*/ 0 h 409"/>
              </a:gdLst>
              <a:ahLst/>
              <a:cxnLst>
                <a:cxn ang="0">
                  <a:pos x="T0" y="T1"/>
                </a:cxn>
                <a:cxn ang="0">
                  <a:pos x="T2" y="T3"/>
                </a:cxn>
                <a:cxn ang="0">
                  <a:pos x="T4" y="T5"/>
                </a:cxn>
                <a:cxn ang="0">
                  <a:pos x="T6" y="T7"/>
                </a:cxn>
                <a:cxn ang="0">
                  <a:pos x="T8" y="T9"/>
                </a:cxn>
                <a:cxn ang="0">
                  <a:pos x="T10" y="T11"/>
                </a:cxn>
              </a:cxnLst>
              <a:rect l="0" t="0" r="r" b="b"/>
              <a:pathLst>
                <a:path w="315" h="409">
                  <a:moveTo>
                    <a:pt x="0" y="0"/>
                  </a:moveTo>
                  <a:lnTo>
                    <a:pt x="315" y="34"/>
                  </a:lnTo>
                  <a:lnTo>
                    <a:pt x="207" y="409"/>
                  </a:lnTo>
                  <a:lnTo>
                    <a:pt x="175" y="76"/>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105" name="Freeform 33"/>
            <p:cNvSpPr>
              <a:spLocks/>
            </p:cNvSpPr>
            <p:nvPr/>
          </p:nvSpPr>
          <p:spPr bwMode="auto">
            <a:xfrm>
              <a:off x="948" y="3748"/>
              <a:ext cx="115" cy="93"/>
            </a:xfrm>
            <a:custGeom>
              <a:avLst/>
              <a:gdLst>
                <a:gd name="T0" fmla="*/ 7 w 690"/>
                <a:gd name="T1" fmla="*/ 84 h 515"/>
                <a:gd name="T2" fmla="*/ 0 w 690"/>
                <a:gd name="T3" fmla="*/ 225 h 515"/>
                <a:gd name="T4" fmla="*/ 157 w 690"/>
                <a:gd name="T5" fmla="*/ 483 h 515"/>
                <a:gd name="T6" fmla="*/ 458 w 690"/>
                <a:gd name="T7" fmla="*/ 515 h 515"/>
                <a:gd name="T8" fmla="*/ 665 w 690"/>
                <a:gd name="T9" fmla="*/ 392 h 515"/>
                <a:gd name="T10" fmla="*/ 690 w 690"/>
                <a:gd name="T11" fmla="*/ 225 h 515"/>
                <a:gd name="T12" fmla="*/ 408 w 690"/>
                <a:gd name="T13" fmla="*/ 0 h 515"/>
                <a:gd name="T14" fmla="*/ 140 w 690"/>
                <a:gd name="T15" fmla="*/ 74 h 515"/>
                <a:gd name="T16" fmla="*/ 423 w 690"/>
                <a:gd name="T17" fmla="*/ 74 h 515"/>
                <a:gd name="T18" fmla="*/ 615 w 690"/>
                <a:gd name="T19" fmla="*/ 249 h 515"/>
                <a:gd name="T20" fmla="*/ 490 w 690"/>
                <a:gd name="T21" fmla="*/ 367 h 515"/>
                <a:gd name="T22" fmla="*/ 249 w 690"/>
                <a:gd name="T23" fmla="*/ 375 h 515"/>
                <a:gd name="T24" fmla="*/ 7 w 690"/>
                <a:gd name="T25" fmla="*/ 84 h 515"/>
                <a:gd name="T26" fmla="*/ 7 w 690"/>
                <a:gd name="T27" fmla="*/ 84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0" h="515">
                  <a:moveTo>
                    <a:pt x="7" y="84"/>
                  </a:moveTo>
                  <a:lnTo>
                    <a:pt x="0" y="225"/>
                  </a:lnTo>
                  <a:lnTo>
                    <a:pt x="157" y="483"/>
                  </a:lnTo>
                  <a:lnTo>
                    <a:pt x="458" y="515"/>
                  </a:lnTo>
                  <a:lnTo>
                    <a:pt x="665" y="392"/>
                  </a:lnTo>
                  <a:lnTo>
                    <a:pt x="690" y="225"/>
                  </a:lnTo>
                  <a:lnTo>
                    <a:pt x="408" y="0"/>
                  </a:lnTo>
                  <a:lnTo>
                    <a:pt x="140" y="74"/>
                  </a:lnTo>
                  <a:lnTo>
                    <a:pt x="423" y="74"/>
                  </a:lnTo>
                  <a:lnTo>
                    <a:pt x="615" y="249"/>
                  </a:lnTo>
                  <a:lnTo>
                    <a:pt x="490" y="367"/>
                  </a:lnTo>
                  <a:lnTo>
                    <a:pt x="249" y="375"/>
                  </a:lnTo>
                  <a:lnTo>
                    <a:pt x="7" y="84"/>
                  </a:lnTo>
                  <a:lnTo>
                    <a:pt x="7"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106" name="Freeform 34"/>
            <p:cNvSpPr>
              <a:spLocks/>
            </p:cNvSpPr>
            <p:nvPr/>
          </p:nvSpPr>
          <p:spPr bwMode="auto">
            <a:xfrm>
              <a:off x="553" y="3725"/>
              <a:ext cx="145" cy="15"/>
            </a:xfrm>
            <a:custGeom>
              <a:avLst/>
              <a:gdLst>
                <a:gd name="T0" fmla="*/ 35 w 861"/>
                <a:gd name="T1" fmla="*/ 17 h 83"/>
                <a:gd name="T2" fmla="*/ 0 w 861"/>
                <a:gd name="T3" fmla="*/ 83 h 83"/>
                <a:gd name="T4" fmla="*/ 861 w 861"/>
                <a:gd name="T5" fmla="*/ 80 h 83"/>
                <a:gd name="T6" fmla="*/ 820 w 861"/>
                <a:gd name="T7" fmla="*/ 34 h 83"/>
                <a:gd name="T8" fmla="*/ 658 w 861"/>
                <a:gd name="T9" fmla="*/ 25 h 83"/>
                <a:gd name="T10" fmla="*/ 612 w 861"/>
                <a:gd name="T11" fmla="*/ 59 h 83"/>
                <a:gd name="T12" fmla="*/ 538 w 861"/>
                <a:gd name="T13" fmla="*/ 13 h 83"/>
                <a:gd name="T14" fmla="*/ 399 w 861"/>
                <a:gd name="T15" fmla="*/ 13 h 83"/>
                <a:gd name="T16" fmla="*/ 367 w 861"/>
                <a:gd name="T17" fmla="*/ 45 h 83"/>
                <a:gd name="T18" fmla="*/ 333 w 861"/>
                <a:gd name="T19" fmla="*/ 13 h 83"/>
                <a:gd name="T20" fmla="*/ 200 w 861"/>
                <a:gd name="T21" fmla="*/ 7 h 83"/>
                <a:gd name="T22" fmla="*/ 171 w 861"/>
                <a:gd name="T23" fmla="*/ 49 h 83"/>
                <a:gd name="T24" fmla="*/ 139 w 861"/>
                <a:gd name="T25" fmla="*/ 0 h 83"/>
                <a:gd name="T26" fmla="*/ 35 w 861"/>
                <a:gd name="T27" fmla="*/ 17 h 83"/>
                <a:gd name="T28" fmla="*/ 35 w 861"/>
                <a:gd name="T29" fmla="*/ 1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1" h="83">
                  <a:moveTo>
                    <a:pt x="35" y="17"/>
                  </a:moveTo>
                  <a:lnTo>
                    <a:pt x="0" y="83"/>
                  </a:lnTo>
                  <a:lnTo>
                    <a:pt x="861" y="80"/>
                  </a:lnTo>
                  <a:lnTo>
                    <a:pt x="820" y="34"/>
                  </a:lnTo>
                  <a:lnTo>
                    <a:pt x="658" y="25"/>
                  </a:lnTo>
                  <a:lnTo>
                    <a:pt x="612" y="59"/>
                  </a:lnTo>
                  <a:lnTo>
                    <a:pt x="538" y="13"/>
                  </a:lnTo>
                  <a:lnTo>
                    <a:pt x="399" y="13"/>
                  </a:lnTo>
                  <a:lnTo>
                    <a:pt x="367" y="45"/>
                  </a:lnTo>
                  <a:lnTo>
                    <a:pt x="333" y="13"/>
                  </a:lnTo>
                  <a:lnTo>
                    <a:pt x="200" y="7"/>
                  </a:lnTo>
                  <a:lnTo>
                    <a:pt x="171" y="49"/>
                  </a:lnTo>
                  <a:lnTo>
                    <a:pt x="139" y="0"/>
                  </a:lnTo>
                  <a:lnTo>
                    <a:pt x="35" y="17"/>
                  </a:lnTo>
                  <a:lnTo>
                    <a:pt x="35"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Tree>
    <p:extLst>
      <p:ext uri="{BB962C8B-B14F-4D97-AF65-F5344CB8AC3E}">
        <p14:creationId xmlns:p14="http://schemas.microsoft.com/office/powerpoint/2010/main" val="2123554202"/>
      </p:ext>
    </p:extLst>
  </p:cSld>
  <p:clrMapOvr>
    <a:masterClrMapping/>
  </p:clrMapOvr>
  <p:transition spd="slow">
    <p:wedge/>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200000"/>
                  </a:schemeClr>
                </a:solidFill>
                <a:ea typeface="+mj-ea"/>
                <a:cs typeface="+mj-cs"/>
              </a:rPr>
              <a:t>User-Interface (continued)</a:t>
            </a:r>
            <a:endParaRPr lang="en-US" dirty="0">
              <a:solidFill>
                <a:schemeClr val="tx2">
                  <a:satMod val="200000"/>
                </a:schemeClr>
              </a:solidFill>
              <a:ea typeface="+mj-ea"/>
              <a:cs typeface="+mj-cs"/>
            </a:endParaRPr>
          </a:p>
        </p:txBody>
      </p:sp>
      <p:sp>
        <p:nvSpPr>
          <p:cNvPr id="3" name="Content Placeholder 2"/>
          <p:cNvSpPr>
            <a:spLocks noGrp="1"/>
          </p:cNvSpPr>
          <p:nvPr>
            <p:ph idx="1"/>
          </p:nvPr>
        </p:nvSpPr>
        <p:spPr/>
        <p:txBody>
          <a:bodyPr>
            <a:normAutofit/>
          </a:bodyPr>
          <a:lstStyle/>
          <a:p>
            <a:pPr eaLnBrk="1" hangingPunct="1">
              <a:lnSpc>
                <a:spcPct val="80000"/>
              </a:lnSpc>
              <a:defRPr/>
            </a:pPr>
            <a:r>
              <a:rPr lang="en-US" sz="1600" dirty="0" err="1"/>
              <a:t>nav</a:t>
            </a:r>
            <a:r>
              <a:rPr lang="en-US" sz="1600" dirty="0"/>
              <a:t>-index </a:t>
            </a:r>
            <a:br>
              <a:rPr lang="en-US" sz="1600" dirty="0"/>
            </a:br>
            <a:r>
              <a:rPr lang="en-US" sz="1600" i="1" dirty="0"/>
              <a:t>Specifies the tabbing order for an element </a:t>
            </a:r>
          </a:p>
          <a:p>
            <a:pPr eaLnBrk="1" hangingPunct="1">
              <a:lnSpc>
                <a:spcPct val="80000"/>
              </a:lnSpc>
              <a:defRPr/>
            </a:pPr>
            <a:r>
              <a:rPr lang="en-US" sz="1600" dirty="0" err="1"/>
              <a:t>nav</a:t>
            </a:r>
            <a:r>
              <a:rPr lang="en-US" sz="1600" dirty="0"/>
              <a:t>-down </a:t>
            </a:r>
            <a:br>
              <a:rPr lang="en-US" sz="1600" dirty="0"/>
            </a:br>
            <a:r>
              <a:rPr lang="en-US" sz="1600" i="1" dirty="0"/>
              <a:t>Specifies the position of the element when using the arrow-down navigation key</a:t>
            </a:r>
            <a:r>
              <a:rPr lang="en-US" sz="1600" dirty="0"/>
              <a:t> 	</a:t>
            </a:r>
            <a:r>
              <a:rPr lang="en-US" sz="1600" i="1" dirty="0"/>
              <a:t>	</a:t>
            </a:r>
          </a:p>
          <a:p>
            <a:pPr eaLnBrk="1" hangingPunct="1">
              <a:lnSpc>
                <a:spcPct val="80000"/>
              </a:lnSpc>
              <a:defRPr/>
            </a:pPr>
            <a:r>
              <a:rPr lang="en-US" sz="1600" dirty="0" err="1"/>
              <a:t>nav</a:t>
            </a:r>
            <a:r>
              <a:rPr lang="en-US" sz="1600" dirty="0"/>
              <a:t>-left </a:t>
            </a:r>
            <a:br>
              <a:rPr lang="en-US" sz="1600" dirty="0"/>
            </a:br>
            <a:r>
              <a:rPr lang="en-US" sz="1600" i="1" dirty="0"/>
              <a:t>Specifies the position of the element when using the arrow-left navigation key</a:t>
            </a:r>
            <a:r>
              <a:rPr lang="en-US" sz="1600" dirty="0"/>
              <a:t> </a:t>
            </a:r>
          </a:p>
          <a:p>
            <a:pPr eaLnBrk="1" hangingPunct="1">
              <a:lnSpc>
                <a:spcPct val="80000"/>
              </a:lnSpc>
              <a:defRPr/>
            </a:pPr>
            <a:r>
              <a:rPr lang="en-US" sz="1600" dirty="0" err="1"/>
              <a:t>nav</a:t>
            </a:r>
            <a:r>
              <a:rPr lang="en-US" sz="1600" dirty="0"/>
              <a:t>-right </a:t>
            </a:r>
            <a:br>
              <a:rPr lang="en-US" sz="1600" dirty="0"/>
            </a:br>
            <a:r>
              <a:rPr lang="en-US" sz="1600" i="1" dirty="0"/>
              <a:t>Specifies the position of the element when using the arrow-right navigation key 	</a:t>
            </a:r>
            <a:endParaRPr lang="en-US" sz="1600" dirty="0"/>
          </a:p>
          <a:p>
            <a:pPr eaLnBrk="1" hangingPunct="1">
              <a:lnSpc>
                <a:spcPct val="80000"/>
              </a:lnSpc>
              <a:defRPr/>
            </a:pPr>
            <a:r>
              <a:rPr lang="en-US" sz="1600" dirty="0" err="1"/>
              <a:t>nav</a:t>
            </a:r>
            <a:r>
              <a:rPr lang="en-US" sz="1600" dirty="0"/>
              <a:t>-up </a:t>
            </a:r>
            <a:br>
              <a:rPr lang="en-US" sz="1600" dirty="0"/>
            </a:br>
            <a:r>
              <a:rPr lang="en-US" sz="1600" i="1" dirty="0"/>
              <a:t>Specifies the position of the element when using the arrow-up navigation key</a:t>
            </a:r>
          </a:p>
          <a:p>
            <a:pPr lvl="1" eaLnBrk="1" hangingPunct="1">
              <a:lnSpc>
                <a:spcPct val="80000"/>
              </a:lnSpc>
              <a:defRPr/>
            </a:pPr>
            <a:r>
              <a:rPr lang="en-US" sz="1600" dirty="0"/>
              <a:t>Example</a:t>
            </a:r>
            <a:r>
              <a:rPr lang="en-US" sz="1600" i="1" dirty="0"/>
              <a:t>: Currently no browser supports the </a:t>
            </a:r>
            <a:r>
              <a:rPr lang="en-US" sz="1600" i="1" dirty="0" err="1"/>
              <a:t>nav</a:t>
            </a:r>
            <a:r>
              <a:rPr lang="en-US" sz="1600" i="1" dirty="0"/>
              <a:t>* properties</a:t>
            </a:r>
            <a:endParaRPr lang="en-US" sz="1600" dirty="0"/>
          </a:p>
        </p:txBody>
      </p:sp>
    </p:spTree>
    <p:extLst>
      <p:ext uri="{BB962C8B-B14F-4D97-AF65-F5344CB8AC3E}">
        <p14:creationId xmlns:p14="http://schemas.microsoft.com/office/powerpoint/2010/main" val="6869988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200000"/>
                  </a:schemeClr>
                </a:solidFill>
                <a:ea typeface="+mj-ea"/>
                <a:cs typeface="+mj-cs"/>
              </a:rPr>
              <a:t>Content for Paged Media (print)</a:t>
            </a:r>
            <a:endParaRPr lang="en-US" dirty="0">
              <a:solidFill>
                <a:schemeClr val="tx2">
                  <a:satMod val="200000"/>
                </a:schemeClr>
              </a:solidFill>
              <a:ea typeface="+mj-ea"/>
              <a:cs typeface="+mj-cs"/>
            </a:endParaRPr>
          </a:p>
        </p:txBody>
      </p:sp>
      <p:sp>
        <p:nvSpPr>
          <p:cNvPr id="3" name="Content Placeholder 2"/>
          <p:cNvSpPr>
            <a:spLocks noGrp="1"/>
          </p:cNvSpPr>
          <p:nvPr>
            <p:ph idx="1"/>
          </p:nvPr>
        </p:nvSpPr>
        <p:spPr/>
        <p:txBody>
          <a:bodyPr>
            <a:normAutofit fontScale="55000" lnSpcReduction="20000"/>
          </a:bodyPr>
          <a:lstStyle/>
          <a:p>
            <a:pPr eaLnBrk="1" hangingPunct="1">
              <a:lnSpc>
                <a:spcPct val="80000"/>
              </a:lnSpc>
              <a:defRPr/>
            </a:pPr>
            <a:r>
              <a:rPr lang="en-US" sz="1400" dirty="0"/>
              <a:t>bookmark-label </a:t>
            </a:r>
            <a:br>
              <a:rPr lang="en-US" sz="1400" dirty="0"/>
            </a:br>
            <a:r>
              <a:rPr lang="en-US" sz="1400" i="1" dirty="0"/>
              <a:t>Specifies the label of the bookmark</a:t>
            </a:r>
            <a:r>
              <a:rPr lang="en-US" sz="1400" dirty="0"/>
              <a:t>  	</a:t>
            </a:r>
          </a:p>
          <a:p>
            <a:pPr eaLnBrk="1" hangingPunct="1">
              <a:lnSpc>
                <a:spcPct val="80000"/>
              </a:lnSpc>
              <a:defRPr/>
            </a:pPr>
            <a:r>
              <a:rPr lang="en-US" sz="1400" dirty="0"/>
              <a:t>bookmark-level </a:t>
            </a:r>
            <a:br>
              <a:rPr lang="en-US" sz="1400" dirty="0"/>
            </a:br>
            <a:r>
              <a:rPr lang="en-US" sz="1400" i="1" dirty="0"/>
              <a:t>Specifies the level of the bookmark</a:t>
            </a:r>
            <a:endParaRPr lang="en-US" sz="1400" dirty="0"/>
          </a:p>
          <a:p>
            <a:pPr eaLnBrk="1" hangingPunct="1">
              <a:lnSpc>
                <a:spcPct val="80000"/>
              </a:lnSpc>
              <a:defRPr/>
            </a:pPr>
            <a:r>
              <a:rPr lang="en-US" sz="1400" dirty="0"/>
              <a:t>bookmark-target </a:t>
            </a:r>
            <a:br>
              <a:rPr lang="en-US" sz="1400" dirty="0"/>
            </a:br>
            <a:r>
              <a:rPr lang="en-US" sz="1400" i="1" dirty="0"/>
              <a:t>Specifies the target of the bookmark link 	</a:t>
            </a:r>
            <a:endParaRPr lang="en-US" sz="1400" dirty="0"/>
          </a:p>
          <a:p>
            <a:pPr lvl="1" eaLnBrk="1" hangingPunct="1">
              <a:lnSpc>
                <a:spcPct val="80000"/>
              </a:lnSpc>
              <a:defRPr/>
            </a:pPr>
            <a:r>
              <a:rPr lang="en-US" sz="1400" dirty="0"/>
              <a:t>Example:</a:t>
            </a:r>
          </a:p>
          <a:p>
            <a:pPr lvl="2" eaLnBrk="1" hangingPunct="1">
              <a:lnSpc>
                <a:spcPct val="80000"/>
              </a:lnSpc>
              <a:buNone/>
              <a:defRPr/>
            </a:pPr>
            <a:r>
              <a:rPr lang="en-US" sz="1400" dirty="0">
                <a:hlinkClick r:id="rId3"/>
              </a:rPr>
              <a:t>http://www.w3.org/TR/css3-gcpm/#bookmarks</a:t>
            </a:r>
            <a:endParaRPr lang="en-US" sz="1400" dirty="0"/>
          </a:p>
          <a:p>
            <a:pPr eaLnBrk="1" hangingPunct="1">
              <a:lnSpc>
                <a:spcPct val="80000"/>
              </a:lnSpc>
              <a:defRPr/>
            </a:pPr>
            <a:endParaRPr lang="en-US" sz="1400" dirty="0"/>
          </a:p>
          <a:p>
            <a:pPr eaLnBrk="1" hangingPunct="1">
              <a:lnSpc>
                <a:spcPct val="80000"/>
              </a:lnSpc>
              <a:defRPr/>
            </a:pPr>
            <a:r>
              <a:rPr lang="en-US" sz="1400" dirty="0"/>
              <a:t>float-offset </a:t>
            </a:r>
            <a:br>
              <a:rPr lang="en-US" sz="1400" dirty="0"/>
            </a:br>
            <a:r>
              <a:rPr lang="en-US" sz="1400" i="1" dirty="0"/>
              <a:t>Pushes floated elements in the opposite direction of the where they have been floated with float</a:t>
            </a:r>
            <a:r>
              <a:rPr lang="en-US" sz="1400" dirty="0"/>
              <a:t> </a:t>
            </a:r>
          </a:p>
          <a:p>
            <a:pPr lvl="1" eaLnBrk="1" hangingPunct="1">
              <a:lnSpc>
                <a:spcPct val="80000"/>
              </a:lnSpc>
              <a:defRPr/>
            </a:pPr>
            <a:r>
              <a:rPr lang="en-US" sz="1400" dirty="0"/>
              <a:t>Example:</a:t>
            </a:r>
          </a:p>
          <a:p>
            <a:pPr lvl="2" eaLnBrk="1" hangingPunct="1">
              <a:lnSpc>
                <a:spcPct val="80000"/>
              </a:lnSpc>
              <a:buNone/>
              <a:defRPr/>
            </a:pPr>
            <a:r>
              <a:rPr lang="en-US" sz="1400" dirty="0">
                <a:hlinkClick r:id="rId4"/>
              </a:rPr>
              <a:t>http://www.w3.org/TR/css3-gcpm/#the-float-offset-property</a:t>
            </a:r>
            <a:endParaRPr lang="en-US" sz="1400" dirty="0"/>
          </a:p>
          <a:p>
            <a:pPr eaLnBrk="1" hangingPunct="1">
              <a:lnSpc>
                <a:spcPct val="80000"/>
              </a:lnSpc>
              <a:defRPr/>
            </a:pPr>
            <a:r>
              <a:rPr lang="en-US" sz="1400" dirty="0"/>
              <a:t>image-resolution </a:t>
            </a:r>
            <a:br>
              <a:rPr lang="en-US" sz="1400" dirty="0"/>
            </a:br>
            <a:r>
              <a:rPr lang="en-US" sz="1400" i="1" dirty="0"/>
              <a:t>Specifies the resolution of an image</a:t>
            </a:r>
            <a:endParaRPr lang="en-US" sz="1400" dirty="0"/>
          </a:p>
          <a:p>
            <a:pPr lvl="1" eaLnBrk="1" hangingPunct="1">
              <a:lnSpc>
                <a:spcPct val="80000"/>
              </a:lnSpc>
              <a:defRPr/>
            </a:pPr>
            <a:r>
              <a:rPr lang="en-US" sz="1400" dirty="0"/>
              <a:t>Example:</a:t>
            </a:r>
          </a:p>
          <a:p>
            <a:pPr lvl="2" eaLnBrk="1" hangingPunct="1">
              <a:lnSpc>
                <a:spcPct val="80000"/>
              </a:lnSpc>
              <a:buNone/>
              <a:defRPr/>
            </a:pPr>
            <a:r>
              <a:rPr lang="en-US" sz="1400" dirty="0">
                <a:hlinkClick r:id="rId5"/>
              </a:rPr>
              <a:t>http://dev.w3.org/csswg/css3-images/#image-resolution</a:t>
            </a:r>
            <a:endParaRPr lang="en-US" sz="1400" dirty="0"/>
          </a:p>
          <a:p>
            <a:pPr eaLnBrk="1" hangingPunct="1">
              <a:lnSpc>
                <a:spcPct val="80000"/>
              </a:lnSpc>
              <a:defRPr/>
            </a:pPr>
            <a:r>
              <a:rPr lang="en-US" sz="1400" dirty="0"/>
              <a:t>marks </a:t>
            </a:r>
            <a:br>
              <a:rPr lang="en-US" sz="1400" dirty="0"/>
            </a:br>
            <a:r>
              <a:rPr lang="en-US" sz="1400" i="1" dirty="0"/>
              <a:t>Adds crop and/or cross marks to the document</a:t>
            </a:r>
            <a:r>
              <a:rPr lang="en-US" sz="1400" dirty="0"/>
              <a:t> </a:t>
            </a:r>
          </a:p>
          <a:p>
            <a:pPr lvl="1" eaLnBrk="1" hangingPunct="1">
              <a:lnSpc>
                <a:spcPct val="80000"/>
              </a:lnSpc>
              <a:defRPr/>
            </a:pPr>
            <a:r>
              <a:rPr lang="en-US" sz="1400" dirty="0"/>
              <a:t>Example:</a:t>
            </a:r>
          </a:p>
          <a:p>
            <a:pPr lvl="2" eaLnBrk="1" hangingPunct="1">
              <a:lnSpc>
                <a:spcPct val="80000"/>
              </a:lnSpc>
              <a:buNone/>
              <a:defRPr/>
            </a:pPr>
            <a:r>
              <a:rPr lang="en-US" sz="1400" dirty="0">
                <a:hlinkClick r:id="rId6"/>
              </a:rPr>
              <a:t>http://www.quackit.com/css/properties/css_marks.cfm</a:t>
            </a:r>
            <a:endParaRPr lang="en-US" sz="1400" dirty="0"/>
          </a:p>
          <a:p>
            <a:pPr eaLnBrk="1" hangingPunct="1">
              <a:lnSpc>
                <a:spcPct val="80000"/>
              </a:lnSpc>
              <a:defRPr/>
            </a:pPr>
            <a:r>
              <a:rPr lang="en-US" sz="1400" dirty="0"/>
              <a:t>string-set 	</a:t>
            </a:r>
            <a:br>
              <a:rPr lang="en-US" sz="1400" dirty="0"/>
            </a:br>
            <a:r>
              <a:rPr lang="en-US" sz="1400" i="1" dirty="0"/>
              <a:t>Named strings are created with the ‘string-set’ property which copies a string of text into the named string. Only text is copied; not style, structure, or replaced content</a:t>
            </a:r>
          </a:p>
          <a:p>
            <a:pPr lvl="1" eaLnBrk="1" hangingPunct="1">
              <a:lnSpc>
                <a:spcPct val="80000"/>
              </a:lnSpc>
              <a:defRPr/>
            </a:pPr>
            <a:r>
              <a:rPr lang="en-US" sz="1400" dirty="0"/>
              <a:t>Example:</a:t>
            </a:r>
          </a:p>
          <a:p>
            <a:pPr lvl="2" eaLnBrk="1" hangingPunct="1">
              <a:lnSpc>
                <a:spcPct val="80000"/>
              </a:lnSpc>
              <a:buNone/>
              <a:defRPr/>
            </a:pPr>
            <a:r>
              <a:rPr lang="en-US" sz="1400" dirty="0">
                <a:hlinkClick r:id="rId7"/>
              </a:rPr>
              <a:t>http://www.w3.org/TR/css3-gcpm/#string-set</a:t>
            </a:r>
            <a:endParaRPr lang="en-US" sz="1400" dirty="0"/>
          </a:p>
        </p:txBody>
      </p:sp>
    </p:spTree>
    <p:extLst>
      <p:ext uri="{BB962C8B-B14F-4D97-AF65-F5344CB8AC3E}">
        <p14:creationId xmlns:p14="http://schemas.microsoft.com/office/powerpoint/2010/main" val="30210978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vert="horz" wrap="square" lIns="91440" tIns="45720" rIns="91440" bIns="45720" numCol="1" rtlCol="0" anchor="ctr" anchorCtr="0" compatLnSpc="1">
            <a:prstTxWarp prst="textNoShape">
              <a:avLst/>
            </a:prstTxWarp>
            <a:normAutofit fontScale="90000"/>
          </a:bodyPr>
          <a:lstStyle/>
          <a:p>
            <a:pPr eaLnBrk="1" hangingPunct="1">
              <a:defRPr/>
            </a:pPr>
            <a:r>
              <a:rPr lang="en-US" dirty="0" smtClean="0">
                <a:effectLst/>
              </a:rPr>
              <a:t>Content for Paged Media (print) - continued</a:t>
            </a:r>
          </a:p>
        </p:txBody>
      </p:sp>
      <p:sp>
        <p:nvSpPr>
          <p:cNvPr id="3" name="Content Placeholder 2"/>
          <p:cNvSpPr>
            <a:spLocks noGrp="1"/>
          </p:cNvSpPr>
          <p:nvPr>
            <p:ph idx="4294967295"/>
          </p:nvPr>
        </p:nvSpPr>
        <p:spPr>
          <a:xfrm>
            <a:off x="0" y="1825625"/>
            <a:ext cx="10515600" cy="4351338"/>
          </a:xfrm>
        </p:spPr>
        <p:txBody>
          <a:bodyPr>
            <a:normAutofit lnSpcReduction="10000"/>
          </a:bodyPr>
          <a:lstStyle/>
          <a:p>
            <a:pPr eaLnBrk="1" hangingPunct="1">
              <a:lnSpc>
                <a:spcPct val="80000"/>
              </a:lnSpc>
            </a:pPr>
            <a:endParaRPr lang="en-US" sz="1600"/>
          </a:p>
          <a:p>
            <a:pPr eaLnBrk="1" hangingPunct="1">
              <a:lnSpc>
                <a:spcPct val="80000"/>
              </a:lnSpc>
            </a:pPr>
            <a:r>
              <a:rPr lang="en-US" sz="1600"/>
              <a:t>hyphenate-after </a:t>
            </a:r>
            <a:br>
              <a:rPr lang="en-US" sz="1600"/>
            </a:br>
            <a:r>
              <a:rPr lang="en-US" sz="1600" i="1"/>
              <a:t>Specifies the minimum number of characters in a hyphenated word after the hyphenation character</a:t>
            </a:r>
            <a:r>
              <a:rPr lang="en-US" sz="1600"/>
              <a:t> </a:t>
            </a:r>
          </a:p>
          <a:p>
            <a:pPr eaLnBrk="1" hangingPunct="1">
              <a:lnSpc>
                <a:spcPct val="80000"/>
              </a:lnSpc>
            </a:pPr>
            <a:r>
              <a:rPr lang="en-US" sz="1600"/>
              <a:t>hyphenate-before 	</a:t>
            </a:r>
            <a:br>
              <a:rPr lang="en-US" sz="1600"/>
            </a:br>
            <a:r>
              <a:rPr lang="en-US" sz="1600" i="1"/>
              <a:t>Specifies the minimum number of characters in a hyphenated word before the hyphenation character</a:t>
            </a:r>
            <a:r>
              <a:rPr lang="en-US" sz="1600"/>
              <a:t> 	</a:t>
            </a:r>
          </a:p>
          <a:p>
            <a:pPr eaLnBrk="1" hangingPunct="1">
              <a:lnSpc>
                <a:spcPct val="80000"/>
              </a:lnSpc>
            </a:pPr>
            <a:r>
              <a:rPr lang="en-US" sz="1600"/>
              <a:t>hyphenate-character </a:t>
            </a:r>
            <a:br>
              <a:rPr lang="en-US" sz="1600"/>
            </a:br>
            <a:r>
              <a:rPr lang="en-US" sz="1600" i="1"/>
              <a:t>Specifies a string that is shown when a hyphenate-break occurs</a:t>
            </a:r>
            <a:endParaRPr lang="en-US" sz="1600"/>
          </a:p>
          <a:p>
            <a:pPr eaLnBrk="1" hangingPunct="1">
              <a:lnSpc>
                <a:spcPct val="80000"/>
              </a:lnSpc>
            </a:pPr>
            <a:r>
              <a:rPr lang="en-US" sz="1600"/>
              <a:t>hyphenate-lines </a:t>
            </a:r>
            <a:br>
              <a:rPr lang="en-US" sz="1600"/>
            </a:br>
            <a:r>
              <a:rPr lang="en-US" sz="1600" i="1"/>
              <a:t>Indicates the maximum number of successive hyphenated lines in an element</a:t>
            </a:r>
            <a:endParaRPr lang="en-US" sz="1600"/>
          </a:p>
          <a:p>
            <a:pPr eaLnBrk="1" hangingPunct="1">
              <a:lnSpc>
                <a:spcPct val="80000"/>
              </a:lnSpc>
            </a:pPr>
            <a:r>
              <a:rPr lang="en-US" sz="1600"/>
              <a:t>hyphenate-resource 	</a:t>
            </a:r>
            <a:br>
              <a:rPr lang="en-US" sz="1600"/>
            </a:br>
            <a:r>
              <a:rPr lang="en-US" sz="1600" i="1"/>
              <a:t>Specifies a comma-separated list of external resources that can help the browser determine hyphenation points</a:t>
            </a:r>
          </a:p>
          <a:p>
            <a:pPr eaLnBrk="1" hangingPunct="1">
              <a:lnSpc>
                <a:spcPct val="80000"/>
              </a:lnSpc>
            </a:pPr>
            <a:r>
              <a:rPr lang="en-US" sz="1600"/>
              <a:t>hyphens </a:t>
            </a:r>
            <a:br>
              <a:rPr lang="en-US" sz="1600"/>
            </a:br>
            <a:r>
              <a:rPr lang="en-US" sz="1600" i="1"/>
              <a:t>Sets how to split words to improve the layout of paragraphs</a:t>
            </a:r>
          </a:p>
          <a:p>
            <a:pPr eaLnBrk="1" hangingPunct="1">
              <a:lnSpc>
                <a:spcPct val="80000"/>
              </a:lnSpc>
            </a:pPr>
            <a:endParaRPr lang="en-US" sz="1600" i="1"/>
          </a:p>
          <a:p>
            <a:pPr eaLnBrk="1" hangingPunct="1">
              <a:lnSpc>
                <a:spcPct val="80000"/>
              </a:lnSpc>
            </a:pPr>
            <a:r>
              <a:rPr lang="en-US" sz="1600"/>
              <a:t>Example:</a:t>
            </a:r>
            <a:br>
              <a:rPr lang="en-US" sz="1600"/>
            </a:br>
            <a:r>
              <a:rPr lang="en-US" sz="1600">
                <a:hlinkClick r:id="rId3"/>
              </a:rPr>
              <a:t>http://meyerweb.com/eric/css/tests/css3/show.php?p=hyphens</a:t>
            </a:r>
            <a:endParaRPr lang="en-US" sz="1600"/>
          </a:p>
        </p:txBody>
      </p:sp>
    </p:spTree>
    <p:extLst>
      <p:ext uri="{BB962C8B-B14F-4D97-AF65-F5344CB8AC3E}">
        <p14:creationId xmlns:p14="http://schemas.microsoft.com/office/powerpoint/2010/main" val="9804627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200000"/>
                  </a:schemeClr>
                </a:solidFill>
                <a:ea typeface="+mj-ea"/>
                <a:cs typeface="+mj-cs"/>
              </a:rPr>
              <a:t>More Paged Media Properties</a:t>
            </a:r>
            <a:endParaRPr lang="en-US" dirty="0">
              <a:solidFill>
                <a:schemeClr val="tx2">
                  <a:satMod val="200000"/>
                </a:schemeClr>
              </a:solidFill>
              <a:ea typeface="+mj-ea"/>
              <a:cs typeface="+mj-cs"/>
            </a:endParaRPr>
          </a:p>
        </p:txBody>
      </p:sp>
      <p:sp>
        <p:nvSpPr>
          <p:cNvPr id="3" name="Content Placeholder 2"/>
          <p:cNvSpPr>
            <a:spLocks noGrp="1"/>
          </p:cNvSpPr>
          <p:nvPr>
            <p:ph idx="1"/>
          </p:nvPr>
        </p:nvSpPr>
        <p:spPr/>
        <p:txBody>
          <a:bodyPr>
            <a:normAutofit fontScale="77500" lnSpcReduction="20000"/>
          </a:bodyPr>
          <a:lstStyle/>
          <a:p>
            <a:pPr eaLnBrk="1" hangingPunct="1">
              <a:lnSpc>
                <a:spcPct val="80000"/>
              </a:lnSpc>
              <a:defRPr/>
            </a:pPr>
            <a:r>
              <a:rPr lang="en-US" sz="2300" dirty="0"/>
              <a:t>object-fit </a:t>
            </a:r>
            <a:br>
              <a:rPr lang="en-US" sz="2300" dirty="0"/>
            </a:br>
            <a:r>
              <a:rPr lang="en-US" sz="2300" i="1" dirty="0"/>
              <a:t>Gives a hint for how to scale a replaced element if neither its width nor its height property is auto</a:t>
            </a:r>
            <a:r>
              <a:rPr lang="en-US" sz="2300" dirty="0"/>
              <a:t>  	</a:t>
            </a:r>
          </a:p>
          <a:p>
            <a:pPr eaLnBrk="1" hangingPunct="1">
              <a:lnSpc>
                <a:spcPct val="80000"/>
              </a:lnSpc>
              <a:defRPr/>
            </a:pPr>
            <a:r>
              <a:rPr lang="en-US" sz="2300" dirty="0"/>
              <a:t>object-position </a:t>
            </a:r>
            <a:br>
              <a:rPr lang="en-US" sz="2300" dirty="0"/>
            </a:br>
            <a:r>
              <a:rPr lang="en-US" sz="2300" i="1" dirty="0"/>
              <a:t>Determines the alignment of the object inside the box</a:t>
            </a:r>
          </a:p>
          <a:p>
            <a:pPr lvl="1" eaLnBrk="1" hangingPunct="1">
              <a:lnSpc>
                <a:spcPct val="80000"/>
              </a:lnSpc>
              <a:defRPr/>
            </a:pPr>
            <a:r>
              <a:rPr lang="en-US" sz="1900" dirty="0"/>
              <a:t>Examples:</a:t>
            </a:r>
          </a:p>
          <a:p>
            <a:pPr lvl="2" eaLnBrk="1" hangingPunct="1">
              <a:lnSpc>
                <a:spcPct val="80000"/>
              </a:lnSpc>
              <a:buNone/>
              <a:defRPr/>
            </a:pPr>
            <a:r>
              <a:rPr lang="en-US" sz="1700" dirty="0">
                <a:hlinkClick r:id="rId3"/>
              </a:rPr>
              <a:t>http://www.w3.org/TR/css3-images/#object-fit</a:t>
            </a:r>
            <a:endParaRPr lang="en-US" sz="1700" dirty="0"/>
          </a:p>
          <a:p>
            <a:pPr lvl="2" eaLnBrk="1" hangingPunct="1">
              <a:lnSpc>
                <a:spcPct val="80000"/>
              </a:lnSpc>
              <a:buNone/>
              <a:defRPr/>
            </a:pPr>
            <a:r>
              <a:rPr lang="en-US" sz="1700" dirty="0">
                <a:hlinkClick r:id="rId4"/>
              </a:rPr>
              <a:t>http://www.w3.org/TR/css3-images/#object-position</a:t>
            </a:r>
            <a:endParaRPr lang="en-US" sz="1700" dirty="0"/>
          </a:p>
          <a:p>
            <a:pPr lvl="1" eaLnBrk="1" hangingPunct="1">
              <a:lnSpc>
                <a:spcPct val="80000"/>
              </a:lnSpc>
              <a:buFont typeface="Wingdings" pitchFamily="127" charset="2"/>
              <a:buNone/>
              <a:defRPr/>
            </a:pPr>
            <a:r>
              <a:rPr lang="en-US" sz="1900" dirty="0"/>
              <a:t> 	</a:t>
            </a:r>
          </a:p>
          <a:p>
            <a:pPr eaLnBrk="1" hangingPunct="1">
              <a:lnSpc>
                <a:spcPct val="80000"/>
              </a:lnSpc>
              <a:defRPr/>
            </a:pPr>
            <a:r>
              <a:rPr lang="en-US" sz="2300" dirty="0"/>
              <a:t>image-orientation </a:t>
            </a:r>
            <a:br>
              <a:rPr lang="en-US" sz="2300" dirty="0"/>
            </a:br>
            <a:r>
              <a:rPr lang="en-US" sz="2300" i="1" dirty="0"/>
              <a:t>Specifies a rotation in the right or clockwise direction that a user agent applies to an image</a:t>
            </a:r>
            <a:r>
              <a:rPr lang="en-US" sz="2300" dirty="0"/>
              <a:t> 	</a:t>
            </a:r>
          </a:p>
          <a:p>
            <a:pPr lvl="1" eaLnBrk="1" hangingPunct="1">
              <a:lnSpc>
                <a:spcPct val="80000"/>
              </a:lnSpc>
              <a:defRPr/>
            </a:pPr>
            <a:r>
              <a:rPr lang="en-US" sz="1900" dirty="0"/>
              <a:t>Example:</a:t>
            </a:r>
          </a:p>
          <a:p>
            <a:pPr lvl="2" eaLnBrk="1" hangingPunct="1">
              <a:lnSpc>
                <a:spcPct val="80000"/>
              </a:lnSpc>
              <a:buNone/>
              <a:defRPr/>
            </a:pPr>
            <a:r>
              <a:rPr lang="en-US" sz="1700" dirty="0">
                <a:hlinkClick r:id="rId5"/>
              </a:rPr>
              <a:t>http://dev.w3.org/csswg/css3-images/#image-orientation</a:t>
            </a:r>
            <a:endParaRPr lang="en-US" sz="1700" dirty="0"/>
          </a:p>
          <a:p>
            <a:pPr eaLnBrk="1" hangingPunct="1">
              <a:lnSpc>
                <a:spcPct val="80000"/>
              </a:lnSpc>
              <a:defRPr/>
            </a:pPr>
            <a:endParaRPr lang="en-US" sz="2300" dirty="0"/>
          </a:p>
          <a:p>
            <a:pPr eaLnBrk="1" hangingPunct="1">
              <a:lnSpc>
                <a:spcPct val="80000"/>
              </a:lnSpc>
              <a:defRPr/>
            </a:pPr>
            <a:r>
              <a:rPr lang="en-US" sz="2300" dirty="0"/>
              <a:t>size </a:t>
            </a:r>
            <a:br>
              <a:rPr lang="en-US" sz="2300" dirty="0"/>
            </a:br>
            <a:r>
              <a:rPr lang="en-US" sz="2300" i="1" dirty="0"/>
              <a:t>Specifies the size and orientation of the containing box for page content </a:t>
            </a:r>
          </a:p>
          <a:p>
            <a:pPr lvl="1" eaLnBrk="1" hangingPunct="1">
              <a:lnSpc>
                <a:spcPct val="80000"/>
              </a:lnSpc>
              <a:defRPr/>
            </a:pPr>
            <a:r>
              <a:rPr lang="en-US" sz="1900" dirty="0"/>
              <a:t>Example: </a:t>
            </a:r>
          </a:p>
          <a:p>
            <a:pPr lvl="2" eaLnBrk="1" hangingPunct="1">
              <a:lnSpc>
                <a:spcPct val="80000"/>
              </a:lnSpc>
              <a:buNone/>
              <a:defRPr/>
            </a:pPr>
            <a:r>
              <a:rPr lang="en-US" sz="1700" dirty="0">
                <a:hlinkClick r:id="rId6"/>
              </a:rPr>
              <a:t>http://dev.w3.org/csswg/css3-page/#page-size-prop</a:t>
            </a:r>
            <a:endParaRPr lang="en-US" sz="1700" dirty="0"/>
          </a:p>
        </p:txBody>
      </p:sp>
    </p:spTree>
    <p:extLst>
      <p:ext uri="{BB962C8B-B14F-4D97-AF65-F5344CB8AC3E}">
        <p14:creationId xmlns:p14="http://schemas.microsoft.com/office/powerpoint/2010/main" val="34508019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vert="horz" wrap="square" lIns="91440" tIns="45720" rIns="91440" bIns="45720" numCol="1" rtlCol="0" anchor="ctr" anchorCtr="0" compatLnSpc="1">
            <a:prstTxWarp prst="textNoShape">
              <a:avLst/>
            </a:prstTxWarp>
            <a:normAutofit/>
          </a:bodyPr>
          <a:lstStyle/>
          <a:p>
            <a:pPr eaLnBrk="1" hangingPunct="1">
              <a:defRPr/>
            </a:pPr>
            <a:r>
              <a:rPr lang="en-US" dirty="0" smtClean="0">
                <a:solidFill>
                  <a:schemeClr val="tx2">
                    <a:satMod val="200000"/>
                  </a:schemeClr>
                </a:solidFill>
              </a:rPr>
              <a:t>Speech (continued)</a:t>
            </a:r>
            <a:endParaRPr lang="en-US" dirty="0" smtClean="0">
              <a:effectLst/>
            </a:endParaRPr>
          </a:p>
        </p:txBody>
      </p:sp>
      <p:sp>
        <p:nvSpPr>
          <p:cNvPr id="3" name="Content Placeholder 2"/>
          <p:cNvSpPr>
            <a:spLocks noGrp="1"/>
          </p:cNvSpPr>
          <p:nvPr>
            <p:ph idx="4294967295"/>
          </p:nvPr>
        </p:nvSpPr>
        <p:spPr>
          <a:xfrm>
            <a:off x="0" y="1825625"/>
            <a:ext cx="10515600" cy="4351338"/>
          </a:xfrm>
        </p:spPr>
        <p:txBody>
          <a:bodyPr>
            <a:normAutofit fontScale="92500" lnSpcReduction="20000"/>
          </a:bodyPr>
          <a:lstStyle/>
          <a:p>
            <a:pPr eaLnBrk="1" hangingPunct="1">
              <a:lnSpc>
                <a:spcPct val="80000"/>
              </a:lnSpc>
              <a:defRPr/>
            </a:pPr>
            <a:r>
              <a:rPr lang="en-US" sz="1800" dirty="0"/>
              <a:t>voice-balance </a:t>
            </a:r>
            <a:br>
              <a:rPr lang="en-US" sz="1800" dirty="0"/>
            </a:br>
            <a:r>
              <a:rPr lang="en-US" sz="1800" i="1" dirty="0"/>
              <a:t>Specifies the balance between left and right channels</a:t>
            </a:r>
            <a:r>
              <a:rPr lang="en-US" sz="1800" dirty="0"/>
              <a:t> 	</a:t>
            </a:r>
          </a:p>
          <a:p>
            <a:pPr eaLnBrk="1" hangingPunct="1">
              <a:lnSpc>
                <a:spcPct val="80000"/>
              </a:lnSpc>
              <a:defRPr/>
            </a:pPr>
            <a:r>
              <a:rPr lang="en-US" sz="1800" dirty="0"/>
              <a:t>voice-duration </a:t>
            </a:r>
            <a:br>
              <a:rPr lang="en-US" sz="1800" dirty="0"/>
            </a:br>
            <a:r>
              <a:rPr lang="en-US" sz="1800" i="1" dirty="0"/>
              <a:t>Specifies how long it should take to render the selected element's content</a:t>
            </a:r>
            <a:r>
              <a:rPr lang="en-US" sz="1800" dirty="0"/>
              <a:t> 	</a:t>
            </a:r>
          </a:p>
          <a:p>
            <a:pPr eaLnBrk="1" hangingPunct="1">
              <a:lnSpc>
                <a:spcPct val="80000"/>
              </a:lnSpc>
              <a:defRPr/>
            </a:pPr>
            <a:r>
              <a:rPr lang="en-US" sz="1800" dirty="0"/>
              <a:t>voice-pitch </a:t>
            </a:r>
            <a:br>
              <a:rPr lang="en-US" sz="1800" dirty="0"/>
            </a:br>
            <a:r>
              <a:rPr lang="en-US" sz="1800" i="1" dirty="0"/>
              <a:t>Specifies the average pitch (a frequency) of the speaking voice</a:t>
            </a:r>
            <a:r>
              <a:rPr lang="en-US" sz="1800" dirty="0"/>
              <a:t> 	</a:t>
            </a:r>
          </a:p>
          <a:p>
            <a:pPr eaLnBrk="1" hangingPunct="1">
              <a:lnSpc>
                <a:spcPct val="80000"/>
              </a:lnSpc>
              <a:defRPr/>
            </a:pPr>
            <a:r>
              <a:rPr lang="en-US" sz="1800" dirty="0"/>
              <a:t>voice-pitch-range </a:t>
            </a:r>
            <a:br>
              <a:rPr lang="en-US" sz="1800" dirty="0"/>
            </a:br>
            <a:r>
              <a:rPr lang="en-US" sz="1800" i="1" dirty="0"/>
              <a:t>Specifies variation in average pitch</a:t>
            </a:r>
            <a:r>
              <a:rPr lang="en-US" sz="1800" dirty="0"/>
              <a:t> 	</a:t>
            </a:r>
          </a:p>
          <a:p>
            <a:pPr eaLnBrk="1" hangingPunct="1">
              <a:lnSpc>
                <a:spcPct val="80000"/>
              </a:lnSpc>
              <a:defRPr/>
            </a:pPr>
            <a:r>
              <a:rPr lang="en-US" sz="1800" dirty="0"/>
              <a:t>voice-rate </a:t>
            </a:r>
            <a:br>
              <a:rPr lang="en-US" sz="1800" dirty="0"/>
            </a:br>
            <a:r>
              <a:rPr lang="en-US" sz="1800" i="1" dirty="0"/>
              <a:t>Controls the speaking rate</a:t>
            </a:r>
            <a:r>
              <a:rPr lang="en-US" sz="1800" dirty="0"/>
              <a:t> 	</a:t>
            </a:r>
          </a:p>
          <a:p>
            <a:pPr eaLnBrk="1" hangingPunct="1">
              <a:lnSpc>
                <a:spcPct val="80000"/>
              </a:lnSpc>
              <a:defRPr/>
            </a:pPr>
            <a:r>
              <a:rPr lang="en-US" sz="1800" dirty="0"/>
              <a:t>voice-stress </a:t>
            </a:r>
            <a:br>
              <a:rPr lang="en-US" sz="1800" dirty="0"/>
            </a:br>
            <a:r>
              <a:rPr lang="en-US" sz="1800" i="1" dirty="0"/>
              <a:t>Indicates the strength of emphasis to be applied</a:t>
            </a:r>
            <a:r>
              <a:rPr lang="en-US" sz="1800" dirty="0"/>
              <a:t> 	</a:t>
            </a:r>
          </a:p>
          <a:p>
            <a:pPr eaLnBrk="1" hangingPunct="1">
              <a:lnSpc>
                <a:spcPct val="80000"/>
              </a:lnSpc>
              <a:defRPr/>
            </a:pPr>
            <a:r>
              <a:rPr lang="en-US" sz="1800" dirty="0"/>
              <a:t>voice-volume </a:t>
            </a:r>
            <a:br>
              <a:rPr lang="en-US" sz="1800" dirty="0"/>
            </a:br>
            <a:r>
              <a:rPr lang="en-US" sz="1800" i="1" dirty="0"/>
              <a:t>Refers to the amplitude of the waveform output by the speech synthesizes</a:t>
            </a:r>
          </a:p>
          <a:p>
            <a:pPr eaLnBrk="1" hangingPunct="1">
              <a:lnSpc>
                <a:spcPct val="80000"/>
              </a:lnSpc>
              <a:defRPr/>
            </a:pPr>
            <a:r>
              <a:rPr lang="en-US" sz="1800" dirty="0"/>
              <a:t>Examples:</a:t>
            </a:r>
          </a:p>
          <a:p>
            <a:pPr lvl="1" eaLnBrk="1" hangingPunct="1">
              <a:lnSpc>
                <a:spcPct val="80000"/>
              </a:lnSpc>
              <a:buNone/>
              <a:defRPr/>
            </a:pPr>
            <a:r>
              <a:rPr lang="en-US" sz="1400" dirty="0">
                <a:hlinkClick r:id="rId3"/>
              </a:rPr>
              <a:t>http://www.css3.info/preview/speech/</a:t>
            </a:r>
            <a:endParaRPr lang="en-US" sz="1400" dirty="0"/>
          </a:p>
          <a:p>
            <a:pPr lvl="1" eaLnBrk="1" hangingPunct="1">
              <a:lnSpc>
                <a:spcPct val="80000"/>
              </a:lnSpc>
              <a:buNone/>
              <a:defRPr/>
            </a:pPr>
            <a:r>
              <a:rPr lang="en-US" sz="1400" dirty="0">
                <a:hlinkClick r:id="rId4"/>
              </a:rPr>
              <a:t>http://dev.w3.org/csswg/css3-speech/</a:t>
            </a:r>
            <a:endParaRPr lang="en-US" sz="1400" dirty="0"/>
          </a:p>
        </p:txBody>
      </p:sp>
    </p:spTree>
    <p:extLst>
      <p:ext uri="{BB962C8B-B14F-4D97-AF65-F5344CB8AC3E}">
        <p14:creationId xmlns:p14="http://schemas.microsoft.com/office/powerpoint/2010/main" val="35956434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solidFill>
                  <a:schemeClr val="tx2">
                    <a:satMod val="200000"/>
                  </a:schemeClr>
                </a:solidFill>
                <a:ea typeface="+mj-ea"/>
                <a:cs typeface="+mj-cs"/>
              </a:rPr>
              <a:t>Linebox</a:t>
            </a:r>
            <a:endParaRPr lang="en-US" dirty="0">
              <a:solidFill>
                <a:schemeClr val="tx2">
                  <a:satMod val="200000"/>
                </a:schemeClr>
              </a:solidFill>
              <a:ea typeface="+mj-ea"/>
              <a:cs typeface="+mj-cs"/>
            </a:endParaRPr>
          </a:p>
        </p:txBody>
      </p:sp>
      <p:sp>
        <p:nvSpPr>
          <p:cNvPr id="3" name="Content Placeholder 2"/>
          <p:cNvSpPr>
            <a:spLocks noGrp="1"/>
          </p:cNvSpPr>
          <p:nvPr>
            <p:ph idx="1"/>
          </p:nvPr>
        </p:nvSpPr>
        <p:spPr/>
        <p:txBody>
          <a:bodyPr>
            <a:normAutofit fontScale="85000" lnSpcReduction="20000"/>
          </a:bodyPr>
          <a:lstStyle/>
          <a:p>
            <a:pPr eaLnBrk="1" hangingPunct="1">
              <a:lnSpc>
                <a:spcPct val="80000"/>
              </a:lnSpc>
              <a:defRPr/>
            </a:pPr>
            <a:r>
              <a:rPr lang="en-US" sz="1400" dirty="0"/>
              <a:t>alignment-adjust </a:t>
            </a:r>
            <a:br>
              <a:rPr lang="en-US" sz="1400" dirty="0"/>
            </a:br>
            <a:r>
              <a:rPr lang="en-US" sz="1400" i="1" dirty="0"/>
              <a:t>Allows more precise alignment of elements</a:t>
            </a:r>
            <a:r>
              <a:rPr lang="en-US" sz="1400" dirty="0"/>
              <a:t>  </a:t>
            </a:r>
          </a:p>
          <a:p>
            <a:pPr eaLnBrk="1" hangingPunct="1">
              <a:lnSpc>
                <a:spcPct val="80000"/>
              </a:lnSpc>
              <a:defRPr/>
            </a:pPr>
            <a:r>
              <a:rPr lang="en-US" sz="1400" dirty="0"/>
              <a:t>alignment-baseline </a:t>
            </a:r>
            <a:br>
              <a:rPr lang="en-US" sz="1400" dirty="0"/>
            </a:br>
            <a:r>
              <a:rPr lang="en-US" sz="1400" i="1" dirty="0"/>
              <a:t>Specifies how an inline-level element is aligned with respect to its parent</a:t>
            </a:r>
            <a:r>
              <a:rPr lang="en-US" sz="1400" dirty="0"/>
              <a:t> 	</a:t>
            </a:r>
          </a:p>
          <a:p>
            <a:pPr eaLnBrk="1" hangingPunct="1">
              <a:lnSpc>
                <a:spcPct val="80000"/>
              </a:lnSpc>
              <a:defRPr/>
            </a:pPr>
            <a:r>
              <a:rPr lang="en-US" sz="1400" dirty="0"/>
              <a:t>baseline-shift </a:t>
            </a:r>
            <a:br>
              <a:rPr lang="en-US" sz="1400" dirty="0"/>
            </a:br>
            <a:r>
              <a:rPr lang="en-US" sz="1400" i="1" dirty="0"/>
              <a:t>Allows repositioning of the dominant-baseline relative to the dominant-baseline</a:t>
            </a:r>
            <a:r>
              <a:rPr lang="en-US" sz="1400" dirty="0"/>
              <a:t> 	</a:t>
            </a:r>
          </a:p>
          <a:p>
            <a:pPr eaLnBrk="1" hangingPunct="1">
              <a:lnSpc>
                <a:spcPct val="80000"/>
              </a:lnSpc>
              <a:defRPr/>
            </a:pPr>
            <a:r>
              <a:rPr lang="en-US" sz="1400" dirty="0"/>
              <a:t>dominant-baseline </a:t>
            </a:r>
            <a:br>
              <a:rPr lang="en-US" sz="1400" dirty="0"/>
            </a:br>
            <a:r>
              <a:rPr lang="en-US" sz="1400" i="1" dirty="0"/>
              <a:t>Specifies a scaled-baseline-table</a:t>
            </a:r>
            <a:r>
              <a:rPr lang="en-US" sz="1400" dirty="0"/>
              <a:t> 	</a:t>
            </a:r>
          </a:p>
          <a:p>
            <a:pPr eaLnBrk="1" hangingPunct="1">
              <a:lnSpc>
                <a:spcPct val="80000"/>
              </a:lnSpc>
              <a:defRPr/>
            </a:pPr>
            <a:r>
              <a:rPr lang="en-US" sz="1400" dirty="0"/>
              <a:t>drop-initial-after-adjust </a:t>
            </a:r>
            <a:br>
              <a:rPr lang="en-US" sz="1400" dirty="0"/>
            </a:br>
            <a:r>
              <a:rPr lang="en-US" sz="1400" i="1" dirty="0"/>
              <a:t>Sets the alignment point of the drop initial for the primary connection point</a:t>
            </a:r>
            <a:r>
              <a:rPr lang="en-US" sz="1400" dirty="0"/>
              <a:t> 	</a:t>
            </a:r>
          </a:p>
          <a:p>
            <a:pPr eaLnBrk="1" hangingPunct="1">
              <a:lnSpc>
                <a:spcPct val="80000"/>
              </a:lnSpc>
              <a:defRPr/>
            </a:pPr>
            <a:r>
              <a:rPr lang="en-US" sz="1400" dirty="0"/>
              <a:t>drop-initial-after-align </a:t>
            </a:r>
            <a:br>
              <a:rPr lang="en-US" sz="1400" dirty="0"/>
            </a:br>
            <a:r>
              <a:rPr lang="en-US" sz="1400" i="1" dirty="0"/>
              <a:t>Sets which alignment line within the initial line box is used at the primary connection point with the initial letter box</a:t>
            </a:r>
            <a:r>
              <a:rPr lang="en-US" sz="1400" dirty="0"/>
              <a:t> 	</a:t>
            </a:r>
          </a:p>
          <a:p>
            <a:pPr eaLnBrk="1" hangingPunct="1">
              <a:lnSpc>
                <a:spcPct val="80000"/>
              </a:lnSpc>
              <a:defRPr/>
            </a:pPr>
            <a:r>
              <a:rPr lang="en-US" sz="1400" dirty="0"/>
              <a:t>drop-initial-before-adjust </a:t>
            </a:r>
            <a:br>
              <a:rPr lang="en-US" sz="1400" dirty="0"/>
            </a:br>
            <a:r>
              <a:rPr lang="en-US" sz="1400" i="1" dirty="0"/>
              <a:t>Sets the alignment point of the drop initial for the secondary connection point</a:t>
            </a:r>
            <a:r>
              <a:rPr lang="en-US" sz="1400" dirty="0"/>
              <a:t> 	</a:t>
            </a:r>
          </a:p>
          <a:p>
            <a:pPr eaLnBrk="1" hangingPunct="1">
              <a:lnSpc>
                <a:spcPct val="80000"/>
              </a:lnSpc>
              <a:defRPr/>
            </a:pPr>
            <a:r>
              <a:rPr lang="en-US" sz="1400" dirty="0"/>
              <a:t>drop-initial-before-align </a:t>
            </a:r>
            <a:br>
              <a:rPr lang="en-US" sz="1400" dirty="0"/>
            </a:br>
            <a:r>
              <a:rPr lang="en-US" sz="1400" i="1" dirty="0"/>
              <a:t>Sets which alignment line within the initial line box is used at the secondary connection point with the initial letter box</a:t>
            </a:r>
            <a:r>
              <a:rPr lang="en-US" sz="1400" dirty="0"/>
              <a:t> 	</a:t>
            </a:r>
          </a:p>
          <a:p>
            <a:pPr eaLnBrk="1" hangingPunct="1">
              <a:lnSpc>
                <a:spcPct val="80000"/>
              </a:lnSpc>
              <a:defRPr/>
            </a:pPr>
            <a:r>
              <a:rPr lang="en-US" sz="1400" dirty="0"/>
              <a:t>drop-initial-size </a:t>
            </a:r>
            <a:br>
              <a:rPr lang="en-US" sz="1400" dirty="0"/>
            </a:br>
            <a:r>
              <a:rPr lang="en-US" sz="1400" i="1" dirty="0"/>
              <a:t>Controls the partial sinking of the initial letter</a:t>
            </a:r>
            <a:r>
              <a:rPr lang="en-US" sz="1400" dirty="0"/>
              <a:t> 	</a:t>
            </a:r>
          </a:p>
          <a:p>
            <a:pPr eaLnBrk="1" hangingPunct="1">
              <a:lnSpc>
                <a:spcPct val="80000"/>
              </a:lnSpc>
              <a:defRPr/>
            </a:pPr>
            <a:r>
              <a:rPr lang="en-US" sz="1400" dirty="0"/>
              <a:t>drop-initial-value </a:t>
            </a:r>
            <a:br>
              <a:rPr lang="en-US" sz="1400" dirty="0"/>
            </a:br>
            <a:r>
              <a:rPr lang="en-US" sz="1400" i="1" dirty="0"/>
              <a:t>Activates a drop-initial effect 	</a:t>
            </a:r>
            <a:r>
              <a:rPr lang="en-US" sz="1400" dirty="0"/>
              <a:t> </a:t>
            </a:r>
          </a:p>
        </p:txBody>
      </p:sp>
    </p:spTree>
    <p:extLst>
      <p:ext uri="{BB962C8B-B14F-4D97-AF65-F5344CB8AC3E}">
        <p14:creationId xmlns:p14="http://schemas.microsoft.com/office/powerpoint/2010/main" val="35056599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vert="horz" wrap="square" lIns="91440" tIns="45720" rIns="91440" bIns="45720" numCol="1" rtlCol="0" anchor="ctr" anchorCtr="0" compatLnSpc="1">
            <a:prstTxWarp prst="textNoShape">
              <a:avLst/>
            </a:prstTxWarp>
            <a:normAutofit/>
          </a:bodyPr>
          <a:lstStyle/>
          <a:p>
            <a:pPr eaLnBrk="1" hangingPunct="1">
              <a:defRPr/>
            </a:pPr>
            <a:r>
              <a:rPr lang="en-US" dirty="0" err="1" smtClean="0">
                <a:solidFill>
                  <a:schemeClr val="tx2">
                    <a:satMod val="200000"/>
                  </a:schemeClr>
                </a:solidFill>
              </a:rPr>
              <a:t>Linebox</a:t>
            </a:r>
            <a:r>
              <a:rPr lang="en-US" dirty="0" smtClean="0">
                <a:solidFill>
                  <a:schemeClr val="tx2">
                    <a:satMod val="200000"/>
                  </a:schemeClr>
                </a:solidFill>
              </a:rPr>
              <a:t> (continued)</a:t>
            </a:r>
            <a:endParaRPr lang="en-US" dirty="0" smtClean="0">
              <a:effectLst>
                <a:outerShdw blurRad="38100" dist="38100" dir="2700000" algn="tl">
                  <a:srgbClr val="FFFFFF"/>
                </a:outerShdw>
              </a:effectLst>
            </a:endParaRPr>
          </a:p>
        </p:txBody>
      </p:sp>
      <p:sp>
        <p:nvSpPr>
          <p:cNvPr id="3" name="Content Placeholder 2"/>
          <p:cNvSpPr>
            <a:spLocks noGrp="1"/>
          </p:cNvSpPr>
          <p:nvPr>
            <p:ph idx="4294967295"/>
          </p:nvPr>
        </p:nvSpPr>
        <p:spPr>
          <a:xfrm>
            <a:off x="0" y="1825625"/>
            <a:ext cx="10515600" cy="4351338"/>
          </a:xfrm>
        </p:spPr>
        <p:txBody>
          <a:bodyPr/>
          <a:lstStyle/>
          <a:p>
            <a:pPr eaLnBrk="1" hangingPunct="1">
              <a:lnSpc>
                <a:spcPct val="80000"/>
              </a:lnSpc>
            </a:pPr>
            <a:r>
              <a:rPr lang="en-US" sz="1400" dirty="0"/>
              <a:t>inline-box-align </a:t>
            </a:r>
            <a:br>
              <a:rPr lang="en-US" sz="1400" dirty="0"/>
            </a:br>
            <a:r>
              <a:rPr lang="en-US" sz="1400" i="1" dirty="0"/>
              <a:t>Sets which line of a multi-line inline block align with the previous and next inline elements within a line</a:t>
            </a:r>
            <a:r>
              <a:rPr lang="en-US" sz="1400" dirty="0"/>
              <a:t> 	</a:t>
            </a:r>
          </a:p>
          <a:p>
            <a:pPr eaLnBrk="1" hangingPunct="1">
              <a:lnSpc>
                <a:spcPct val="80000"/>
              </a:lnSpc>
            </a:pPr>
            <a:r>
              <a:rPr lang="en-US" sz="1400" dirty="0"/>
              <a:t>line-stacking </a:t>
            </a:r>
            <a:br>
              <a:rPr lang="en-US" sz="1400" dirty="0"/>
            </a:br>
            <a:r>
              <a:rPr lang="en-US" sz="1400" i="1" dirty="0"/>
              <a:t>A shorthand property for setting the line-stacking-strategy, line-stacking-ruby, and line-stacking-shift properties</a:t>
            </a:r>
            <a:r>
              <a:rPr lang="en-US" sz="1400" dirty="0"/>
              <a:t> 	</a:t>
            </a:r>
          </a:p>
          <a:p>
            <a:pPr eaLnBrk="1" hangingPunct="1">
              <a:lnSpc>
                <a:spcPct val="80000"/>
              </a:lnSpc>
            </a:pPr>
            <a:r>
              <a:rPr lang="en-US" sz="1400" dirty="0"/>
              <a:t>line-stacking-ruby </a:t>
            </a:r>
            <a:br>
              <a:rPr lang="en-US" sz="1400" dirty="0"/>
            </a:br>
            <a:r>
              <a:rPr lang="en-US" sz="1400" i="1" dirty="0"/>
              <a:t>Sets the line stacking method for block elements containing ruby annotation elements</a:t>
            </a:r>
            <a:r>
              <a:rPr lang="en-US" sz="1400" dirty="0"/>
              <a:t> 	</a:t>
            </a:r>
          </a:p>
          <a:p>
            <a:pPr eaLnBrk="1" hangingPunct="1">
              <a:lnSpc>
                <a:spcPct val="80000"/>
              </a:lnSpc>
            </a:pPr>
            <a:r>
              <a:rPr lang="en-US" sz="1400" dirty="0"/>
              <a:t>line-stacking-shift </a:t>
            </a:r>
            <a:br>
              <a:rPr lang="en-US" sz="1400" dirty="0"/>
            </a:br>
            <a:r>
              <a:rPr lang="en-US" sz="1400" i="1" dirty="0"/>
              <a:t>Sets the line stacking method for block elements containing elements with base-shift</a:t>
            </a:r>
            <a:r>
              <a:rPr lang="en-US" sz="1400" dirty="0"/>
              <a:t> 	</a:t>
            </a:r>
          </a:p>
          <a:p>
            <a:pPr eaLnBrk="1" hangingPunct="1">
              <a:lnSpc>
                <a:spcPct val="80000"/>
              </a:lnSpc>
            </a:pPr>
            <a:r>
              <a:rPr lang="en-US" sz="1400" dirty="0"/>
              <a:t>line-stacking-strategy </a:t>
            </a:r>
            <a:br>
              <a:rPr lang="en-US" sz="1400" dirty="0"/>
            </a:br>
            <a:r>
              <a:rPr lang="en-US" sz="1400" i="1" dirty="0"/>
              <a:t>Sets the line stacking strategy for stacked line boxes within a containing block element</a:t>
            </a:r>
            <a:r>
              <a:rPr lang="en-US" sz="1400" dirty="0"/>
              <a:t> 	</a:t>
            </a:r>
          </a:p>
          <a:p>
            <a:pPr eaLnBrk="1" hangingPunct="1">
              <a:lnSpc>
                <a:spcPct val="80000"/>
              </a:lnSpc>
            </a:pPr>
            <a:r>
              <a:rPr lang="en-US" sz="1400" dirty="0"/>
              <a:t>text-height</a:t>
            </a:r>
            <a:br>
              <a:rPr lang="en-US" sz="1400" dirty="0"/>
            </a:br>
            <a:r>
              <a:rPr lang="en-US" sz="1400" i="1" dirty="0"/>
              <a:t>Sets the block-progression dimension of the text content area of an inline box</a:t>
            </a:r>
            <a:r>
              <a:rPr lang="en-US" sz="1400" dirty="0"/>
              <a:t> </a:t>
            </a:r>
          </a:p>
          <a:p>
            <a:pPr eaLnBrk="1" hangingPunct="1">
              <a:lnSpc>
                <a:spcPct val="80000"/>
              </a:lnSpc>
            </a:pPr>
            <a:endParaRPr lang="en-US" sz="1400" dirty="0"/>
          </a:p>
          <a:p>
            <a:pPr eaLnBrk="1" hangingPunct="1">
              <a:lnSpc>
                <a:spcPct val="80000"/>
              </a:lnSpc>
            </a:pPr>
            <a:r>
              <a:rPr lang="en-US" sz="1400" dirty="0"/>
              <a:t>Example:</a:t>
            </a:r>
          </a:p>
          <a:p>
            <a:pPr lvl="1" eaLnBrk="1" hangingPunct="1">
              <a:lnSpc>
                <a:spcPct val="80000"/>
              </a:lnSpc>
              <a:buNone/>
            </a:pPr>
            <a:r>
              <a:rPr lang="en-US" sz="1400" dirty="0">
                <a:hlinkClick r:id="rId3"/>
              </a:rPr>
              <a:t>http://dev.w3.org/csswg/css3-linebox/#properties</a:t>
            </a:r>
            <a:r>
              <a:rPr lang="en-US" sz="1400" dirty="0"/>
              <a:t>	</a:t>
            </a:r>
          </a:p>
        </p:txBody>
      </p:sp>
    </p:spTree>
    <p:extLst>
      <p:ext uri="{BB962C8B-B14F-4D97-AF65-F5344CB8AC3E}">
        <p14:creationId xmlns:p14="http://schemas.microsoft.com/office/powerpoint/2010/main" val="27961756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tx2">
                    <a:satMod val="200000"/>
                  </a:schemeClr>
                </a:solidFill>
                <a:ea typeface="+mj-ea"/>
                <a:cs typeface="+mj-cs"/>
              </a:rPr>
              <a:t>Hyperlink</a:t>
            </a:r>
            <a:endParaRPr lang="en-US" dirty="0">
              <a:solidFill>
                <a:schemeClr val="tx2">
                  <a:satMod val="200000"/>
                </a:schemeClr>
              </a:solidFill>
              <a:ea typeface="+mj-ea"/>
              <a:cs typeface="+mj-cs"/>
            </a:endParaRPr>
          </a:p>
        </p:txBody>
      </p:sp>
      <p:sp>
        <p:nvSpPr>
          <p:cNvPr id="3" name="Content Placeholder 2"/>
          <p:cNvSpPr>
            <a:spLocks noGrp="1"/>
          </p:cNvSpPr>
          <p:nvPr>
            <p:ph idx="1"/>
          </p:nvPr>
        </p:nvSpPr>
        <p:spPr/>
        <p:txBody>
          <a:bodyPr>
            <a:normAutofit fontScale="92500" lnSpcReduction="10000"/>
          </a:bodyPr>
          <a:lstStyle/>
          <a:p>
            <a:pPr eaLnBrk="1" hangingPunct="1">
              <a:lnSpc>
                <a:spcPct val="80000"/>
              </a:lnSpc>
            </a:pPr>
            <a:r>
              <a:rPr lang="en-US" sz="2000" dirty="0"/>
              <a:t>target </a:t>
            </a:r>
            <a:br>
              <a:rPr lang="en-US" sz="2000" dirty="0"/>
            </a:br>
            <a:r>
              <a:rPr lang="en-US" sz="2000" i="1" dirty="0"/>
              <a:t>A shorthand property for setting the target-name, target-new, and target-position properties</a:t>
            </a:r>
            <a:r>
              <a:rPr lang="en-US" sz="2000" dirty="0"/>
              <a:t>  </a:t>
            </a:r>
          </a:p>
          <a:p>
            <a:pPr eaLnBrk="1" hangingPunct="1">
              <a:lnSpc>
                <a:spcPct val="80000"/>
              </a:lnSpc>
            </a:pPr>
            <a:r>
              <a:rPr lang="en-US" sz="2000" dirty="0"/>
              <a:t>target-name </a:t>
            </a:r>
            <a:br>
              <a:rPr lang="en-US" sz="2000" dirty="0"/>
            </a:br>
            <a:r>
              <a:rPr lang="en-US" sz="2000" i="1" dirty="0"/>
              <a:t>Specifies where to open links (target destination)</a:t>
            </a:r>
            <a:r>
              <a:rPr lang="en-US" sz="2000" dirty="0"/>
              <a:t> </a:t>
            </a:r>
          </a:p>
          <a:p>
            <a:pPr eaLnBrk="1" hangingPunct="1">
              <a:lnSpc>
                <a:spcPct val="80000"/>
              </a:lnSpc>
            </a:pPr>
            <a:r>
              <a:rPr lang="en-US" sz="2000" dirty="0"/>
              <a:t>target-new </a:t>
            </a:r>
            <a:br>
              <a:rPr lang="en-US" sz="2000" dirty="0"/>
            </a:br>
            <a:r>
              <a:rPr lang="en-US" sz="2000" i="1" dirty="0"/>
              <a:t>Specifies whether new destination links should open in a new window or in a new tab of an existing window</a:t>
            </a:r>
            <a:r>
              <a:rPr lang="en-US" sz="2000" dirty="0"/>
              <a:t> </a:t>
            </a:r>
          </a:p>
          <a:p>
            <a:pPr eaLnBrk="1" hangingPunct="1">
              <a:lnSpc>
                <a:spcPct val="80000"/>
              </a:lnSpc>
            </a:pPr>
            <a:r>
              <a:rPr lang="en-US" sz="2000" dirty="0"/>
              <a:t>target-position 	</a:t>
            </a:r>
            <a:br>
              <a:rPr lang="en-US" sz="2000" dirty="0"/>
            </a:br>
            <a:r>
              <a:rPr lang="en-US" sz="2000" i="1" dirty="0"/>
              <a:t>Specifies where new destination links should be placed</a:t>
            </a:r>
          </a:p>
          <a:p>
            <a:pPr eaLnBrk="1" hangingPunct="1">
              <a:lnSpc>
                <a:spcPct val="80000"/>
              </a:lnSpc>
            </a:pPr>
            <a:endParaRPr lang="en-US" sz="2000" i="1" dirty="0"/>
          </a:p>
          <a:p>
            <a:pPr eaLnBrk="1" hangingPunct="1">
              <a:lnSpc>
                <a:spcPct val="80000"/>
              </a:lnSpc>
            </a:pPr>
            <a:r>
              <a:rPr lang="en-US" sz="2000" dirty="0"/>
              <a:t>Examples:</a:t>
            </a:r>
          </a:p>
          <a:p>
            <a:pPr lvl="1" eaLnBrk="1" hangingPunct="1">
              <a:lnSpc>
                <a:spcPct val="80000"/>
              </a:lnSpc>
              <a:buNone/>
            </a:pPr>
            <a:r>
              <a:rPr lang="en-US" sz="1600" dirty="0">
                <a:hlinkClick r:id="rId3"/>
              </a:rPr>
              <a:t>http://thinkvitamin.com/design/stay-on-target/</a:t>
            </a:r>
            <a:endParaRPr lang="en-US" sz="1600" dirty="0"/>
          </a:p>
          <a:p>
            <a:pPr lvl="1" eaLnBrk="1" hangingPunct="1">
              <a:lnSpc>
                <a:spcPct val="80000"/>
              </a:lnSpc>
              <a:buNone/>
            </a:pPr>
            <a:r>
              <a:rPr lang="en-US" sz="1600" dirty="0">
                <a:hlinkClick r:id="rId4"/>
              </a:rPr>
              <a:t>http://virtuelvis.com/gallery/css3/target/interface.html</a:t>
            </a:r>
            <a:endParaRPr lang="en-US" sz="1600" dirty="0"/>
          </a:p>
          <a:p>
            <a:pPr lvl="1" eaLnBrk="1" hangingPunct="1">
              <a:lnSpc>
                <a:spcPct val="80000"/>
              </a:lnSpc>
              <a:buNone/>
            </a:pPr>
            <a:r>
              <a:rPr lang="en-US" sz="1600" dirty="0">
                <a:hlinkClick r:id="rId5"/>
              </a:rPr>
              <a:t>http://www.uselesscode.org/blog/82/pure-css3-tab-widget</a:t>
            </a:r>
            <a:endParaRPr lang="en-US" sz="1600" dirty="0"/>
          </a:p>
        </p:txBody>
      </p:sp>
    </p:spTree>
    <p:extLst>
      <p:ext uri="{BB962C8B-B14F-4D97-AF65-F5344CB8AC3E}">
        <p14:creationId xmlns:p14="http://schemas.microsoft.com/office/powerpoint/2010/main" val="347548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JavaScript</a:t>
            </a:r>
            <a:endParaRPr lang="en-IN"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53675642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209800" y="1768476"/>
            <a:ext cx="7772400" cy="2308225"/>
          </a:xfrm>
        </p:spPr>
        <p:txBody>
          <a:bodyPr/>
          <a:lstStyle/>
          <a:p>
            <a:r>
              <a:rPr lang="tr-TR" altLang="en-US" b="1"/>
              <a:t>INTRODUCTION TO JAVASCRIPT</a:t>
            </a:r>
          </a:p>
        </p:txBody>
      </p:sp>
    </p:spTree>
    <p:extLst>
      <p:ext uri="{BB962C8B-B14F-4D97-AF65-F5344CB8AC3E}">
        <p14:creationId xmlns:p14="http://schemas.microsoft.com/office/powerpoint/2010/main" val="12343926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solidFill>
            <a:schemeClr val="tx1"/>
          </a:solidFill>
          <a:ln/>
          <a:scene3d>
            <a:camera prst="legacyObliqueBottomLeft"/>
            <a:lightRig rig="legacyFlat3" dir="t"/>
          </a:scene3d>
          <a:sp3d extrusionH="430200" prstMaterial="legacyMatte">
            <a:bevelT w="13500" h="13500" prst="angle"/>
            <a:bevelB w="13500" h="13500" prst="angle"/>
            <a:extrusionClr>
              <a:schemeClr val="tx1"/>
            </a:extrusionClr>
            <a:contourClr>
              <a:schemeClr val="tx1"/>
            </a:contourClr>
          </a:sp3d>
        </p:spPr>
        <p:txBody>
          <a:bodyPr>
            <a:flatTx/>
          </a:bodyPr>
          <a:lstStyle/>
          <a:p>
            <a:r>
              <a:rPr lang="en-US" altLang="en-US" sz="5400">
                <a:solidFill>
                  <a:srgbClr val="FFFF00"/>
                </a:solidFill>
              </a:rPr>
              <a:t>Definitions</a:t>
            </a:r>
          </a:p>
        </p:txBody>
      </p:sp>
      <p:sp>
        <p:nvSpPr>
          <p:cNvPr id="4099" name="Rectangle 3"/>
          <p:cNvSpPr>
            <a:spLocks noGrp="1" noChangeArrowheads="1"/>
          </p:cNvSpPr>
          <p:nvPr>
            <p:ph idx="1"/>
          </p:nvPr>
        </p:nvSpPr>
        <p:spPr>
          <a:xfrm>
            <a:off x="1981200" y="1752601"/>
            <a:ext cx="8229600" cy="4525963"/>
          </a:xfrm>
          <a:solidFill>
            <a:schemeClr val="accent1"/>
          </a:solidFill>
          <a:ln>
            <a:solidFill>
              <a:schemeClr val="tx2"/>
            </a:solidFill>
            <a:miter lim="800000"/>
            <a:headEnd/>
            <a:tailEnd/>
          </a:ln>
        </p:spPr>
        <p:txBody>
          <a:bodyPr/>
          <a:lstStyle/>
          <a:p>
            <a:pPr>
              <a:lnSpc>
                <a:spcPct val="80000"/>
              </a:lnSpc>
              <a:buClr>
                <a:schemeClr val="hlink"/>
              </a:buClr>
              <a:buFont typeface="Wingdings" panose="05000000000000000000" pitchFamily="2" charset="2"/>
              <a:buChar char="§"/>
            </a:pPr>
            <a:r>
              <a:rPr lang="en-US" altLang="en-US">
                <a:solidFill>
                  <a:schemeClr val="tx2"/>
                </a:solidFill>
              </a:rPr>
              <a:t>W W W – World Wide Web.</a:t>
            </a:r>
          </a:p>
          <a:p>
            <a:pPr>
              <a:lnSpc>
                <a:spcPct val="80000"/>
              </a:lnSpc>
              <a:buClr>
                <a:schemeClr val="hlink"/>
              </a:buClr>
              <a:buFont typeface="Wingdings" panose="05000000000000000000" pitchFamily="2" charset="2"/>
              <a:buChar char="§"/>
            </a:pPr>
            <a:r>
              <a:rPr lang="en-US" altLang="en-US"/>
              <a:t>HTML – </a:t>
            </a:r>
            <a:r>
              <a:rPr lang="en-US" altLang="en-US" b="1">
                <a:solidFill>
                  <a:srgbClr val="FF0000"/>
                </a:solidFill>
              </a:rPr>
              <a:t>HyperText Markup Language</a:t>
            </a:r>
            <a:r>
              <a:rPr lang="en-US" altLang="en-US"/>
              <a:t> – The Language of Web Pages on the World Wide Web.</a:t>
            </a:r>
          </a:p>
          <a:p>
            <a:pPr>
              <a:lnSpc>
                <a:spcPct val="80000"/>
              </a:lnSpc>
              <a:buClr>
                <a:schemeClr val="hlink"/>
              </a:buClr>
              <a:buFont typeface="Wingdings" panose="05000000000000000000" pitchFamily="2" charset="2"/>
              <a:buNone/>
            </a:pPr>
            <a:r>
              <a:rPr lang="en-US" altLang="en-US"/>
              <a:t>    </a:t>
            </a:r>
            <a:r>
              <a:rPr lang="en-US" altLang="en-US">
                <a:solidFill>
                  <a:srgbClr val="FF0000"/>
                </a:solidFill>
              </a:rPr>
              <a:t>HTML is a text formatting language.</a:t>
            </a:r>
          </a:p>
          <a:p>
            <a:pPr>
              <a:lnSpc>
                <a:spcPct val="80000"/>
              </a:lnSpc>
              <a:buClr>
                <a:schemeClr val="hlink"/>
              </a:buClr>
              <a:buFont typeface="Wingdings" panose="05000000000000000000" pitchFamily="2" charset="2"/>
              <a:buChar char="§"/>
            </a:pPr>
            <a:r>
              <a:rPr lang="en-US" altLang="en-US"/>
              <a:t>URL – Uniform Resource Locator.</a:t>
            </a:r>
          </a:p>
          <a:p>
            <a:pPr>
              <a:lnSpc>
                <a:spcPct val="80000"/>
              </a:lnSpc>
              <a:buClr>
                <a:schemeClr val="hlink"/>
              </a:buClr>
              <a:buFont typeface="Wingdings" panose="05000000000000000000" pitchFamily="2" charset="2"/>
              <a:buChar char="§"/>
            </a:pPr>
            <a:r>
              <a:rPr lang="en-US" altLang="en-US"/>
              <a:t>Browser – A software program which is used to show web pages.</a:t>
            </a:r>
          </a:p>
          <a:p>
            <a:pPr>
              <a:lnSpc>
                <a:spcPct val="80000"/>
              </a:lnSpc>
              <a:buClr>
                <a:schemeClr val="hlink"/>
              </a:buClr>
              <a:buFont typeface="Wingdings" panose="05000000000000000000" pitchFamily="2" charset="2"/>
              <a:buNone/>
            </a:pPr>
            <a:r>
              <a:rPr lang="en-US" altLang="en-US"/>
              <a:t>								</a:t>
            </a:r>
          </a:p>
          <a:p>
            <a:pPr>
              <a:lnSpc>
                <a:spcPct val="80000"/>
              </a:lnSpc>
              <a:buClr>
                <a:schemeClr val="hlink"/>
              </a:buClr>
              <a:buFont typeface="Wingdings" panose="05000000000000000000" pitchFamily="2" charset="2"/>
              <a:buNone/>
            </a:pPr>
            <a:endParaRPr lang="en-US" altLang="en-US"/>
          </a:p>
        </p:txBody>
      </p:sp>
      <p:sp>
        <p:nvSpPr>
          <p:cNvPr id="6" name="Slide Number Placeholder 5"/>
          <p:cNvSpPr>
            <a:spLocks noGrp="1"/>
          </p:cNvSpPr>
          <p:nvPr>
            <p:ph type="sldNum" sz="quarter" idx="12"/>
          </p:nvPr>
        </p:nvSpPr>
        <p:spPr/>
        <p:txBody>
          <a:bodyPr/>
          <a:lstStyle/>
          <a:p>
            <a:fld id="{9C195784-ABA0-4C34-88DA-9989A232A13C}" type="slidenum">
              <a:rPr lang="ar-SA" altLang="en-US"/>
              <a:pPr/>
              <a:t>24</a:t>
            </a:fld>
            <a:endParaRPr lang="en-US" altLang="en-US"/>
          </a:p>
        </p:txBody>
      </p:sp>
    </p:spTree>
    <p:extLst>
      <p:ext uri="{BB962C8B-B14F-4D97-AF65-F5344CB8AC3E}">
        <p14:creationId xmlns:p14="http://schemas.microsoft.com/office/powerpoint/2010/main" val="1428102967"/>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p:txBody>
          <a:bodyPr/>
          <a:lstStyle/>
          <a:p>
            <a:r>
              <a:rPr lang="tr-TR" altLang="en-US"/>
              <a:t>JAVASCRIPT</a:t>
            </a:r>
          </a:p>
        </p:txBody>
      </p:sp>
      <p:sp>
        <p:nvSpPr>
          <p:cNvPr id="6147" name="Rectangle 3"/>
          <p:cNvSpPr>
            <a:spLocks noGrp="1" noRot="1" noChangeArrowheads="1"/>
          </p:cNvSpPr>
          <p:nvPr>
            <p:ph idx="1"/>
          </p:nvPr>
        </p:nvSpPr>
        <p:spPr/>
        <p:txBody>
          <a:bodyPr/>
          <a:lstStyle/>
          <a:p>
            <a:pPr>
              <a:lnSpc>
                <a:spcPct val="90000"/>
              </a:lnSpc>
            </a:pPr>
            <a:r>
              <a:rPr lang="tr-TR" altLang="en-US" b="1"/>
              <a:t>JavaScript is used in millions of Web pages to improve the design, validate forms, detect browsers, create cookies, and much more.</a:t>
            </a:r>
          </a:p>
          <a:p>
            <a:pPr>
              <a:lnSpc>
                <a:spcPct val="90000"/>
              </a:lnSpc>
            </a:pPr>
            <a:r>
              <a:rPr lang="tr-TR" altLang="en-US" b="1"/>
              <a:t>JavaScript is the most popular scripting language on the internet, and works in all major browsers, such as Internet Explorer, Mozilla, Firefox, Netscape, Opera.</a:t>
            </a:r>
          </a:p>
        </p:txBody>
      </p:sp>
    </p:spTree>
    <p:extLst>
      <p:ext uri="{BB962C8B-B14F-4D97-AF65-F5344CB8AC3E}">
        <p14:creationId xmlns:p14="http://schemas.microsoft.com/office/powerpoint/2010/main" val="1768514937"/>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rrowheads="1"/>
          </p:cNvSpPr>
          <p:nvPr>
            <p:ph type="title"/>
          </p:nvPr>
        </p:nvSpPr>
        <p:spPr/>
        <p:txBody>
          <a:bodyPr/>
          <a:lstStyle/>
          <a:p>
            <a:r>
              <a:rPr lang="tr-TR" altLang="en-US"/>
              <a:t>WHAT IS JAVASCRIPT?</a:t>
            </a:r>
          </a:p>
        </p:txBody>
      </p:sp>
      <p:sp>
        <p:nvSpPr>
          <p:cNvPr id="7171" name="Rectangle 3"/>
          <p:cNvSpPr>
            <a:spLocks noGrp="1" noRot="1" noChangeArrowheads="1"/>
          </p:cNvSpPr>
          <p:nvPr>
            <p:ph idx="1"/>
          </p:nvPr>
        </p:nvSpPr>
        <p:spPr/>
        <p:txBody>
          <a:bodyPr>
            <a:normAutofit lnSpcReduction="10000"/>
          </a:bodyPr>
          <a:lstStyle/>
          <a:p>
            <a:pPr>
              <a:lnSpc>
                <a:spcPct val="90000"/>
              </a:lnSpc>
            </a:pPr>
            <a:r>
              <a:rPr lang="tr-TR" altLang="en-US" sz="2600"/>
              <a:t>JavaScript was designed to add interactivity to HTML pages </a:t>
            </a:r>
          </a:p>
          <a:p>
            <a:pPr>
              <a:lnSpc>
                <a:spcPct val="90000"/>
              </a:lnSpc>
            </a:pPr>
            <a:r>
              <a:rPr lang="tr-TR" altLang="en-US" sz="2600"/>
              <a:t>JavaScript is a scripting language (a scripting language is a lightweight programming language) </a:t>
            </a:r>
          </a:p>
          <a:p>
            <a:pPr>
              <a:lnSpc>
                <a:spcPct val="90000"/>
              </a:lnSpc>
            </a:pPr>
            <a:r>
              <a:rPr lang="tr-TR" altLang="en-US" sz="2600"/>
              <a:t>A JavaScript consists of lines of executable computer code </a:t>
            </a:r>
          </a:p>
          <a:p>
            <a:pPr>
              <a:lnSpc>
                <a:spcPct val="90000"/>
              </a:lnSpc>
            </a:pPr>
            <a:r>
              <a:rPr lang="tr-TR" altLang="en-US" sz="2600"/>
              <a:t>A JavaScript is usually embedded directly into HTML pages </a:t>
            </a:r>
          </a:p>
          <a:p>
            <a:pPr>
              <a:lnSpc>
                <a:spcPct val="90000"/>
              </a:lnSpc>
            </a:pPr>
            <a:r>
              <a:rPr lang="tr-TR" altLang="en-US" sz="2600"/>
              <a:t>JavaScript is an interpreted language (means that scripts execute without preliminary compilation) </a:t>
            </a:r>
          </a:p>
          <a:p>
            <a:pPr>
              <a:lnSpc>
                <a:spcPct val="90000"/>
              </a:lnSpc>
            </a:pPr>
            <a:r>
              <a:rPr lang="tr-TR" altLang="en-US" sz="2600"/>
              <a:t>Everyone can use JavaScript without purchasing a license </a:t>
            </a:r>
          </a:p>
        </p:txBody>
      </p:sp>
    </p:spTree>
    <p:extLst>
      <p:ext uri="{BB962C8B-B14F-4D97-AF65-F5344CB8AC3E}">
        <p14:creationId xmlns:p14="http://schemas.microsoft.com/office/powerpoint/2010/main" val="1825994014"/>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r>
              <a:rPr lang="tr-TR" altLang="en-US" sz="4000"/>
              <a:t>Are Java and JavaScript the Same? </a:t>
            </a:r>
          </a:p>
        </p:txBody>
      </p:sp>
      <p:sp>
        <p:nvSpPr>
          <p:cNvPr id="8195" name="Rectangle 3"/>
          <p:cNvSpPr>
            <a:spLocks noGrp="1" noRot="1" noChangeArrowheads="1"/>
          </p:cNvSpPr>
          <p:nvPr>
            <p:ph idx="1"/>
          </p:nvPr>
        </p:nvSpPr>
        <p:spPr/>
        <p:txBody>
          <a:bodyPr/>
          <a:lstStyle/>
          <a:p>
            <a:r>
              <a:rPr lang="tr-TR" altLang="en-US"/>
              <a:t>NO!</a:t>
            </a:r>
          </a:p>
          <a:p>
            <a:r>
              <a:rPr lang="tr-TR" altLang="en-US"/>
              <a:t>Java and JavaScript are two completely different languages in both concept and design!</a:t>
            </a:r>
          </a:p>
          <a:p>
            <a:r>
              <a:rPr lang="tr-TR" altLang="en-US"/>
              <a:t>Java (developed by Sun Microsystems) is a powerful and much more complex programming language - in the same category as C and C++.</a:t>
            </a:r>
          </a:p>
        </p:txBody>
      </p:sp>
    </p:spTree>
    <p:extLst>
      <p:ext uri="{BB962C8B-B14F-4D97-AF65-F5344CB8AC3E}">
        <p14:creationId xmlns:p14="http://schemas.microsoft.com/office/powerpoint/2010/main" val="2203000977"/>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rrowheads="1"/>
          </p:cNvSpPr>
          <p:nvPr>
            <p:ph type="title"/>
          </p:nvPr>
        </p:nvSpPr>
        <p:spPr/>
        <p:txBody>
          <a:bodyPr/>
          <a:lstStyle/>
          <a:p>
            <a:r>
              <a:rPr lang="tr-TR" altLang="en-US" sz="4000"/>
              <a:t>How to Put a JavaScript Into an HTML Page?</a:t>
            </a:r>
          </a:p>
        </p:txBody>
      </p:sp>
      <p:sp>
        <p:nvSpPr>
          <p:cNvPr id="9219" name="Rectangle 3"/>
          <p:cNvSpPr>
            <a:spLocks noGrp="1" noRot="1" noChangeArrowheads="1"/>
          </p:cNvSpPr>
          <p:nvPr>
            <p:ph idx="1"/>
          </p:nvPr>
        </p:nvSpPr>
        <p:spPr/>
        <p:txBody>
          <a:bodyPr>
            <a:normAutofit fontScale="92500" lnSpcReduction="10000"/>
          </a:bodyPr>
          <a:lstStyle/>
          <a:p>
            <a:pPr>
              <a:buFont typeface="Arial" panose="020B0604020202020204" pitchFamily="34" charset="0"/>
              <a:buNone/>
            </a:pPr>
            <a:r>
              <a:rPr lang="tr-TR" altLang="en-US"/>
              <a:t>&lt;html&gt;</a:t>
            </a:r>
          </a:p>
          <a:p>
            <a:pPr>
              <a:buFont typeface="Arial" panose="020B0604020202020204" pitchFamily="34" charset="0"/>
              <a:buNone/>
            </a:pPr>
            <a:r>
              <a:rPr lang="tr-TR" altLang="en-US"/>
              <a:t>&lt;body&gt;</a:t>
            </a:r>
          </a:p>
          <a:p>
            <a:pPr>
              <a:buFont typeface="Arial" panose="020B0604020202020204" pitchFamily="34" charset="0"/>
              <a:buNone/>
            </a:pPr>
            <a:r>
              <a:rPr lang="tr-TR" altLang="en-US"/>
              <a:t>&lt;script type="text/javascript"&gt;</a:t>
            </a:r>
          </a:p>
          <a:p>
            <a:pPr>
              <a:buFont typeface="Arial" panose="020B0604020202020204" pitchFamily="34" charset="0"/>
              <a:buNone/>
            </a:pPr>
            <a:r>
              <a:rPr lang="tr-TR" altLang="en-US"/>
              <a:t>document.write("Hello World!")</a:t>
            </a:r>
          </a:p>
          <a:p>
            <a:pPr>
              <a:buFont typeface="Arial" panose="020B0604020202020204" pitchFamily="34" charset="0"/>
              <a:buNone/>
            </a:pPr>
            <a:r>
              <a:rPr lang="tr-TR" altLang="en-US"/>
              <a:t>&lt;/script&gt;</a:t>
            </a:r>
          </a:p>
          <a:p>
            <a:pPr>
              <a:buFont typeface="Arial" panose="020B0604020202020204" pitchFamily="34" charset="0"/>
              <a:buNone/>
            </a:pPr>
            <a:r>
              <a:rPr lang="tr-TR" altLang="en-US"/>
              <a:t>&lt;/body&gt;</a:t>
            </a:r>
          </a:p>
          <a:p>
            <a:pPr>
              <a:buFont typeface="Arial" panose="020B0604020202020204" pitchFamily="34" charset="0"/>
              <a:buNone/>
            </a:pPr>
            <a:r>
              <a:rPr lang="tr-TR" altLang="en-US"/>
              <a:t>&lt;/html&gt; </a:t>
            </a:r>
          </a:p>
        </p:txBody>
      </p:sp>
    </p:spTree>
    <p:extLst>
      <p:ext uri="{BB962C8B-B14F-4D97-AF65-F5344CB8AC3E}">
        <p14:creationId xmlns:p14="http://schemas.microsoft.com/office/powerpoint/2010/main" val="226033196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rrowheads="1"/>
          </p:cNvSpPr>
          <p:nvPr>
            <p:ph type="title"/>
          </p:nvPr>
        </p:nvSpPr>
        <p:spPr/>
        <p:txBody>
          <a:bodyPr/>
          <a:lstStyle/>
          <a:p>
            <a:r>
              <a:rPr lang="tr-TR" altLang="en-US" sz="4000"/>
              <a:t>Ending Statements With a Semicolon? </a:t>
            </a:r>
          </a:p>
        </p:txBody>
      </p:sp>
      <p:sp>
        <p:nvSpPr>
          <p:cNvPr id="10243" name="Rectangle 3"/>
          <p:cNvSpPr>
            <a:spLocks noGrp="1" noRot="1" noChangeArrowheads="1"/>
          </p:cNvSpPr>
          <p:nvPr>
            <p:ph idx="1"/>
          </p:nvPr>
        </p:nvSpPr>
        <p:spPr/>
        <p:txBody>
          <a:bodyPr/>
          <a:lstStyle/>
          <a:p>
            <a:r>
              <a:rPr lang="tr-TR" altLang="en-US"/>
              <a:t>With traditional programming languages, like C++ and Java, each code statement has to end with a semicolon (;).</a:t>
            </a:r>
          </a:p>
          <a:p>
            <a:r>
              <a:rPr lang="tr-TR" altLang="en-US"/>
              <a:t>Many programmers continue this habit when writing JavaScript, but in general, semicolons are </a:t>
            </a:r>
            <a:r>
              <a:rPr lang="tr-TR" altLang="en-US" b="1"/>
              <a:t>optional</a:t>
            </a:r>
            <a:r>
              <a:rPr lang="tr-TR" altLang="en-US"/>
              <a:t>! However, semicolons are required if you want to put more than one statement on a single line.</a:t>
            </a:r>
          </a:p>
        </p:txBody>
      </p:sp>
    </p:spTree>
    <p:extLst>
      <p:ext uri="{BB962C8B-B14F-4D97-AF65-F5344CB8AC3E}">
        <p14:creationId xmlns:p14="http://schemas.microsoft.com/office/powerpoint/2010/main" val="390028685"/>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rrowheads="1"/>
          </p:cNvSpPr>
          <p:nvPr>
            <p:ph type="title"/>
          </p:nvPr>
        </p:nvSpPr>
        <p:spPr/>
        <p:txBody>
          <a:bodyPr/>
          <a:lstStyle/>
          <a:p>
            <a:r>
              <a:rPr lang="tr-TR" altLang="en-US"/>
              <a:t>JavaScript Variables </a:t>
            </a:r>
          </a:p>
        </p:txBody>
      </p:sp>
      <p:sp>
        <p:nvSpPr>
          <p:cNvPr id="11267" name="Rectangle 3"/>
          <p:cNvSpPr>
            <a:spLocks noGrp="1" noRot="1" noChangeArrowheads="1"/>
          </p:cNvSpPr>
          <p:nvPr>
            <p:ph idx="1"/>
          </p:nvPr>
        </p:nvSpPr>
        <p:spPr/>
        <p:txBody>
          <a:bodyPr>
            <a:normAutofit lnSpcReduction="10000"/>
          </a:bodyPr>
          <a:lstStyle/>
          <a:p>
            <a:r>
              <a:rPr lang="tr-TR" altLang="en-US"/>
              <a:t>Variables are used to store data. </a:t>
            </a:r>
          </a:p>
          <a:p>
            <a:r>
              <a:rPr lang="tr-TR" altLang="en-US"/>
              <a:t>A variable is a "container" for information you want to store. A variable's value can change during the script. You can refer to a variable by name to see its value or to change its value.</a:t>
            </a:r>
          </a:p>
          <a:p>
            <a:r>
              <a:rPr lang="tr-TR" altLang="en-US"/>
              <a:t>Rules for variable names:</a:t>
            </a:r>
          </a:p>
          <a:p>
            <a:pPr lvl="1"/>
            <a:r>
              <a:rPr lang="tr-TR" altLang="en-US"/>
              <a:t>Variable names are case sensitive </a:t>
            </a:r>
          </a:p>
          <a:p>
            <a:pPr lvl="1"/>
            <a:r>
              <a:rPr lang="tr-TR" altLang="en-US"/>
              <a:t>They must begin with a letter or the underscore character </a:t>
            </a:r>
          </a:p>
          <a:p>
            <a:pPr lvl="2"/>
            <a:r>
              <a:rPr lang="tr-TR" altLang="en-US"/>
              <a:t>strname – STRNAME (not same)</a:t>
            </a:r>
          </a:p>
        </p:txBody>
      </p:sp>
    </p:spTree>
    <p:extLst>
      <p:ext uri="{BB962C8B-B14F-4D97-AF65-F5344CB8AC3E}">
        <p14:creationId xmlns:p14="http://schemas.microsoft.com/office/powerpoint/2010/main" val="1240584186"/>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rrowheads="1"/>
          </p:cNvSpPr>
          <p:nvPr>
            <p:ph type="title"/>
          </p:nvPr>
        </p:nvSpPr>
        <p:spPr/>
        <p:txBody>
          <a:bodyPr/>
          <a:lstStyle/>
          <a:p>
            <a:r>
              <a:rPr lang="tr-TR" altLang="en-US"/>
              <a:t>JavaScript Operators</a:t>
            </a:r>
          </a:p>
        </p:txBody>
      </p:sp>
      <p:sp>
        <p:nvSpPr>
          <p:cNvPr id="12291" name="Rectangle 3"/>
          <p:cNvSpPr>
            <a:spLocks noGrp="1" noRot="1" noChangeArrowheads="1"/>
          </p:cNvSpPr>
          <p:nvPr>
            <p:ph type="body" sz="half" idx="1"/>
          </p:nvPr>
        </p:nvSpPr>
        <p:spPr/>
        <p:txBody>
          <a:bodyPr/>
          <a:lstStyle/>
          <a:p>
            <a:pPr>
              <a:buFont typeface="Arial" panose="020B0604020202020204" pitchFamily="34" charset="0"/>
              <a:buNone/>
            </a:pPr>
            <a:r>
              <a:rPr lang="tr-TR" altLang="en-US" dirty="0"/>
              <a:t>Arithmetic Operators</a:t>
            </a:r>
          </a:p>
          <a:p>
            <a:pPr>
              <a:buNone/>
            </a:pPr>
            <a:r>
              <a:rPr lang="en-US" altLang="en-US" sz="2000" dirty="0" smtClean="0"/>
              <a:t>(Operators allow two or more values ​​to be processed. JavaScript is used in two types of operators, arithmetic and calculation operators )</a:t>
            </a:r>
            <a:endParaRPr lang="tr-TR" altLang="en-US" sz="2000" dirty="0"/>
          </a:p>
          <a:p>
            <a:pPr>
              <a:buFont typeface="Arial" panose="020B0604020202020204" pitchFamily="34" charset="0"/>
              <a:buNone/>
            </a:pPr>
            <a:endParaRPr lang="tr-TR" altLang="en-US" sz="2000" dirty="0"/>
          </a:p>
        </p:txBody>
      </p:sp>
      <p:graphicFrame>
        <p:nvGraphicFramePr>
          <p:cNvPr id="12673" name="Group 385"/>
          <p:cNvGraphicFramePr>
            <a:graphicFrameLocks noGrp="1"/>
          </p:cNvGraphicFramePr>
          <p:nvPr>
            <p:ph sz="half" idx="2"/>
          </p:nvPr>
        </p:nvGraphicFramePr>
        <p:xfrm>
          <a:off x="6172201" y="1600201"/>
          <a:ext cx="4194175" cy="4760595"/>
        </p:xfrm>
        <a:graphic>
          <a:graphicData uri="http://schemas.openxmlformats.org/drawingml/2006/table">
            <a:tbl>
              <a:tblPr/>
              <a:tblGrid>
                <a:gridCol w="876300">
                  <a:extLst>
                    <a:ext uri="{9D8B030D-6E8A-4147-A177-3AD203B41FA5}">
                      <a16:colId xmlns:a16="http://schemas.microsoft.com/office/drawing/2014/main" val="3273325331"/>
                    </a:ext>
                  </a:extLst>
                </a:gridCol>
                <a:gridCol w="1423988">
                  <a:extLst>
                    <a:ext uri="{9D8B030D-6E8A-4147-A177-3AD203B41FA5}">
                      <a16:colId xmlns:a16="http://schemas.microsoft.com/office/drawing/2014/main" val="4045906288"/>
                    </a:ext>
                  </a:extLst>
                </a:gridCol>
                <a:gridCol w="1252537">
                  <a:extLst>
                    <a:ext uri="{9D8B030D-6E8A-4147-A177-3AD203B41FA5}">
                      <a16:colId xmlns:a16="http://schemas.microsoft.com/office/drawing/2014/main" val="2173071023"/>
                    </a:ext>
                  </a:extLst>
                </a:gridCol>
                <a:gridCol w="641350">
                  <a:extLst>
                    <a:ext uri="{9D8B030D-6E8A-4147-A177-3AD203B41FA5}">
                      <a16:colId xmlns:a16="http://schemas.microsoft.com/office/drawing/2014/main" val="3987617037"/>
                    </a:ext>
                  </a:extLst>
                </a:gridCol>
              </a:tblGrid>
              <a:tr h="371475">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0" lang="tr-TR" altLang="en-US" sz="1000" b="1" i="0" u="none" strike="noStrike" cap="none" normalizeH="0" baseline="0" smtClean="0">
                          <a:ln>
                            <a:noFill/>
                          </a:ln>
                          <a:solidFill>
                            <a:srgbClr val="000000"/>
                          </a:solidFill>
                          <a:effectLst/>
                          <a:latin typeface="Verdana" panose="020B0604030504040204" pitchFamily="34" charset="0"/>
                        </a:rPr>
                        <a:t>Operator</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0" lang="tr-TR" altLang="en-US" sz="1000" b="1" i="0" u="none" strike="noStrike" cap="none" normalizeH="0" baseline="0" smtClean="0">
                          <a:ln>
                            <a:noFill/>
                          </a:ln>
                          <a:solidFill>
                            <a:srgbClr val="000000"/>
                          </a:solidFill>
                          <a:effectLst/>
                          <a:latin typeface="Verdana" panose="020B0604030504040204" pitchFamily="34" charset="0"/>
                        </a:rPr>
                        <a:t>Description</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0" lang="tr-TR" altLang="en-US" sz="1000" b="1" i="0" u="none" strike="noStrike" cap="none" normalizeH="0" baseline="0" smtClean="0">
                          <a:ln>
                            <a:noFill/>
                          </a:ln>
                          <a:solidFill>
                            <a:srgbClr val="000000"/>
                          </a:solidFill>
                          <a:effectLst/>
                          <a:latin typeface="Verdana" panose="020B0604030504040204" pitchFamily="34" charset="0"/>
                        </a:rPr>
                        <a:t>Example</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0" lang="tr-TR" altLang="en-US" sz="1000" b="1" i="0" u="none" strike="noStrike" cap="none" normalizeH="0" baseline="0" smtClean="0">
                          <a:ln>
                            <a:noFill/>
                          </a:ln>
                          <a:solidFill>
                            <a:srgbClr val="000000"/>
                          </a:solidFill>
                          <a:effectLst/>
                          <a:latin typeface="Verdana" panose="020B0604030504040204" pitchFamily="34" charset="0"/>
                        </a:rPr>
                        <a:t>Result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326831113"/>
                  </a:ext>
                </a:extLst>
              </a:tr>
              <a:tr h="230188">
                <a:tc rowSpan="3">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rowSpan="3">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Addition</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x=2</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rowSpan="3">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4</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69996690"/>
                  </a:ext>
                </a:extLst>
              </a:tr>
              <a:tr h="161925">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y=2</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vMerge="1">
                  <a:txBody>
                    <a:bodyPr/>
                    <a:lstStyle/>
                    <a:p>
                      <a:endParaRPr lang="en-IN"/>
                    </a:p>
                  </a:txBody>
                  <a:tcPr/>
                </a:tc>
                <a:extLst>
                  <a:ext uri="{0D108BD9-81ED-4DB2-BD59-A6C34878D82A}">
                    <a16:rowId xmlns:a16="http://schemas.microsoft.com/office/drawing/2014/main" val="3185320146"/>
                  </a:ext>
                </a:extLst>
              </a:tr>
              <a:tr h="161925">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x+y</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vMerge="1">
                  <a:txBody>
                    <a:bodyPr/>
                    <a:lstStyle/>
                    <a:p>
                      <a:endParaRPr lang="en-IN"/>
                    </a:p>
                  </a:txBody>
                  <a:tcPr/>
                </a:tc>
                <a:extLst>
                  <a:ext uri="{0D108BD9-81ED-4DB2-BD59-A6C34878D82A}">
                    <a16:rowId xmlns:a16="http://schemas.microsoft.com/office/drawing/2014/main" val="119649492"/>
                  </a:ext>
                </a:extLst>
              </a:tr>
              <a:tr h="230188">
                <a:tc rowSpan="3">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rowSpan="3">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Subtraction</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x=5</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rowSpan="3">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3</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69493604"/>
                  </a:ext>
                </a:extLst>
              </a:tr>
              <a:tr h="161925">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y=2</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vMerge="1">
                  <a:txBody>
                    <a:bodyPr/>
                    <a:lstStyle/>
                    <a:p>
                      <a:endParaRPr lang="en-IN"/>
                    </a:p>
                  </a:txBody>
                  <a:tcPr/>
                </a:tc>
                <a:extLst>
                  <a:ext uri="{0D108BD9-81ED-4DB2-BD59-A6C34878D82A}">
                    <a16:rowId xmlns:a16="http://schemas.microsoft.com/office/drawing/2014/main" val="3824174826"/>
                  </a:ext>
                </a:extLst>
              </a:tr>
              <a:tr h="161925">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x-y</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vMerge="1">
                  <a:txBody>
                    <a:bodyPr/>
                    <a:lstStyle/>
                    <a:p>
                      <a:endParaRPr lang="en-IN"/>
                    </a:p>
                  </a:txBody>
                  <a:tcPr/>
                </a:tc>
                <a:extLst>
                  <a:ext uri="{0D108BD9-81ED-4DB2-BD59-A6C34878D82A}">
                    <a16:rowId xmlns:a16="http://schemas.microsoft.com/office/drawing/2014/main" val="1451264691"/>
                  </a:ext>
                </a:extLst>
              </a:tr>
              <a:tr h="228600">
                <a:tc rowSpan="3">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rowSpan="3">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Multiplication</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x=5</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rowSpan="3">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20</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012681369"/>
                  </a:ext>
                </a:extLst>
              </a:tr>
              <a:tr h="161925">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y=4</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vMerge="1">
                  <a:txBody>
                    <a:bodyPr/>
                    <a:lstStyle/>
                    <a:p>
                      <a:endParaRPr lang="en-IN"/>
                    </a:p>
                  </a:txBody>
                  <a:tcPr/>
                </a:tc>
                <a:extLst>
                  <a:ext uri="{0D108BD9-81ED-4DB2-BD59-A6C34878D82A}">
                    <a16:rowId xmlns:a16="http://schemas.microsoft.com/office/drawing/2014/main" val="735985100"/>
                  </a:ext>
                </a:extLst>
              </a:tr>
              <a:tr h="161925">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x*y</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vMerge="1">
                  <a:txBody>
                    <a:bodyPr/>
                    <a:lstStyle/>
                    <a:p>
                      <a:endParaRPr lang="en-IN"/>
                    </a:p>
                  </a:txBody>
                  <a:tcPr/>
                </a:tc>
                <a:extLst>
                  <a:ext uri="{0D108BD9-81ED-4DB2-BD59-A6C34878D82A}">
                    <a16:rowId xmlns:a16="http://schemas.microsoft.com/office/drawing/2014/main" val="927203151"/>
                  </a:ext>
                </a:extLst>
              </a:tr>
              <a:tr h="230188">
                <a:tc rowSpan="2">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rowSpan="2">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Division</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15/5</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3</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val="2682113312"/>
                  </a:ext>
                </a:extLst>
              </a:tr>
              <a:tr h="230188">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5/2</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2,5</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877052419"/>
                  </a:ext>
                </a:extLst>
              </a:tr>
              <a:tr h="230188">
                <a:tc rowSpan="3">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rowSpan="3">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Modulus (division remainder)</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5%2</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1</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val="4261977530"/>
                  </a:ext>
                </a:extLst>
              </a:tr>
              <a:tr h="230188">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10%8</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2</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1670549265"/>
                  </a:ext>
                </a:extLst>
              </a:tr>
              <a:tr h="228600">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10%2</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0</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351719422"/>
                  </a:ext>
                </a:extLst>
              </a:tr>
              <a:tr h="230188">
                <a:tc rowSpan="2">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rowSpan="2">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Increment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x=5</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rowSpan="2">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x=6</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841577615"/>
                  </a:ext>
                </a:extLst>
              </a:tr>
              <a:tr h="161925">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x++</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vMerge="1">
                  <a:txBody>
                    <a:bodyPr/>
                    <a:lstStyle/>
                    <a:p>
                      <a:endParaRPr lang="en-IN"/>
                    </a:p>
                  </a:txBody>
                  <a:tcPr/>
                </a:tc>
                <a:extLst>
                  <a:ext uri="{0D108BD9-81ED-4DB2-BD59-A6C34878D82A}">
                    <a16:rowId xmlns:a16="http://schemas.microsoft.com/office/drawing/2014/main" val="4058543676"/>
                  </a:ext>
                </a:extLst>
              </a:tr>
              <a:tr h="230188">
                <a:tc rowSpan="2">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rowSpan="2">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Decrement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x=5</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rowSpan="2">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ctr"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x=4</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550982582"/>
                  </a:ext>
                </a:extLst>
              </a:tr>
              <a:tr h="161925">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x--</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vMerge="1">
                  <a:txBody>
                    <a:bodyPr/>
                    <a:lstStyle/>
                    <a:p>
                      <a:endParaRPr lang="en-IN"/>
                    </a:p>
                  </a:txBody>
                  <a:tcPr/>
                </a:tc>
                <a:extLst>
                  <a:ext uri="{0D108BD9-81ED-4DB2-BD59-A6C34878D82A}">
                    <a16:rowId xmlns:a16="http://schemas.microsoft.com/office/drawing/2014/main" val="2863944499"/>
                  </a:ext>
                </a:extLst>
              </a:tr>
            </a:tbl>
          </a:graphicData>
        </a:graphic>
      </p:graphicFrame>
    </p:spTree>
    <p:extLst>
      <p:ext uri="{BB962C8B-B14F-4D97-AF65-F5344CB8AC3E}">
        <p14:creationId xmlns:p14="http://schemas.microsoft.com/office/powerpoint/2010/main" val="1890283258"/>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p:txBody>
          <a:bodyPr/>
          <a:lstStyle/>
          <a:p>
            <a:r>
              <a:rPr lang="tr-TR" altLang="en-US"/>
              <a:t>JavaScript Operators – 2</a:t>
            </a:r>
          </a:p>
        </p:txBody>
      </p:sp>
      <p:sp>
        <p:nvSpPr>
          <p:cNvPr id="14339" name="Rectangle 3"/>
          <p:cNvSpPr>
            <a:spLocks noGrp="1" noRot="1" noChangeArrowheads="1"/>
          </p:cNvSpPr>
          <p:nvPr>
            <p:ph type="body" sz="half" idx="1"/>
          </p:nvPr>
        </p:nvSpPr>
        <p:spPr/>
        <p:txBody>
          <a:bodyPr/>
          <a:lstStyle/>
          <a:p>
            <a:pPr>
              <a:buFont typeface="Arial" panose="020B0604020202020204" pitchFamily="34" charset="0"/>
              <a:buNone/>
            </a:pPr>
            <a:r>
              <a:rPr lang="tr-TR" altLang="en-US" dirty="0"/>
              <a:t>Assignment Operators</a:t>
            </a:r>
          </a:p>
          <a:p>
            <a:pPr>
              <a:buNone/>
            </a:pPr>
            <a:r>
              <a:rPr lang="tr-TR" altLang="en-US" sz="2000" dirty="0" smtClean="0"/>
              <a:t>(</a:t>
            </a:r>
            <a:r>
              <a:rPr lang="en-US" altLang="en-US" sz="2000" dirty="0" smtClean="0"/>
              <a:t>The assignment statement (=) allows a value to be assigned to a variable. Variables can be assigned any value that is appropriate to their type and definition</a:t>
            </a:r>
            <a:r>
              <a:rPr lang="tr-TR" altLang="en-US" sz="2000" dirty="0" smtClean="0"/>
              <a:t>.)</a:t>
            </a:r>
            <a:endParaRPr lang="tr-TR" altLang="en-US" sz="2000" dirty="0"/>
          </a:p>
        </p:txBody>
      </p:sp>
      <p:graphicFrame>
        <p:nvGraphicFramePr>
          <p:cNvPr id="14473" name="Group 137"/>
          <p:cNvGraphicFramePr>
            <a:graphicFrameLocks noGrp="1"/>
          </p:cNvGraphicFramePr>
          <p:nvPr>
            <p:ph sz="half" idx="2"/>
          </p:nvPr>
        </p:nvGraphicFramePr>
        <p:xfrm>
          <a:off x="6172201" y="1600201"/>
          <a:ext cx="4194175" cy="4498975"/>
        </p:xfrm>
        <a:graphic>
          <a:graphicData uri="http://schemas.openxmlformats.org/drawingml/2006/table">
            <a:tbl>
              <a:tblPr/>
              <a:tblGrid>
                <a:gridCol w="1182688">
                  <a:extLst>
                    <a:ext uri="{9D8B030D-6E8A-4147-A177-3AD203B41FA5}">
                      <a16:colId xmlns:a16="http://schemas.microsoft.com/office/drawing/2014/main" val="3056203380"/>
                    </a:ext>
                  </a:extLst>
                </a:gridCol>
                <a:gridCol w="1096962">
                  <a:extLst>
                    <a:ext uri="{9D8B030D-6E8A-4147-A177-3AD203B41FA5}">
                      <a16:colId xmlns:a16="http://schemas.microsoft.com/office/drawing/2014/main" val="874165538"/>
                    </a:ext>
                  </a:extLst>
                </a:gridCol>
                <a:gridCol w="1914525">
                  <a:extLst>
                    <a:ext uri="{9D8B030D-6E8A-4147-A177-3AD203B41FA5}">
                      <a16:colId xmlns:a16="http://schemas.microsoft.com/office/drawing/2014/main" val="1565638783"/>
                    </a:ext>
                  </a:extLst>
                </a:gridCol>
              </a:tblGrid>
              <a:tr h="974725">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0" lang="tr-TR" altLang="en-US" sz="1200" b="1" i="0" u="none" strike="noStrike" cap="none" normalizeH="0" baseline="0" smtClean="0">
                          <a:ln>
                            <a:noFill/>
                          </a:ln>
                          <a:solidFill>
                            <a:srgbClr val="000000"/>
                          </a:solidFill>
                          <a:effectLst/>
                          <a:latin typeface="Verdana" panose="020B0604030504040204" pitchFamily="34" charset="0"/>
                        </a:rPr>
                        <a:t>Operator</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0" lang="tr-TR" altLang="en-US" sz="1200" b="1" i="0" u="none" strike="noStrike" cap="none" normalizeH="0" baseline="0" smtClean="0">
                          <a:ln>
                            <a:noFill/>
                          </a:ln>
                          <a:solidFill>
                            <a:srgbClr val="000000"/>
                          </a:solidFill>
                          <a:effectLst/>
                          <a:latin typeface="Verdana" panose="020B0604030504040204" pitchFamily="34" charset="0"/>
                        </a:rPr>
                        <a:t>Example</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0" lang="tr-TR" altLang="en-US" sz="1200" b="1" i="0" u="none" strike="noStrike" cap="none" normalizeH="0" baseline="0" smtClean="0">
                          <a:ln>
                            <a:noFill/>
                          </a:ln>
                          <a:solidFill>
                            <a:srgbClr val="000000"/>
                          </a:solidFill>
                          <a:effectLst/>
                          <a:latin typeface="Verdana" panose="020B0604030504040204" pitchFamily="34" charset="0"/>
                        </a:rPr>
                        <a:t>Is The Same As</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189061085"/>
                  </a:ext>
                </a:extLst>
              </a:tr>
              <a:tr h="587375">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200" b="0" i="0" u="none" strike="noStrike" cap="none" normalizeH="0" baseline="0" smtClean="0">
                          <a:ln>
                            <a:noFill/>
                          </a:ln>
                          <a:solidFill>
                            <a:srgbClr val="000000"/>
                          </a:solidFill>
                          <a:effectLst/>
                          <a:latin typeface="Verdana" panose="020B0604030504040204" pitchFamily="34" charset="0"/>
                        </a:rPr>
                        <a: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200" b="0" i="0" u="none" strike="noStrike" cap="none" normalizeH="0" baseline="0" smtClean="0">
                          <a:ln>
                            <a:noFill/>
                          </a:ln>
                          <a:solidFill>
                            <a:srgbClr val="000000"/>
                          </a:solidFill>
                          <a:effectLst/>
                          <a:latin typeface="Verdana" panose="020B0604030504040204" pitchFamily="34" charset="0"/>
                        </a:rPr>
                        <a:t>x=y</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200" b="0" i="0" u="none" strike="noStrike" cap="none" normalizeH="0" baseline="0" smtClean="0">
                          <a:ln>
                            <a:noFill/>
                          </a:ln>
                          <a:solidFill>
                            <a:srgbClr val="000000"/>
                          </a:solidFill>
                          <a:effectLst/>
                          <a:latin typeface="Verdana" panose="020B0604030504040204" pitchFamily="34" charset="0"/>
                        </a:rPr>
                        <a:t>x=y</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956868282"/>
                  </a:ext>
                </a:extLst>
              </a:tr>
              <a:tr h="587375">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200" b="0" i="0" u="none" strike="noStrike" cap="none" normalizeH="0" baseline="0" smtClean="0">
                          <a:ln>
                            <a:noFill/>
                          </a:ln>
                          <a:solidFill>
                            <a:srgbClr val="000000"/>
                          </a:solidFill>
                          <a:effectLst/>
                          <a:latin typeface="Verdana" panose="020B0604030504040204" pitchFamily="34" charset="0"/>
                        </a:rPr>
                        <a: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200" b="0" i="0" u="none" strike="noStrike" cap="none" normalizeH="0" baseline="0" smtClean="0">
                          <a:ln>
                            <a:noFill/>
                          </a:ln>
                          <a:solidFill>
                            <a:srgbClr val="000000"/>
                          </a:solidFill>
                          <a:effectLst/>
                          <a:latin typeface="Verdana" panose="020B0604030504040204" pitchFamily="34" charset="0"/>
                        </a:rPr>
                        <a:t>x+=y</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200" b="0" i="0" u="none" strike="noStrike" cap="none" normalizeH="0" baseline="0" smtClean="0">
                          <a:ln>
                            <a:noFill/>
                          </a:ln>
                          <a:solidFill>
                            <a:srgbClr val="000000"/>
                          </a:solidFill>
                          <a:effectLst/>
                          <a:latin typeface="Verdana" panose="020B0604030504040204" pitchFamily="34" charset="0"/>
                        </a:rPr>
                        <a:t>x=x+y</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59446041"/>
                  </a:ext>
                </a:extLst>
              </a:tr>
              <a:tr h="587375">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200" b="0" i="0" u="none" strike="noStrike" cap="none" normalizeH="0" baseline="0" smtClean="0">
                          <a:ln>
                            <a:noFill/>
                          </a:ln>
                          <a:solidFill>
                            <a:srgbClr val="000000"/>
                          </a:solidFill>
                          <a:effectLst/>
                          <a:latin typeface="Verdana" panose="020B0604030504040204" pitchFamily="34" charset="0"/>
                        </a:rPr>
                        <a: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200" b="0" i="0" u="none" strike="noStrike" cap="none" normalizeH="0" baseline="0" smtClean="0">
                          <a:ln>
                            <a:noFill/>
                          </a:ln>
                          <a:solidFill>
                            <a:srgbClr val="000000"/>
                          </a:solidFill>
                          <a:effectLst/>
                          <a:latin typeface="Verdana" panose="020B0604030504040204" pitchFamily="34" charset="0"/>
                        </a:rPr>
                        <a:t>x-=y</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200" b="0" i="0" u="none" strike="noStrike" cap="none" normalizeH="0" baseline="0" smtClean="0">
                          <a:ln>
                            <a:noFill/>
                          </a:ln>
                          <a:solidFill>
                            <a:srgbClr val="000000"/>
                          </a:solidFill>
                          <a:effectLst/>
                          <a:latin typeface="Verdana" panose="020B0604030504040204" pitchFamily="34" charset="0"/>
                        </a:rPr>
                        <a:t>x=x-y</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95057424"/>
                  </a:ext>
                </a:extLst>
              </a:tr>
              <a:tr h="587375">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200" b="0" i="0" u="none" strike="noStrike" cap="none" normalizeH="0" baseline="0" smtClean="0">
                          <a:ln>
                            <a:noFill/>
                          </a:ln>
                          <a:solidFill>
                            <a:srgbClr val="000000"/>
                          </a:solidFill>
                          <a:effectLst/>
                          <a:latin typeface="Verdana" panose="020B0604030504040204" pitchFamily="34" charset="0"/>
                        </a:rPr>
                        <a: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200" b="0" i="0" u="none" strike="noStrike" cap="none" normalizeH="0" baseline="0" smtClean="0">
                          <a:ln>
                            <a:noFill/>
                          </a:ln>
                          <a:solidFill>
                            <a:srgbClr val="000000"/>
                          </a:solidFill>
                          <a:effectLst/>
                          <a:latin typeface="Verdana" panose="020B0604030504040204" pitchFamily="34" charset="0"/>
                        </a:rPr>
                        <a:t>x*=y</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200" b="0" i="0" u="none" strike="noStrike" cap="none" normalizeH="0" baseline="0" smtClean="0">
                          <a:ln>
                            <a:noFill/>
                          </a:ln>
                          <a:solidFill>
                            <a:srgbClr val="000000"/>
                          </a:solidFill>
                          <a:effectLst/>
                          <a:latin typeface="Verdana" panose="020B0604030504040204" pitchFamily="34" charset="0"/>
                        </a:rPr>
                        <a:t>x=x*y</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64403556"/>
                  </a:ext>
                </a:extLst>
              </a:tr>
              <a:tr h="587375">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200" b="0" i="0" u="none" strike="noStrike" cap="none" normalizeH="0" baseline="0" smtClean="0">
                          <a:ln>
                            <a:noFill/>
                          </a:ln>
                          <a:solidFill>
                            <a:srgbClr val="000000"/>
                          </a:solidFill>
                          <a:effectLst/>
                          <a:latin typeface="Verdana" panose="020B0604030504040204" pitchFamily="34" charset="0"/>
                        </a:rPr>
                        <a: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200" b="0" i="0" u="none" strike="noStrike" cap="none" normalizeH="0" baseline="0" smtClean="0">
                          <a:ln>
                            <a:noFill/>
                          </a:ln>
                          <a:solidFill>
                            <a:srgbClr val="000000"/>
                          </a:solidFill>
                          <a:effectLst/>
                          <a:latin typeface="Verdana" panose="020B0604030504040204" pitchFamily="34" charset="0"/>
                        </a:rPr>
                        <a:t>x/=y</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200" b="0" i="0" u="none" strike="noStrike" cap="none" normalizeH="0" baseline="0" smtClean="0">
                          <a:ln>
                            <a:noFill/>
                          </a:ln>
                          <a:solidFill>
                            <a:srgbClr val="000000"/>
                          </a:solidFill>
                          <a:effectLst/>
                          <a:latin typeface="Verdana" panose="020B0604030504040204" pitchFamily="34" charset="0"/>
                        </a:rPr>
                        <a:t>x=x/y</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926364160"/>
                  </a:ext>
                </a:extLst>
              </a:tr>
              <a:tr h="587375">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200" b="0" i="0" u="none" strike="noStrike" cap="none" normalizeH="0" baseline="0" smtClean="0">
                          <a:ln>
                            <a:noFill/>
                          </a:ln>
                          <a:solidFill>
                            <a:srgbClr val="000000"/>
                          </a:solidFill>
                          <a:effectLst/>
                          <a:latin typeface="Verdana" panose="020B0604030504040204" pitchFamily="34" charset="0"/>
                        </a:rPr>
                        <a: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200" b="0" i="0" u="none" strike="noStrike" cap="none" normalizeH="0" baseline="0" smtClean="0">
                          <a:ln>
                            <a:noFill/>
                          </a:ln>
                          <a:solidFill>
                            <a:srgbClr val="000000"/>
                          </a:solidFill>
                          <a:effectLst/>
                          <a:latin typeface="Verdana" panose="020B0604030504040204" pitchFamily="34" charset="0"/>
                        </a:rPr>
                        <a:t>x%=y</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200" b="0" i="0" u="none" strike="noStrike" cap="none" normalizeH="0" baseline="0" smtClean="0">
                          <a:ln>
                            <a:noFill/>
                          </a:ln>
                          <a:solidFill>
                            <a:srgbClr val="000000"/>
                          </a:solidFill>
                          <a:effectLst/>
                          <a:latin typeface="Verdana" panose="020B0604030504040204" pitchFamily="34" charset="0"/>
                        </a:rPr>
                        <a:t>x=x%y</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325751981"/>
                  </a:ext>
                </a:extLst>
              </a:tr>
            </a:tbl>
          </a:graphicData>
        </a:graphic>
      </p:graphicFrame>
    </p:spTree>
    <p:extLst>
      <p:ext uri="{BB962C8B-B14F-4D97-AF65-F5344CB8AC3E}">
        <p14:creationId xmlns:p14="http://schemas.microsoft.com/office/powerpoint/2010/main" val="3243434095"/>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nvPr>
        </p:nvSpPr>
        <p:spPr/>
        <p:txBody>
          <a:bodyPr/>
          <a:lstStyle/>
          <a:p>
            <a:r>
              <a:rPr lang="tr-TR" altLang="en-US"/>
              <a:t>JavaScript Operators - 3</a:t>
            </a:r>
          </a:p>
        </p:txBody>
      </p:sp>
      <p:sp>
        <p:nvSpPr>
          <p:cNvPr id="16387" name="Rectangle 3"/>
          <p:cNvSpPr>
            <a:spLocks noGrp="1" noRot="1" noChangeArrowheads="1"/>
          </p:cNvSpPr>
          <p:nvPr>
            <p:ph type="body" sz="half" idx="1"/>
          </p:nvPr>
        </p:nvSpPr>
        <p:spPr/>
        <p:txBody>
          <a:bodyPr/>
          <a:lstStyle/>
          <a:p>
            <a:pPr>
              <a:buFont typeface="Arial" panose="020B0604020202020204" pitchFamily="34" charset="0"/>
              <a:buNone/>
            </a:pPr>
            <a:r>
              <a:rPr lang="tr-TR" altLang="en-US" dirty="0"/>
              <a:t>Comparison Operators</a:t>
            </a:r>
          </a:p>
          <a:p>
            <a:pPr>
              <a:buNone/>
            </a:pPr>
            <a:r>
              <a:rPr lang="tr-TR" altLang="en-US" sz="2000" dirty="0" smtClean="0"/>
              <a:t>(</a:t>
            </a:r>
            <a:r>
              <a:rPr lang="en-US" altLang="en-US" sz="2000" dirty="0" smtClean="0"/>
              <a:t>The Comparison operator returns a logical value, either True or False, by comparing two or more values ​​with each other</a:t>
            </a:r>
            <a:r>
              <a:rPr lang="tr-TR" altLang="en-US" sz="2000" dirty="0" smtClean="0"/>
              <a:t>.)</a:t>
            </a:r>
            <a:endParaRPr lang="tr-TR" altLang="en-US" sz="2000" dirty="0"/>
          </a:p>
          <a:p>
            <a:pPr>
              <a:buFont typeface="Arial" panose="020B0604020202020204" pitchFamily="34" charset="0"/>
              <a:buNone/>
            </a:pPr>
            <a:endParaRPr lang="tr-TR" altLang="en-US" dirty="0"/>
          </a:p>
        </p:txBody>
      </p:sp>
      <p:graphicFrame>
        <p:nvGraphicFramePr>
          <p:cNvPr id="16590" name="Group 206"/>
          <p:cNvGraphicFramePr>
            <a:graphicFrameLocks noGrp="1"/>
          </p:cNvGraphicFramePr>
          <p:nvPr>
            <p:ph sz="half" idx="2"/>
          </p:nvPr>
        </p:nvGraphicFramePr>
        <p:xfrm>
          <a:off x="6172201" y="1600201"/>
          <a:ext cx="4194175" cy="4321178"/>
        </p:xfrm>
        <a:graphic>
          <a:graphicData uri="http://schemas.openxmlformats.org/drawingml/2006/table">
            <a:tbl>
              <a:tblPr/>
              <a:tblGrid>
                <a:gridCol w="931863">
                  <a:extLst>
                    <a:ext uri="{9D8B030D-6E8A-4147-A177-3AD203B41FA5}">
                      <a16:colId xmlns:a16="http://schemas.microsoft.com/office/drawing/2014/main" val="2338571910"/>
                    </a:ext>
                  </a:extLst>
                </a:gridCol>
                <a:gridCol w="1812925">
                  <a:extLst>
                    <a:ext uri="{9D8B030D-6E8A-4147-A177-3AD203B41FA5}">
                      <a16:colId xmlns:a16="http://schemas.microsoft.com/office/drawing/2014/main" val="3594338"/>
                    </a:ext>
                  </a:extLst>
                </a:gridCol>
                <a:gridCol w="1449387">
                  <a:extLst>
                    <a:ext uri="{9D8B030D-6E8A-4147-A177-3AD203B41FA5}">
                      <a16:colId xmlns:a16="http://schemas.microsoft.com/office/drawing/2014/main" val="2667955994"/>
                    </a:ext>
                  </a:extLst>
                </a:gridCol>
              </a:tblGrid>
              <a:tr h="388938">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0" lang="tr-TR" altLang="en-US" sz="1000" b="1" i="0" u="none" strike="noStrike" cap="none" normalizeH="0" baseline="0" smtClean="0">
                          <a:ln>
                            <a:noFill/>
                          </a:ln>
                          <a:solidFill>
                            <a:srgbClr val="000000"/>
                          </a:solidFill>
                          <a:effectLst/>
                          <a:latin typeface="Verdana" panose="020B0604030504040204" pitchFamily="34" charset="0"/>
                        </a:rPr>
                        <a:t>Operator</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0" lang="tr-TR" altLang="en-US" sz="1000" b="1" i="0" u="none" strike="noStrike" cap="none" normalizeH="0" baseline="0" smtClean="0">
                          <a:ln>
                            <a:noFill/>
                          </a:ln>
                          <a:solidFill>
                            <a:srgbClr val="000000"/>
                          </a:solidFill>
                          <a:effectLst/>
                          <a:latin typeface="Verdana" panose="020B0604030504040204" pitchFamily="34" charset="0"/>
                        </a:rPr>
                        <a:t>Description</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0" lang="tr-TR" altLang="en-US" sz="1000" b="1" i="0" u="none" strike="noStrike" cap="none" normalizeH="0" baseline="0" smtClean="0">
                          <a:ln>
                            <a:noFill/>
                          </a:ln>
                          <a:solidFill>
                            <a:srgbClr val="000000"/>
                          </a:solidFill>
                          <a:effectLst/>
                          <a:latin typeface="Verdana" panose="020B0604030504040204" pitchFamily="34" charset="0"/>
                        </a:rPr>
                        <a:t>Example</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385544141"/>
                  </a:ext>
                </a:extLst>
              </a:tr>
              <a:tr h="360363">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is equal to</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5==8 returns false</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1495520"/>
                  </a:ext>
                </a:extLst>
              </a:tr>
              <a:tr h="287338">
                <a:tc rowSpan="5">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rowSpan="5">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is equal to (checks for both value and type)</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x=5</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val="3698411406"/>
                  </a:ext>
                </a:extLst>
              </a:tr>
              <a:tr h="284163">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y="5"</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847138627"/>
                  </a:ext>
                </a:extLst>
              </a:tr>
              <a:tr h="285750">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chemeClr val="tx1"/>
                          </a:solidFill>
                          <a:effectLst/>
                          <a:latin typeface="Arial Tur" panose="020B0604020202020204" pitchFamily="34" charset="0"/>
                        </a:rPr>
                        <a:t> </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2060321255"/>
                  </a:ext>
                </a:extLst>
              </a:tr>
              <a:tr h="463550">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x==y returns true</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2012702557"/>
                  </a:ext>
                </a:extLst>
              </a:tr>
              <a:tr h="463550">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x===y returns false</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523204592"/>
                  </a:ext>
                </a:extLst>
              </a:tr>
              <a:tr h="287338">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is not equal</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5!=8 returns true</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642102324"/>
                  </a:ext>
                </a:extLst>
              </a:tr>
              <a:tr h="285750">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&gt;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is greater than</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5&gt;8 returns false</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890767"/>
                  </a:ext>
                </a:extLst>
              </a:tr>
              <a:tr h="287338">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&lt;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is less than</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5&lt;8 returns true</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77281325"/>
                  </a:ext>
                </a:extLst>
              </a:tr>
              <a:tr h="463550">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&gt;=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is greater than or equal to</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5&gt;=8 returns false</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64894166"/>
                  </a:ext>
                </a:extLst>
              </a:tr>
              <a:tr h="463550">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&lt;=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is less than or equal to</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5&lt;=8 returns true</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52444141"/>
                  </a:ext>
                </a:extLst>
              </a:tr>
            </a:tbl>
          </a:graphicData>
        </a:graphic>
      </p:graphicFrame>
    </p:spTree>
    <p:extLst>
      <p:ext uri="{BB962C8B-B14F-4D97-AF65-F5344CB8AC3E}">
        <p14:creationId xmlns:p14="http://schemas.microsoft.com/office/powerpoint/2010/main" val="2861199884"/>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rrowheads="1"/>
          </p:cNvSpPr>
          <p:nvPr>
            <p:ph type="title"/>
          </p:nvPr>
        </p:nvSpPr>
        <p:spPr/>
        <p:txBody>
          <a:bodyPr/>
          <a:lstStyle/>
          <a:p>
            <a:r>
              <a:rPr lang="tr-TR" altLang="en-US"/>
              <a:t>JavaScript Operators - 4</a:t>
            </a:r>
          </a:p>
        </p:txBody>
      </p:sp>
      <p:sp>
        <p:nvSpPr>
          <p:cNvPr id="18435" name="Rectangle 3"/>
          <p:cNvSpPr>
            <a:spLocks noGrp="1" noRot="1" noChangeArrowheads="1"/>
          </p:cNvSpPr>
          <p:nvPr>
            <p:ph type="body" sz="half" idx="1"/>
          </p:nvPr>
        </p:nvSpPr>
        <p:spPr/>
        <p:txBody>
          <a:bodyPr/>
          <a:lstStyle/>
          <a:p>
            <a:pPr>
              <a:buFont typeface="Arial" panose="020B0604020202020204" pitchFamily="34" charset="0"/>
              <a:buNone/>
            </a:pPr>
            <a:r>
              <a:rPr lang="tr-TR" altLang="en-US" dirty="0"/>
              <a:t>Logical Operators</a:t>
            </a:r>
          </a:p>
          <a:p>
            <a:pPr>
              <a:buNone/>
            </a:pPr>
            <a:r>
              <a:rPr lang="tr-TR" altLang="en-US" sz="2000" dirty="0" smtClean="0"/>
              <a:t>(</a:t>
            </a:r>
            <a:r>
              <a:rPr lang="en-US" altLang="en-US" sz="2000" dirty="0" smtClean="0"/>
              <a:t>Binary operators combine multiple comparison operations into one condition expression )</a:t>
            </a:r>
            <a:endParaRPr lang="tr-TR" altLang="en-US" dirty="0"/>
          </a:p>
          <a:p>
            <a:pPr>
              <a:buFont typeface="Arial" panose="020B0604020202020204" pitchFamily="34" charset="0"/>
              <a:buNone/>
            </a:pPr>
            <a:endParaRPr lang="tr-TR" altLang="en-US" dirty="0"/>
          </a:p>
        </p:txBody>
      </p:sp>
      <p:graphicFrame>
        <p:nvGraphicFramePr>
          <p:cNvPr id="18623" name="Group 191"/>
          <p:cNvGraphicFramePr>
            <a:graphicFrameLocks noGrp="1"/>
          </p:cNvGraphicFramePr>
          <p:nvPr>
            <p:ph sz="half" idx="2"/>
          </p:nvPr>
        </p:nvGraphicFramePr>
        <p:xfrm>
          <a:off x="6172201" y="1600200"/>
          <a:ext cx="4194175" cy="4498978"/>
        </p:xfrm>
        <a:graphic>
          <a:graphicData uri="http://schemas.openxmlformats.org/drawingml/2006/table">
            <a:tbl>
              <a:tblPr/>
              <a:tblGrid>
                <a:gridCol w="1425575">
                  <a:extLst>
                    <a:ext uri="{9D8B030D-6E8A-4147-A177-3AD203B41FA5}">
                      <a16:colId xmlns:a16="http://schemas.microsoft.com/office/drawing/2014/main" val="2670348702"/>
                    </a:ext>
                  </a:extLst>
                </a:gridCol>
                <a:gridCol w="1328738">
                  <a:extLst>
                    <a:ext uri="{9D8B030D-6E8A-4147-A177-3AD203B41FA5}">
                      <a16:colId xmlns:a16="http://schemas.microsoft.com/office/drawing/2014/main" val="1516073116"/>
                    </a:ext>
                  </a:extLst>
                </a:gridCol>
                <a:gridCol w="1439862">
                  <a:extLst>
                    <a:ext uri="{9D8B030D-6E8A-4147-A177-3AD203B41FA5}">
                      <a16:colId xmlns:a16="http://schemas.microsoft.com/office/drawing/2014/main" val="4007001072"/>
                    </a:ext>
                  </a:extLst>
                </a:gridCol>
              </a:tblGrid>
              <a:tr h="303213">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0" lang="tr-TR" altLang="en-US" sz="1000" b="1" i="0" u="none" strike="noStrike" cap="none" normalizeH="0" baseline="0" smtClean="0">
                          <a:ln>
                            <a:noFill/>
                          </a:ln>
                          <a:solidFill>
                            <a:srgbClr val="000000"/>
                          </a:solidFill>
                          <a:effectLst/>
                          <a:latin typeface="Verdana" panose="020B0604030504040204" pitchFamily="34" charset="0"/>
                        </a:rPr>
                        <a:t>Operator</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0" lang="tr-TR" altLang="en-US" sz="1000" b="1" i="0" u="none" strike="noStrike" cap="none" normalizeH="0" baseline="0" smtClean="0">
                          <a:ln>
                            <a:noFill/>
                          </a:ln>
                          <a:solidFill>
                            <a:srgbClr val="000000"/>
                          </a:solidFill>
                          <a:effectLst/>
                          <a:latin typeface="Verdana" panose="020B0604030504040204" pitchFamily="34" charset="0"/>
                        </a:rPr>
                        <a:t>Description</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0" lang="tr-TR" altLang="en-US" sz="1000" b="1" i="0" u="none" strike="noStrike" cap="none" normalizeH="0" baseline="0" smtClean="0">
                          <a:ln>
                            <a:noFill/>
                          </a:ln>
                          <a:solidFill>
                            <a:srgbClr val="000000"/>
                          </a:solidFill>
                          <a:effectLst/>
                          <a:latin typeface="Verdana" panose="020B0604030504040204" pitchFamily="34" charset="0"/>
                        </a:rPr>
                        <a:t>Example</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036107484"/>
                  </a:ext>
                </a:extLst>
              </a:tr>
              <a:tr h="304800">
                <a:tc rowSpan="4">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&amp;&amp;</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rowSpan="4">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and</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x=6</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val="1773983458"/>
                  </a:ext>
                </a:extLst>
              </a:tr>
              <a:tr h="301625">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y=3</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2179182677"/>
                  </a:ext>
                </a:extLst>
              </a:tr>
              <a:tr h="301625">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chemeClr val="tx1"/>
                          </a:solidFill>
                          <a:effectLst/>
                          <a:latin typeface="Arial Tur" panose="020B0604020202020204" pitchFamily="34" charset="0"/>
                        </a:rPr>
                        <a:t> </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4077133904"/>
                  </a:ext>
                </a:extLst>
              </a:tr>
              <a:tr h="490538">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(x &lt; 10 &amp;&amp; y &gt; 1) returns true</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023820096"/>
                  </a:ext>
                </a:extLst>
              </a:tr>
              <a:tr h="304800">
                <a:tc rowSpan="4">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rowSpan="4">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or</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x=6</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val="989899678"/>
                  </a:ext>
                </a:extLst>
              </a:tr>
              <a:tr h="301625">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y=3</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1778622601"/>
                  </a:ext>
                </a:extLst>
              </a:tr>
              <a:tr h="301625">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chemeClr val="tx1"/>
                          </a:solidFill>
                          <a:effectLst/>
                          <a:latin typeface="Arial Tur" panose="020B0604020202020204" pitchFamily="34" charset="0"/>
                        </a:rPr>
                        <a:t> </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3049928741"/>
                  </a:ext>
                </a:extLst>
              </a:tr>
              <a:tr h="490538">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(x==5 || y==5) returns false</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919565875"/>
                  </a:ext>
                </a:extLst>
              </a:tr>
              <a:tr h="303213">
                <a:tc rowSpan="4">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rowSpan="4">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not</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x=6</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val="518164161"/>
                  </a:ext>
                </a:extLst>
              </a:tr>
              <a:tr h="303213">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y=3</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2448124747"/>
                  </a:ext>
                </a:extLst>
              </a:tr>
              <a:tr h="301625">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chemeClr val="tx1"/>
                          </a:solidFill>
                          <a:effectLst/>
                          <a:latin typeface="Arial Tur" panose="020B0604020202020204" pitchFamily="34" charset="0"/>
                        </a:rPr>
                        <a:t> </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3860060473"/>
                  </a:ext>
                </a:extLst>
              </a:tr>
              <a:tr h="490538">
                <a:tc vMerge="1">
                  <a:txBody>
                    <a:bodyPr/>
                    <a:lstStyle/>
                    <a:p>
                      <a:endParaRPr lang="en-IN"/>
                    </a:p>
                  </a:txBody>
                  <a:tcPr/>
                </a:tc>
                <a:tc vMerge="1">
                  <a:txBody>
                    <a:bodyPr/>
                    <a:lstStyle/>
                    <a:p>
                      <a:endParaRPr lang="en-IN"/>
                    </a:p>
                  </a:txBody>
                  <a:tcPr/>
                </a:tc>
                <a:tc>
                  <a:txBody>
                    <a:bodyPr/>
                    <a:lstStyle>
                      <a:lvl1pPr marL="342900" indent="-342900">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342900" marR="0" lvl="0" indent="-342900" algn="l" defTabSz="914400" rtl="0" eaLnBrk="1" fontAlgn="t" latinLnBrk="0" hangingPunct="1">
                        <a:lnSpc>
                          <a:spcPct val="100000"/>
                        </a:lnSpc>
                        <a:spcBef>
                          <a:spcPct val="0"/>
                        </a:spcBef>
                        <a:spcAft>
                          <a:spcPct val="0"/>
                        </a:spcAft>
                        <a:buClrTx/>
                        <a:buSzTx/>
                        <a:buFontTx/>
                        <a:buNone/>
                        <a:tabLst/>
                      </a:pPr>
                      <a:r>
                        <a:rPr kumimoji="0" lang="tr-TR" altLang="en-US" sz="1000" b="0" i="0" u="none" strike="noStrike" cap="none" normalizeH="0" baseline="0" smtClean="0">
                          <a:ln>
                            <a:noFill/>
                          </a:ln>
                          <a:solidFill>
                            <a:srgbClr val="000000"/>
                          </a:solidFill>
                          <a:effectLst/>
                          <a:latin typeface="Verdana" panose="020B0604030504040204" pitchFamily="34" charset="0"/>
                        </a:rPr>
                        <a:t>!(x==y) returns true</a:t>
                      </a:r>
                      <a:endParaRPr kumimoji="0" lang="tr-TR" altLang="en-US"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742967612"/>
                  </a:ext>
                </a:extLst>
              </a:tr>
            </a:tbl>
          </a:graphicData>
        </a:graphic>
      </p:graphicFrame>
    </p:spTree>
    <p:extLst>
      <p:ext uri="{BB962C8B-B14F-4D97-AF65-F5344CB8AC3E}">
        <p14:creationId xmlns:p14="http://schemas.microsoft.com/office/powerpoint/2010/main" val="23907191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idx="1"/>
          </p:nvPr>
        </p:nvSpPr>
        <p:spPr>
          <a:xfrm>
            <a:off x="2133600" y="609600"/>
            <a:ext cx="7772400" cy="5257800"/>
          </a:xfrm>
          <a:solidFill>
            <a:schemeClr val="accent1"/>
          </a:solidFill>
        </p:spPr>
        <p:txBody>
          <a:bodyPr/>
          <a:lstStyle/>
          <a:p>
            <a:pPr>
              <a:buClr>
                <a:schemeClr val="hlink"/>
              </a:buClr>
              <a:buFont typeface="Wingdings" panose="05000000000000000000" pitchFamily="2" charset="2"/>
              <a:buChar char="§"/>
            </a:pPr>
            <a:r>
              <a:rPr lang="en-US" altLang="en-US" sz="3600"/>
              <a:t>“Normal text” surrounded by bracketed </a:t>
            </a:r>
            <a:r>
              <a:rPr lang="en-US" altLang="en-US" sz="3600" i="1"/>
              <a:t>tags</a:t>
            </a:r>
            <a:r>
              <a:rPr lang="en-US" altLang="en-US" sz="3600"/>
              <a:t> that tell browsers how to display web pages</a:t>
            </a:r>
          </a:p>
          <a:p>
            <a:pPr>
              <a:buClr>
                <a:schemeClr val="hlink"/>
              </a:buClr>
              <a:buFont typeface="Wingdings" panose="05000000000000000000" pitchFamily="2" charset="2"/>
              <a:buChar char="§"/>
            </a:pPr>
            <a:r>
              <a:rPr lang="en-US" altLang="en-US" sz="3600"/>
              <a:t>Pages end with “.htm” or “.html”</a:t>
            </a:r>
          </a:p>
          <a:p>
            <a:pPr>
              <a:buClr>
                <a:schemeClr val="hlink"/>
              </a:buClr>
              <a:buFont typeface="Wingdings" panose="05000000000000000000" pitchFamily="2" charset="2"/>
              <a:buChar char="§"/>
            </a:pPr>
            <a:r>
              <a:rPr lang="en-US" altLang="en-US" sz="3600"/>
              <a:t>HTML Editor – A word processor that has been specialized to make the writing of HTML documents more effortless.</a:t>
            </a:r>
          </a:p>
          <a:p>
            <a:pPr>
              <a:buFontTx/>
              <a:buNone/>
            </a:pPr>
            <a:endParaRPr lang="en-US" altLang="en-US" sz="3600"/>
          </a:p>
        </p:txBody>
      </p:sp>
      <p:sp>
        <p:nvSpPr>
          <p:cNvPr id="6" name="Slide Number Placeholder 5"/>
          <p:cNvSpPr>
            <a:spLocks noGrp="1"/>
          </p:cNvSpPr>
          <p:nvPr>
            <p:ph type="sldNum" sz="quarter" idx="12"/>
          </p:nvPr>
        </p:nvSpPr>
        <p:spPr/>
        <p:txBody>
          <a:bodyPr/>
          <a:lstStyle/>
          <a:p>
            <a:fld id="{A95E9390-04D4-4158-BB11-224804287833}" type="slidenum">
              <a:rPr lang="ar-SA" altLang="en-US"/>
              <a:pPr/>
              <a:t>25</a:t>
            </a:fld>
            <a:endParaRPr lang="en-US" altLang="en-US"/>
          </a:p>
        </p:txBody>
      </p:sp>
      <p:sp>
        <p:nvSpPr>
          <p:cNvPr id="5122" name="Rectangle 2"/>
          <p:cNvSpPr>
            <a:spLocks noChangeArrowheads="1"/>
          </p:cNvSpPr>
          <p:nvPr/>
        </p:nvSpPr>
        <p:spPr bwMode="auto">
          <a:xfrm>
            <a:off x="4648200" y="622935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val="166100668"/>
      </p:ext>
    </p:extLst>
  </p:cSld>
  <p:clrMapOvr>
    <a:masterClrMapping/>
  </p:clrMapOvr>
  <p:transition spd="slow"/>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p:txBody>
          <a:bodyPr/>
          <a:lstStyle/>
          <a:p>
            <a:r>
              <a:rPr lang="tr-TR" altLang="en-US"/>
              <a:t>JavaScript Basic Examples</a:t>
            </a:r>
          </a:p>
        </p:txBody>
      </p:sp>
      <p:sp>
        <p:nvSpPr>
          <p:cNvPr id="20483" name="Rectangle 3"/>
          <p:cNvSpPr>
            <a:spLocks noGrp="1" noRot="1" noChangeArrowheads="1"/>
          </p:cNvSpPr>
          <p:nvPr>
            <p:ph idx="1"/>
          </p:nvPr>
        </p:nvSpPr>
        <p:spPr/>
        <p:txBody>
          <a:bodyPr>
            <a:normAutofit fontScale="92500" lnSpcReduction="10000"/>
          </a:bodyPr>
          <a:lstStyle/>
          <a:p>
            <a:pPr>
              <a:buFont typeface="Arial" panose="020B0604020202020204" pitchFamily="34" charset="0"/>
              <a:buNone/>
            </a:pPr>
            <a:r>
              <a:rPr lang="tr-TR" altLang="en-US"/>
              <a:t>&lt;script&gt;</a:t>
            </a:r>
          </a:p>
          <a:p>
            <a:pPr>
              <a:buFont typeface="Arial" panose="020B0604020202020204" pitchFamily="34" charset="0"/>
              <a:buNone/>
            </a:pPr>
            <a:r>
              <a:rPr lang="tr-TR" altLang="en-US"/>
              <a:t>document.write("Hello World!")</a:t>
            </a:r>
          </a:p>
          <a:p>
            <a:pPr>
              <a:buFont typeface="Arial" panose="020B0604020202020204" pitchFamily="34" charset="0"/>
              <a:buNone/>
            </a:pPr>
            <a:r>
              <a:rPr lang="tr-TR" altLang="en-US"/>
              <a:t>&lt;/script&gt; </a:t>
            </a:r>
            <a:r>
              <a:rPr lang="tr-TR" altLang="en-US">
                <a:solidFill>
                  <a:srgbClr val="FF0000"/>
                </a:solidFill>
                <a:sym typeface="Symbol" panose="05050102010706020507" pitchFamily="18" charset="2"/>
              </a:rPr>
              <a:t></a:t>
            </a:r>
            <a:r>
              <a:rPr lang="tr-TR" altLang="en-US">
                <a:sym typeface="Symbol" panose="05050102010706020507" pitchFamily="18" charset="2"/>
              </a:rPr>
              <a:t> </a:t>
            </a:r>
            <a:r>
              <a:rPr lang="tr-TR" altLang="en-US" sz="2000">
                <a:solidFill>
                  <a:srgbClr val="FF0000"/>
                </a:solidFill>
                <a:sym typeface="Symbol" panose="05050102010706020507" pitchFamily="18" charset="2"/>
              </a:rPr>
              <a:t>format text with HTML code - heading</a:t>
            </a:r>
          </a:p>
          <a:p>
            <a:pPr>
              <a:buFont typeface="Arial" panose="020B0604020202020204" pitchFamily="34" charset="0"/>
              <a:buNone/>
            </a:pPr>
            <a:endParaRPr lang="tr-TR" altLang="en-US"/>
          </a:p>
          <a:p>
            <a:pPr>
              <a:buFont typeface="Arial" panose="020B0604020202020204" pitchFamily="34" charset="0"/>
              <a:buNone/>
            </a:pPr>
            <a:r>
              <a:rPr lang="tr-TR" altLang="en-US"/>
              <a:t>&lt;script&gt;</a:t>
            </a:r>
          </a:p>
          <a:p>
            <a:pPr>
              <a:buFont typeface="Arial" panose="020B0604020202020204" pitchFamily="34" charset="0"/>
              <a:buNone/>
            </a:pPr>
            <a:r>
              <a:rPr lang="tr-TR" altLang="en-US"/>
              <a:t>alert("Hello World!")</a:t>
            </a:r>
          </a:p>
          <a:p>
            <a:pPr>
              <a:buFont typeface="Arial" panose="020B0604020202020204" pitchFamily="34" charset="0"/>
              <a:buNone/>
            </a:pPr>
            <a:r>
              <a:rPr lang="tr-TR" altLang="en-US"/>
              <a:t>&lt;/script&gt;</a:t>
            </a:r>
          </a:p>
        </p:txBody>
      </p:sp>
      <p:sp>
        <p:nvSpPr>
          <p:cNvPr id="20484" name="Line 4"/>
          <p:cNvSpPr>
            <a:spLocks noChangeShapeType="1"/>
          </p:cNvSpPr>
          <p:nvPr/>
        </p:nvSpPr>
        <p:spPr bwMode="auto">
          <a:xfrm>
            <a:off x="2063750" y="3644900"/>
            <a:ext cx="7848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2541888314"/>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rrowheads="1"/>
          </p:cNvSpPr>
          <p:nvPr>
            <p:ph type="title"/>
          </p:nvPr>
        </p:nvSpPr>
        <p:spPr/>
        <p:txBody>
          <a:bodyPr/>
          <a:lstStyle/>
          <a:p>
            <a:r>
              <a:rPr lang="tr-TR" altLang="en-US"/>
              <a:t>Example</a:t>
            </a:r>
          </a:p>
        </p:txBody>
      </p:sp>
      <p:sp>
        <p:nvSpPr>
          <p:cNvPr id="21507" name="Rectangle 3"/>
          <p:cNvSpPr>
            <a:spLocks noGrp="1" noRot="1" noChangeArrowheads="1"/>
          </p:cNvSpPr>
          <p:nvPr>
            <p:ph idx="1"/>
          </p:nvPr>
        </p:nvSpPr>
        <p:spPr/>
        <p:txBody>
          <a:bodyPr>
            <a:normAutofit fontScale="92500" lnSpcReduction="10000"/>
          </a:bodyPr>
          <a:lstStyle/>
          <a:p>
            <a:pPr>
              <a:lnSpc>
                <a:spcPct val="90000"/>
              </a:lnSpc>
              <a:buFont typeface="Arial" panose="020B0604020202020204" pitchFamily="34" charset="0"/>
              <a:buNone/>
            </a:pPr>
            <a:r>
              <a:rPr lang="tr-TR" altLang="en-US" dirty="0"/>
              <a:t>&lt;script&gt;</a:t>
            </a:r>
          </a:p>
          <a:p>
            <a:pPr>
              <a:lnSpc>
                <a:spcPct val="90000"/>
              </a:lnSpc>
              <a:buFont typeface="Arial" panose="020B0604020202020204" pitchFamily="34" charset="0"/>
              <a:buNone/>
            </a:pPr>
            <a:r>
              <a:rPr lang="tr-TR" altLang="en-US" dirty="0"/>
              <a:t>x=“Hello World!”</a:t>
            </a:r>
          </a:p>
          <a:p>
            <a:pPr>
              <a:lnSpc>
                <a:spcPct val="90000"/>
              </a:lnSpc>
              <a:buFont typeface="Arial" panose="020B0604020202020204" pitchFamily="34" charset="0"/>
              <a:buNone/>
            </a:pPr>
            <a:r>
              <a:rPr lang="tr-TR" altLang="en-US" dirty="0"/>
              <a:t>document.write(x)</a:t>
            </a:r>
          </a:p>
          <a:p>
            <a:pPr>
              <a:lnSpc>
                <a:spcPct val="90000"/>
              </a:lnSpc>
              <a:buFont typeface="Arial" panose="020B0604020202020204" pitchFamily="34" charset="0"/>
              <a:buNone/>
            </a:pPr>
            <a:r>
              <a:rPr lang="tr-TR" altLang="en-US" dirty="0"/>
              <a:t>&lt;/script&gt;</a:t>
            </a:r>
          </a:p>
          <a:p>
            <a:pPr>
              <a:lnSpc>
                <a:spcPct val="90000"/>
              </a:lnSpc>
              <a:buFont typeface="Arial" panose="020B0604020202020204" pitchFamily="34" charset="0"/>
              <a:buNone/>
            </a:pPr>
            <a:endParaRPr lang="tr-TR" altLang="en-US" dirty="0"/>
          </a:p>
          <a:p>
            <a:pPr>
              <a:lnSpc>
                <a:spcPct val="90000"/>
              </a:lnSpc>
              <a:buFont typeface="Arial" panose="020B0604020202020204" pitchFamily="34" charset="0"/>
              <a:buNone/>
            </a:pPr>
            <a:r>
              <a:rPr lang="tr-TR" altLang="en-US" dirty="0"/>
              <a:t>&lt;script&gt;</a:t>
            </a:r>
          </a:p>
          <a:p>
            <a:pPr>
              <a:lnSpc>
                <a:spcPct val="90000"/>
              </a:lnSpc>
              <a:buFont typeface="Arial" panose="020B0604020202020204" pitchFamily="34" charset="0"/>
              <a:buNone/>
            </a:pPr>
            <a:r>
              <a:rPr lang="tr-TR" altLang="en-US" dirty="0"/>
              <a:t>x</a:t>
            </a:r>
            <a:r>
              <a:rPr lang="tr-TR" altLang="en-US" dirty="0" smtClean="0"/>
              <a:t>=“</a:t>
            </a:r>
            <a:r>
              <a:rPr lang="en-IN" altLang="en-US" dirty="0" smtClean="0"/>
              <a:t>Enter Name</a:t>
            </a:r>
            <a:r>
              <a:rPr lang="tr-TR" altLang="en-US" dirty="0" smtClean="0"/>
              <a:t>….”</a:t>
            </a:r>
            <a:endParaRPr lang="tr-TR" altLang="en-US" dirty="0"/>
          </a:p>
          <a:p>
            <a:pPr>
              <a:lnSpc>
                <a:spcPct val="90000"/>
              </a:lnSpc>
              <a:buFont typeface="Arial" panose="020B0604020202020204" pitchFamily="34" charset="0"/>
              <a:buNone/>
            </a:pPr>
            <a:r>
              <a:rPr lang="tr-TR" altLang="en-US" dirty="0"/>
              <a:t>document.write</a:t>
            </a:r>
            <a:r>
              <a:rPr lang="tr-TR" altLang="en-US" dirty="0" smtClean="0"/>
              <a:t>(“</a:t>
            </a:r>
            <a:r>
              <a:rPr lang="en-IN" altLang="en-US" dirty="0" smtClean="0"/>
              <a:t>Hello </a:t>
            </a:r>
            <a:r>
              <a:rPr lang="tr-TR" altLang="en-US" dirty="0" smtClean="0"/>
              <a:t>” </a:t>
            </a:r>
            <a:r>
              <a:rPr lang="tr-TR" altLang="en-US" dirty="0"/>
              <a:t>+x)</a:t>
            </a:r>
          </a:p>
          <a:p>
            <a:pPr>
              <a:lnSpc>
                <a:spcPct val="90000"/>
              </a:lnSpc>
              <a:buFont typeface="Arial" panose="020B0604020202020204" pitchFamily="34" charset="0"/>
              <a:buNone/>
            </a:pPr>
            <a:r>
              <a:rPr lang="tr-TR" altLang="en-US" dirty="0"/>
              <a:t>&lt;/script&gt; </a:t>
            </a:r>
            <a:r>
              <a:rPr lang="tr-TR" altLang="en-US" sz="2000" dirty="0">
                <a:solidFill>
                  <a:srgbClr val="FF0000"/>
                </a:solidFill>
                <a:sym typeface="Symbol" panose="05050102010706020507" pitchFamily="18" charset="2"/>
              </a:rPr>
              <a:t> use line break html code</a:t>
            </a:r>
          </a:p>
        </p:txBody>
      </p:sp>
    </p:spTree>
    <p:extLst>
      <p:ext uri="{BB962C8B-B14F-4D97-AF65-F5344CB8AC3E}">
        <p14:creationId xmlns:p14="http://schemas.microsoft.com/office/powerpoint/2010/main" val="1753209010"/>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p:txBody>
          <a:bodyPr/>
          <a:lstStyle/>
          <a:p>
            <a:r>
              <a:rPr lang="tr-TR" altLang="en-US"/>
              <a:t>JavaScript Popup Boxes </a:t>
            </a:r>
          </a:p>
        </p:txBody>
      </p:sp>
      <p:sp>
        <p:nvSpPr>
          <p:cNvPr id="22531" name="Rectangle 3"/>
          <p:cNvSpPr>
            <a:spLocks noGrp="1" noRot="1" noChangeArrowheads="1"/>
          </p:cNvSpPr>
          <p:nvPr>
            <p:ph idx="1"/>
          </p:nvPr>
        </p:nvSpPr>
        <p:spPr/>
        <p:txBody>
          <a:bodyPr/>
          <a:lstStyle/>
          <a:p>
            <a:r>
              <a:rPr lang="tr-TR" altLang="en-US"/>
              <a:t>Alert Box</a:t>
            </a:r>
          </a:p>
          <a:p>
            <a:pPr lvl="1"/>
            <a:r>
              <a:rPr lang="tr-TR" altLang="en-US"/>
              <a:t>An alert box is often used if you want to make sure information comes through to the user.</a:t>
            </a:r>
          </a:p>
          <a:p>
            <a:pPr lvl="1"/>
            <a:r>
              <a:rPr lang="tr-TR" altLang="en-US"/>
              <a:t>When an alert box pops up, the user will have to click "OK" to proceed. </a:t>
            </a:r>
          </a:p>
          <a:p>
            <a:pPr>
              <a:buFont typeface="Arial" panose="020B0604020202020204" pitchFamily="34" charset="0"/>
              <a:buNone/>
            </a:pPr>
            <a:r>
              <a:rPr lang="tr-TR" altLang="en-US"/>
              <a:t>&lt;script&gt;</a:t>
            </a:r>
          </a:p>
          <a:p>
            <a:pPr>
              <a:buFont typeface="Arial" panose="020B0604020202020204" pitchFamily="34" charset="0"/>
              <a:buNone/>
            </a:pPr>
            <a:r>
              <a:rPr lang="tr-TR" altLang="en-US"/>
              <a:t>alert("Hello World!")</a:t>
            </a:r>
          </a:p>
          <a:p>
            <a:pPr>
              <a:buFont typeface="Arial" panose="020B0604020202020204" pitchFamily="34" charset="0"/>
              <a:buNone/>
            </a:pPr>
            <a:r>
              <a:rPr lang="tr-TR" altLang="en-US"/>
              <a:t>&lt;/script&gt;</a:t>
            </a:r>
          </a:p>
        </p:txBody>
      </p:sp>
    </p:spTree>
    <p:extLst>
      <p:ext uri="{BB962C8B-B14F-4D97-AF65-F5344CB8AC3E}">
        <p14:creationId xmlns:p14="http://schemas.microsoft.com/office/powerpoint/2010/main" val="613410292"/>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rrowheads="1"/>
          </p:cNvSpPr>
          <p:nvPr>
            <p:ph type="title"/>
          </p:nvPr>
        </p:nvSpPr>
        <p:spPr/>
        <p:txBody>
          <a:bodyPr/>
          <a:lstStyle/>
          <a:p>
            <a:r>
              <a:rPr lang="tr-TR" altLang="en-US"/>
              <a:t>JavaScript Popup Boxes - 2</a:t>
            </a:r>
          </a:p>
        </p:txBody>
      </p:sp>
      <p:sp>
        <p:nvSpPr>
          <p:cNvPr id="23555" name="Rectangle 3"/>
          <p:cNvSpPr>
            <a:spLocks noGrp="1" noRot="1" noChangeArrowheads="1"/>
          </p:cNvSpPr>
          <p:nvPr>
            <p:ph idx="1"/>
          </p:nvPr>
        </p:nvSpPr>
        <p:spPr/>
        <p:txBody>
          <a:bodyPr/>
          <a:lstStyle/>
          <a:p>
            <a:r>
              <a:rPr lang="tr-TR" altLang="en-US"/>
              <a:t>Confirm Box </a:t>
            </a:r>
          </a:p>
          <a:p>
            <a:pPr lvl="1"/>
            <a:r>
              <a:rPr lang="tr-TR" altLang="en-US"/>
              <a:t>A confirm box is often used if you want the user to verify or accept something.</a:t>
            </a:r>
          </a:p>
          <a:p>
            <a:pPr lvl="1"/>
            <a:r>
              <a:rPr lang="tr-TR" altLang="en-US"/>
              <a:t>When a confirm box pops up, the user will have to click either "OK" or "Cancel" to proceed. </a:t>
            </a:r>
          </a:p>
          <a:p>
            <a:pPr lvl="1"/>
            <a:r>
              <a:rPr lang="tr-TR" altLang="en-US"/>
              <a:t>If the user clicks "OK", the box returns true. If the user clicks "Cancel", the box returns false.</a:t>
            </a:r>
          </a:p>
        </p:txBody>
      </p:sp>
    </p:spTree>
    <p:extLst>
      <p:ext uri="{BB962C8B-B14F-4D97-AF65-F5344CB8AC3E}">
        <p14:creationId xmlns:p14="http://schemas.microsoft.com/office/powerpoint/2010/main" val="887938240"/>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rrowheads="1"/>
          </p:cNvSpPr>
          <p:nvPr>
            <p:ph type="title"/>
          </p:nvPr>
        </p:nvSpPr>
        <p:spPr/>
        <p:txBody>
          <a:bodyPr/>
          <a:lstStyle/>
          <a:p>
            <a:r>
              <a:rPr lang="tr-TR" altLang="en-US"/>
              <a:t>JavaScript Popup Boxes - 3</a:t>
            </a:r>
          </a:p>
        </p:txBody>
      </p:sp>
      <p:sp>
        <p:nvSpPr>
          <p:cNvPr id="24579" name="Rectangle 3"/>
          <p:cNvSpPr>
            <a:spLocks noGrp="1" noRot="1" noChangeArrowheads="1"/>
          </p:cNvSpPr>
          <p:nvPr>
            <p:ph idx="1"/>
          </p:nvPr>
        </p:nvSpPr>
        <p:spPr/>
        <p:txBody>
          <a:bodyPr/>
          <a:lstStyle/>
          <a:p>
            <a:r>
              <a:rPr lang="tr-TR" altLang="en-US"/>
              <a:t>Prompt Box</a:t>
            </a:r>
          </a:p>
          <a:p>
            <a:pPr lvl="1"/>
            <a:r>
              <a:rPr lang="tr-TR" altLang="en-US"/>
              <a:t>A prompt box is often used if you want the user to input a value before entering a page.</a:t>
            </a:r>
          </a:p>
          <a:p>
            <a:pPr lvl="1"/>
            <a:r>
              <a:rPr lang="tr-TR" altLang="en-US"/>
              <a:t>When a prompt box pops up, the user will have to click either "OK" or "Cancel" to proceed after entering an input value. </a:t>
            </a:r>
          </a:p>
          <a:p>
            <a:pPr lvl="1"/>
            <a:r>
              <a:rPr lang="tr-TR" altLang="en-US"/>
              <a:t>If the user clicks "OK“, the box returns the input value. If the user clicks "Cancel“, the box returns null.</a:t>
            </a:r>
          </a:p>
        </p:txBody>
      </p:sp>
    </p:spTree>
    <p:extLst>
      <p:ext uri="{BB962C8B-B14F-4D97-AF65-F5344CB8AC3E}">
        <p14:creationId xmlns:p14="http://schemas.microsoft.com/office/powerpoint/2010/main" val="1220989701"/>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rrowheads="1"/>
          </p:cNvSpPr>
          <p:nvPr>
            <p:ph type="title"/>
          </p:nvPr>
        </p:nvSpPr>
        <p:spPr/>
        <p:txBody>
          <a:bodyPr/>
          <a:lstStyle/>
          <a:p>
            <a:r>
              <a:rPr lang="tr-TR" altLang="en-US"/>
              <a:t>Prompt Box Example</a:t>
            </a:r>
          </a:p>
        </p:txBody>
      </p:sp>
      <p:sp>
        <p:nvSpPr>
          <p:cNvPr id="28675" name="Rectangle 3"/>
          <p:cNvSpPr>
            <a:spLocks noGrp="1" noRot="1" noChangeArrowheads="1"/>
          </p:cNvSpPr>
          <p:nvPr>
            <p:ph idx="1"/>
          </p:nvPr>
        </p:nvSpPr>
        <p:spPr/>
        <p:txBody>
          <a:bodyPr/>
          <a:lstStyle/>
          <a:p>
            <a:pPr>
              <a:buFont typeface="Arial" panose="020B0604020202020204" pitchFamily="34" charset="0"/>
              <a:buNone/>
            </a:pPr>
            <a:r>
              <a:rPr lang="tr-TR" altLang="en-US" dirty="0"/>
              <a:t>&lt;script&gt;</a:t>
            </a:r>
          </a:p>
          <a:p>
            <a:pPr>
              <a:buNone/>
            </a:pPr>
            <a:r>
              <a:rPr lang="tr-TR" altLang="en-US" dirty="0"/>
              <a:t>x=prompt </a:t>
            </a:r>
            <a:r>
              <a:rPr lang="tr-TR" altLang="en-US" dirty="0" smtClean="0"/>
              <a:t>(“Write Your Name”, </a:t>
            </a:r>
            <a:r>
              <a:rPr lang="tr-TR" altLang="en-US" dirty="0"/>
              <a:t>“ ”)</a:t>
            </a:r>
          </a:p>
          <a:p>
            <a:pPr>
              <a:buNone/>
            </a:pPr>
            <a:r>
              <a:rPr lang="tr-TR" altLang="en-US" dirty="0"/>
              <a:t>document.write</a:t>
            </a:r>
            <a:r>
              <a:rPr lang="tr-TR" altLang="en-US" dirty="0" smtClean="0"/>
              <a:t>(“Hello there </a:t>
            </a:r>
            <a:r>
              <a:rPr lang="tr-TR" altLang="en-US" dirty="0"/>
              <a:t>&lt;br&gt;”,+x)</a:t>
            </a:r>
          </a:p>
          <a:p>
            <a:pPr>
              <a:buFont typeface="Arial" panose="020B0604020202020204" pitchFamily="34" charset="0"/>
              <a:buNone/>
            </a:pPr>
            <a:r>
              <a:rPr lang="tr-TR" altLang="en-US" dirty="0"/>
              <a:t>&lt;/script&gt;</a:t>
            </a:r>
          </a:p>
        </p:txBody>
      </p:sp>
    </p:spTree>
    <p:extLst>
      <p:ext uri="{BB962C8B-B14F-4D97-AF65-F5344CB8AC3E}">
        <p14:creationId xmlns:p14="http://schemas.microsoft.com/office/powerpoint/2010/main" val="150789784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p:txBody>
          <a:bodyPr/>
          <a:lstStyle/>
          <a:p>
            <a:r>
              <a:rPr lang="tr-TR" altLang="en-US"/>
              <a:t>JS Examples -1</a:t>
            </a:r>
          </a:p>
        </p:txBody>
      </p:sp>
      <p:sp>
        <p:nvSpPr>
          <p:cNvPr id="25603" name="Rectangle 3"/>
          <p:cNvSpPr>
            <a:spLocks noGrp="1" noRot="1" noChangeArrowheads="1"/>
          </p:cNvSpPr>
          <p:nvPr>
            <p:ph idx="1"/>
          </p:nvPr>
        </p:nvSpPr>
        <p:spPr>
          <a:xfrm>
            <a:off x="1825625" y="1600200"/>
            <a:ext cx="8540750" cy="1181100"/>
          </a:xfrm>
          <a:ln>
            <a:solidFill>
              <a:schemeClr val="tx1"/>
            </a:solidFill>
            <a:miter lim="800000"/>
            <a:headEnd/>
            <a:tailEnd/>
          </a:ln>
        </p:spPr>
        <p:txBody>
          <a:bodyPr/>
          <a:lstStyle/>
          <a:p>
            <a:pPr>
              <a:buNone/>
            </a:pPr>
            <a:r>
              <a:rPr lang="tr-TR" altLang="en-US" dirty="0"/>
              <a:t>Y=20x+12 ve x=3 </a:t>
            </a:r>
            <a:r>
              <a:rPr lang="en-US" altLang="en-US" dirty="0" smtClean="0"/>
              <a:t>how to write the result code</a:t>
            </a:r>
            <a:r>
              <a:rPr lang="tr-TR" altLang="en-US" dirty="0" smtClean="0"/>
              <a:t>?</a:t>
            </a:r>
            <a:endParaRPr lang="tr-TR" altLang="en-US" dirty="0"/>
          </a:p>
        </p:txBody>
      </p:sp>
      <p:sp>
        <p:nvSpPr>
          <p:cNvPr id="25604" name="Rectangle 4"/>
          <p:cNvSpPr>
            <a:spLocks noRot="1" noChangeArrowheads="1"/>
          </p:cNvSpPr>
          <p:nvPr/>
        </p:nvSpPr>
        <p:spPr bwMode="auto">
          <a:xfrm>
            <a:off x="1847850" y="2997200"/>
            <a:ext cx="8540750" cy="30241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Arial" panose="020B0604020202020204" pitchFamily="34" charset="0"/>
              <a:buChar char="►"/>
              <a:defRPr sz="3200">
                <a:solidFill>
                  <a:schemeClr val="tx1"/>
                </a:solidFill>
                <a:effectLst>
                  <a:outerShdw blurRad="38100" dist="38100" dir="2700000" algn="tl">
                    <a:srgbClr val="000000"/>
                  </a:outerShdw>
                </a:effectLst>
                <a:latin typeface="Tahoma" panose="020B0604030504040204" pitchFamily="34" charset="0"/>
              </a:defRPr>
            </a:lvl1pPr>
            <a:lvl2pPr marL="742950" indent="-285750">
              <a:spcBef>
                <a:spcPct val="20000"/>
              </a:spcBef>
              <a:buClr>
                <a:schemeClr val="folHlink"/>
              </a:buClr>
              <a:buFont typeface="Wingdings" panose="05000000000000000000" pitchFamily="2" charset="2"/>
              <a:buChar char="§"/>
              <a:defRPr sz="2800">
                <a:solidFill>
                  <a:schemeClr val="tx1"/>
                </a:solidFill>
                <a:effectLst>
                  <a:outerShdw blurRad="38100" dist="38100" dir="2700000" algn="tl">
                    <a:srgbClr val="000000"/>
                  </a:outerShdw>
                </a:effectLst>
                <a:latin typeface="Tahoma" panose="020B0604030504040204" pitchFamily="34" charset="0"/>
              </a:defRPr>
            </a:lvl2pPr>
            <a:lvl3pPr marL="1143000" indent="-228600">
              <a:spcBef>
                <a:spcPct val="20000"/>
              </a:spcBef>
              <a:buClr>
                <a:schemeClr val="hlink"/>
              </a:buClr>
              <a:buSzPct val="80000"/>
              <a:buFont typeface="Arial" panose="020B0604020202020204" pitchFamily="34" charset="0"/>
              <a:buChar char="►"/>
              <a:defRPr sz="2400">
                <a:solidFill>
                  <a:schemeClr val="tx1"/>
                </a:solidFill>
                <a:effectLst>
                  <a:outerShdw blurRad="38100" dist="38100" dir="2700000" algn="tl">
                    <a:srgbClr val="000000"/>
                  </a:outerShdw>
                </a:effectLst>
                <a:latin typeface="Tahoma" panose="020B0604030504040204" pitchFamily="34" charset="0"/>
              </a:defRPr>
            </a:lvl3pPr>
            <a:lvl4pPr marL="1600200" indent="-228600">
              <a:spcBef>
                <a:spcPct val="20000"/>
              </a:spcBef>
              <a:buClr>
                <a:schemeClr val="folHlink"/>
              </a:buClr>
              <a:buFont typeface="Wingdings" panose="05000000000000000000" pitchFamily="2" charset="2"/>
              <a:buChar char="§"/>
              <a:defRPr sz="2000">
                <a:solidFill>
                  <a:schemeClr val="tx1"/>
                </a:solidFill>
                <a:effectLst>
                  <a:outerShdw blurRad="38100" dist="38100" dir="2700000" algn="tl">
                    <a:srgbClr val="000000"/>
                  </a:outerShdw>
                </a:effectLst>
                <a:latin typeface="Tahoma" panose="020B0604030504040204" pitchFamily="34" charset="0"/>
              </a:defRPr>
            </a:lvl4pPr>
            <a:lvl5pPr marL="2057400" indent="-228600">
              <a:spcBef>
                <a:spcPct val="20000"/>
              </a:spcBef>
              <a:buClr>
                <a:schemeClr val="hlink"/>
              </a:buClr>
              <a:buSzPct val="80000"/>
              <a:buFont typeface="Arial" panose="020B0604020202020204" pitchFamily="34" charset="0"/>
              <a:buChar char="►"/>
              <a:defRPr sz="2000">
                <a:solidFill>
                  <a:schemeClr val="tx1"/>
                </a:solidFill>
                <a:effectLst>
                  <a:outerShdw blurRad="38100" dist="38100" dir="2700000" algn="tl">
                    <a:srgbClr val="000000"/>
                  </a:outerShdw>
                </a:effectLst>
                <a:latin typeface="Tahoma" panose="020B0604030504040204" pitchFamily="34" charset="0"/>
              </a:defRPr>
            </a:lvl5pPr>
            <a:lvl6pPr marL="2514600" indent="-228600" fontAlgn="base">
              <a:spcBef>
                <a:spcPct val="20000"/>
              </a:spcBef>
              <a:spcAft>
                <a:spcPct val="0"/>
              </a:spcAft>
              <a:buClr>
                <a:schemeClr val="hlink"/>
              </a:buClr>
              <a:buSzPct val="80000"/>
              <a:buFont typeface="Arial" panose="020B0604020202020204" pitchFamily="34" charset="0"/>
              <a:buChar char="►"/>
              <a:defRPr sz="2000">
                <a:solidFill>
                  <a:schemeClr val="tx1"/>
                </a:solidFill>
                <a:effectLst>
                  <a:outerShdw blurRad="38100" dist="38100" dir="2700000" algn="tl">
                    <a:srgbClr val="000000"/>
                  </a:outerShdw>
                </a:effectLst>
                <a:latin typeface="Tahoma" panose="020B0604030504040204" pitchFamily="34" charset="0"/>
              </a:defRPr>
            </a:lvl6pPr>
            <a:lvl7pPr marL="2971800" indent="-228600" fontAlgn="base">
              <a:spcBef>
                <a:spcPct val="20000"/>
              </a:spcBef>
              <a:spcAft>
                <a:spcPct val="0"/>
              </a:spcAft>
              <a:buClr>
                <a:schemeClr val="hlink"/>
              </a:buClr>
              <a:buSzPct val="80000"/>
              <a:buFont typeface="Arial" panose="020B0604020202020204" pitchFamily="34" charset="0"/>
              <a:buChar char="►"/>
              <a:defRPr sz="2000">
                <a:solidFill>
                  <a:schemeClr val="tx1"/>
                </a:solidFill>
                <a:effectLst>
                  <a:outerShdw blurRad="38100" dist="38100" dir="2700000" algn="tl">
                    <a:srgbClr val="000000"/>
                  </a:outerShdw>
                </a:effectLst>
                <a:latin typeface="Tahoma" panose="020B0604030504040204" pitchFamily="34" charset="0"/>
              </a:defRPr>
            </a:lvl7pPr>
            <a:lvl8pPr marL="3429000" indent="-228600" fontAlgn="base">
              <a:spcBef>
                <a:spcPct val="20000"/>
              </a:spcBef>
              <a:spcAft>
                <a:spcPct val="0"/>
              </a:spcAft>
              <a:buClr>
                <a:schemeClr val="hlink"/>
              </a:buClr>
              <a:buSzPct val="80000"/>
              <a:buFont typeface="Arial" panose="020B0604020202020204" pitchFamily="34" charset="0"/>
              <a:buChar char="►"/>
              <a:defRPr sz="2000">
                <a:solidFill>
                  <a:schemeClr val="tx1"/>
                </a:solidFill>
                <a:effectLst>
                  <a:outerShdw blurRad="38100" dist="38100" dir="2700000" algn="tl">
                    <a:srgbClr val="000000"/>
                  </a:outerShdw>
                </a:effectLst>
                <a:latin typeface="Tahoma" panose="020B0604030504040204" pitchFamily="34" charset="0"/>
              </a:defRPr>
            </a:lvl8pPr>
            <a:lvl9pPr marL="3886200" indent="-228600" fontAlgn="base">
              <a:spcBef>
                <a:spcPct val="20000"/>
              </a:spcBef>
              <a:spcAft>
                <a:spcPct val="0"/>
              </a:spcAft>
              <a:buClr>
                <a:schemeClr val="hlink"/>
              </a:buClr>
              <a:buSzPct val="80000"/>
              <a:buFont typeface="Arial" panose="020B0604020202020204" pitchFamily="34" charset="0"/>
              <a:buChar char="►"/>
              <a:defRPr sz="2000">
                <a:solidFill>
                  <a:schemeClr val="tx1"/>
                </a:solidFill>
                <a:effectLst>
                  <a:outerShdw blurRad="38100" dist="38100" dir="2700000" algn="tl">
                    <a:srgbClr val="000000"/>
                  </a:outerShdw>
                </a:effectLst>
                <a:latin typeface="Tahoma" panose="020B0604030504040204" pitchFamily="34" charset="0"/>
              </a:defRPr>
            </a:lvl9pPr>
          </a:lstStyle>
          <a:p>
            <a:pPr>
              <a:buFont typeface="Arial" panose="020B0604020202020204" pitchFamily="34" charset="0"/>
              <a:buNone/>
            </a:pPr>
            <a:r>
              <a:rPr lang="tr-TR" altLang="en-US"/>
              <a:t>&lt;script&gt;</a:t>
            </a:r>
          </a:p>
          <a:p>
            <a:pPr>
              <a:buFont typeface="Arial" panose="020B0604020202020204" pitchFamily="34" charset="0"/>
              <a:buNone/>
            </a:pPr>
            <a:r>
              <a:rPr lang="tr-TR" altLang="en-US"/>
              <a:t>x=3</a:t>
            </a:r>
          </a:p>
          <a:p>
            <a:pPr>
              <a:buFont typeface="Arial" panose="020B0604020202020204" pitchFamily="34" charset="0"/>
              <a:buNone/>
            </a:pPr>
            <a:r>
              <a:rPr lang="tr-TR" altLang="en-US"/>
              <a:t>y=20*x+12</a:t>
            </a:r>
          </a:p>
          <a:p>
            <a:pPr>
              <a:buFont typeface="Arial" panose="020B0604020202020204" pitchFamily="34" charset="0"/>
              <a:buNone/>
            </a:pPr>
            <a:r>
              <a:rPr lang="tr-TR" altLang="en-US"/>
              <a:t>alert(y)</a:t>
            </a:r>
          </a:p>
          <a:p>
            <a:pPr>
              <a:buFont typeface="Arial" panose="020B0604020202020204" pitchFamily="34" charset="0"/>
              <a:buNone/>
            </a:pPr>
            <a:r>
              <a:rPr lang="tr-TR" altLang="en-US"/>
              <a:t>&lt;/script&gt;</a:t>
            </a:r>
          </a:p>
        </p:txBody>
      </p:sp>
    </p:spTree>
    <p:extLst>
      <p:ext uri="{BB962C8B-B14F-4D97-AF65-F5344CB8AC3E}">
        <p14:creationId xmlns:p14="http://schemas.microsoft.com/office/powerpoint/2010/main" val="36943676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anim calcmode="lin" valueType="num">
                                      <p:cBhvr additive="base">
                                        <p:cTn id="7" dur="500" fill="hold"/>
                                        <p:tgtEl>
                                          <p:spTgt spid="25604"/>
                                        </p:tgtEl>
                                        <p:attrNameLst>
                                          <p:attrName>ppt_x</p:attrName>
                                        </p:attrNameLst>
                                      </p:cBhvr>
                                      <p:tavLst>
                                        <p:tav tm="0">
                                          <p:val>
                                            <p:strVal val="#ppt_x"/>
                                          </p:val>
                                        </p:tav>
                                        <p:tav tm="100000">
                                          <p:val>
                                            <p:strVal val="#ppt_x"/>
                                          </p:val>
                                        </p:tav>
                                      </p:tavLst>
                                    </p:anim>
                                    <p:anim calcmode="lin" valueType="num">
                                      <p:cBhvr additive="base">
                                        <p:cTn id="8" dur="500" fill="hold"/>
                                        <p:tgtEl>
                                          <p:spTgt spid="25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p:txBody>
          <a:bodyPr/>
          <a:lstStyle/>
          <a:p>
            <a:r>
              <a:rPr lang="tr-TR" altLang="en-US"/>
              <a:t>Examples -2</a:t>
            </a:r>
          </a:p>
        </p:txBody>
      </p:sp>
      <p:sp>
        <p:nvSpPr>
          <p:cNvPr id="26627" name="Rectangle 3"/>
          <p:cNvSpPr>
            <a:spLocks noGrp="1" noRot="1" noChangeArrowheads="1"/>
          </p:cNvSpPr>
          <p:nvPr>
            <p:ph idx="1"/>
          </p:nvPr>
        </p:nvSpPr>
        <p:spPr>
          <a:xfrm>
            <a:off x="1825625" y="1600201"/>
            <a:ext cx="8540750" cy="3700463"/>
          </a:xfrm>
          <a:ln>
            <a:solidFill>
              <a:schemeClr val="tx1"/>
            </a:solidFill>
            <a:miter lim="800000"/>
            <a:headEnd/>
            <a:tailEnd/>
          </a:ln>
        </p:spPr>
        <p:txBody>
          <a:bodyPr/>
          <a:lstStyle/>
          <a:p>
            <a:pPr>
              <a:buFont typeface="Arial" panose="020B0604020202020204" pitchFamily="34" charset="0"/>
              <a:buNone/>
            </a:pPr>
            <a:r>
              <a:rPr lang="tr-TR" altLang="en-US" dirty="0"/>
              <a:t>&lt;script&gt;</a:t>
            </a:r>
          </a:p>
          <a:p>
            <a:pPr>
              <a:buFont typeface="Arial" panose="020B0604020202020204" pitchFamily="34" charset="0"/>
              <a:buNone/>
            </a:pPr>
            <a:r>
              <a:rPr lang="tr-TR" altLang="en-US" dirty="0"/>
              <a:t>s1=12</a:t>
            </a:r>
          </a:p>
          <a:p>
            <a:pPr>
              <a:buFont typeface="Arial" panose="020B0604020202020204" pitchFamily="34" charset="0"/>
              <a:buNone/>
            </a:pPr>
            <a:r>
              <a:rPr lang="tr-TR" altLang="en-US" dirty="0"/>
              <a:t>s2=28</a:t>
            </a:r>
          </a:p>
          <a:p>
            <a:pPr>
              <a:buFont typeface="Arial" panose="020B0604020202020204" pitchFamily="34" charset="0"/>
              <a:buNone/>
            </a:pPr>
            <a:r>
              <a:rPr lang="tr-TR" altLang="en-US" dirty="0"/>
              <a:t>toplam=s1+s2</a:t>
            </a:r>
          </a:p>
          <a:p>
            <a:pPr>
              <a:buNone/>
            </a:pPr>
            <a:r>
              <a:rPr lang="tr-TR" altLang="en-US" dirty="0"/>
              <a:t>document.write</a:t>
            </a:r>
            <a:r>
              <a:rPr lang="tr-TR" altLang="en-US" dirty="0" smtClean="0"/>
              <a:t>("Sum of numbers: </a:t>
            </a:r>
            <a:r>
              <a:rPr lang="tr-TR" altLang="en-US" dirty="0"/>
              <a:t>"+toplam)</a:t>
            </a:r>
          </a:p>
          <a:p>
            <a:pPr>
              <a:buFont typeface="Arial" panose="020B0604020202020204" pitchFamily="34" charset="0"/>
              <a:buNone/>
            </a:pPr>
            <a:r>
              <a:rPr lang="tr-TR" altLang="en-US" dirty="0"/>
              <a:t>&lt;/script&gt;</a:t>
            </a:r>
          </a:p>
        </p:txBody>
      </p:sp>
    </p:spTree>
    <p:extLst>
      <p:ext uri="{BB962C8B-B14F-4D97-AF65-F5344CB8AC3E}">
        <p14:creationId xmlns:p14="http://schemas.microsoft.com/office/powerpoint/2010/main" val="14738951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rrowheads="1"/>
          </p:cNvSpPr>
          <p:nvPr>
            <p:ph type="title"/>
          </p:nvPr>
        </p:nvSpPr>
        <p:spPr/>
        <p:txBody>
          <a:bodyPr/>
          <a:lstStyle/>
          <a:p>
            <a:r>
              <a:rPr lang="tr-TR" altLang="en-US"/>
              <a:t>Conditional Statements</a:t>
            </a:r>
          </a:p>
        </p:txBody>
      </p:sp>
      <p:sp>
        <p:nvSpPr>
          <p:cNvPr id="30723" name="Rectangle 3"/>
          <p:cNvSpPr>
            <a:spLocks noGrp="1" noRot="1" noChangeArrowheads="1"/>
          </p:cNvSpPr>
          <p:nvPr>
            <p:ph idx="1"/>
          </p:nvPr>
        </p:nvSpPr>
        <p:spPr/>
        <p:txBody>
          <a:bodyPr>
            <a:normAutofit lnSpcReduction="10000"/>
          </a:bodyPr>
          <a:lstStyle/>
          <a:p>
            <a:pPr>
              <a:lnSpc>
                <a:spcPct val="80000"/>
              </a:lnSpc>
            </a:pPr>
            <a:r>
              <a:rPr lang="tr-TR" altLang="en-US" sz="2000"/>
              <a:t>Very often when you write code, you want to perform different actions for different decisions. You can use conditional statements in your code to do this.</a:t>
            </a:r>
          </a:p>
          <a:p>
            <a:pPr>
              <a:lnSpc>
                <a:spcPct val="80000"/>
              </a:lnSpc>
              <a:buFont typeface="Arial" panose="020B0604020202020204" pitchFamily="34" charset="0"/>
              <a:buNone/>
            </a:pPr>
            <a:endParaRPr lang="tr-TR" altLang="en-US" sz="2000"/>
          </a:p>
          <a:p>
            <a:pPr>
              <a:lnSpc>
                <a:spcPct val="80000"/>
              </a:lnSpc>
              <a:buFont typeface="Arial" panose="020B0604020202020204" pitchFamily="34" charset="0"/>
              <a:buNone/>
            </a:pPr>
            <a:r>
              <a:rPr lang="tr-TR" altLang="en-US" sz="2000"/>
              <a:t>In JavaScript we have the following conditional statements:</a:t>
            </a:r>
          </a:p>
          <a:p>
            <a:pPr>
              <a:lnSpc>
                <a:spcPct val="80000"/>
              </a:lnSpc>
            </a:pPr>
            <a:r>
              <a:rPr lang="tr-TR" altLang="en-US" sz="2000" b="1"/>
              <a:t>if statement</a:t>
            </a:r>
            <a:r>
              <a:rPr lang="tr-TR" altLang="en-US" sz="2000"/>
              <a:t> - use this statement if you want to execute some code only if a specified condition is true </a:t>
            </a:r>
          </a:p>
          <a:p>
            <a:pPr>
              <a:lnSpc>
                <a:spcPct val="80000"/>
              </a:lnSpc>
            </a:pPr>
            <a:r>
              <a:rPr lang="tr-TR" altLang="en-US" sz="2000" b="1"/>
              <a:t>if...else statement</a:t>
            </a:r>
            <a:r>
              <a:rPr lang="tr-TR" altLang="en-US" sz="2000"/>
              <a:t> - use this statement if you want to execute some code if the condition is true and another code if the condition is false </a:t>
            </a:r>
          </a:p>
          <a:p>
            <a:pPr>
              <a:lnSpc>
                <a:spcPct val="80000"/>
              </a:lnSpc>
            </a:pPr>
            <a:r>
              <a:rPr lang="tr-TR" altLang="en-US" sz="2000" b="1"/>
              <a:t>if...else if....else statement</a:t>
            </a:r>
            <a:r>
              <a:rPr lang="tr-TR" altLang="en-US" sz="2000"/>
              <a:t> - use this statement if you want to select one of many blocks of code to be executed </a:t>
            </a:r>
          </a:p>
          <a:p>
            <a:pPr>
              <a:lnSpc>
                <a:spcPct val="80000"/>
              </a:lnSpc>
            </a:pPr>
            <a:r>
              <a:rPr lang="tr-TR" altLang="en-US" sz="2000" b="1"/>
              <a:t>switch statement</a:t>
            </a:r>
            <a:r>
              <a:rPr lang="tr-TR" altLang="en-US" sz="2000"/>
              <a:t> - use this statement if you want to select one of many blocks of code to be executed </a:t>
            </a:r>
          </a:p>
          <a:p>
            <a:pPr>
              <a:lnSpc>
                <a:spcPct val="80000"/>
              </a:lnSpc>
            </a:pPr>
            <a:endParaRPr lang="tr-TR" altLang="en-US" sz="2000"/>
          </a:p>
        </p:txBody>
      </p:sp>
    </p:spTree>
    <p:extLst>
      <p:ext uri="{BB962C8B-B14F-4D97-AF65-F5344CB8AC3E}">
        <p14:creationId xmlns:p14="http://schemas.microsoft.com/office/powerpoint/2010/main" val="414677287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rrowheads="1"/>
          </p:cNvSpPr>
          <p:nvPr>
            <p:ph type="title"/>
          </p:nvPr>
        </p:nvSpPr>
        <p:spPr/>
        <p:txBody>
          <a:bodyPr/>
          <a:lstStyle/>
          <a:p>
            <a:r>
              <a:rPr lang="tr-TR" altLang="en-US"/>
              <a:t>Conditional Statements - 2</a:t>
            </a:r>
          </a:p>
        </p:txBody>
      </p:sp>
      <p:sp>
        <p:nvSpPr>
          <p:cNvPr id="31747" name="Rectangle 3"/>
          <p:cNvSpPr>
            <a:spLocks noGrp="1" noRot="1" noChangeArrowheads="1"/>
          </p:cNvSpPr>
          <p:nvPr>
            <p:ph idx="1"/>
          </p:nvPr>
        </p:nvSpPr>
        <p:spPr>
          <a:xfrm>
            <a:off x="1141413" y="1628775"/>
            <a:ext cx="9905998" cy="4162426"/>
          </a:xfrm>
        </p:spPr>
        <p:txBody>
          <a:bodyPr>
            <a:normAutofit fontScale="85000" lnSpcReduction="20000"/>
          </a:bodyPr>
          <a:lstStyle/>
          <a:p>
            <a:pPr>
              <a:lnSpc>
                <a:spcPct val="80000"/>
              </a:lnSpc>
              <a:buFont typeface="Arial" panose="020B0604020202020204" pitchFamily="34" charset="0"/>
              <a:buNone/>
            </a:pPr>
            <a:r>
              <a:rPr lang="tr-TR" altLang="en-US" sz="1800" dirty="0"/>
              <a:t>if (</a:t>
            </a:r>
            <a:r>
              <a:rPr lang="tr-TR" altLang="en-US" sz="1800" i="1" dirty="0"/>
              <a:t>condition</a:t>
            </a:r>
            <a:r>
              <a:rPr lang="tr-TR" altLang="en-US" sz="1800" dirty="0"/>
              <a:t>)</a:t>
            </a:r>
          </a:p>
          <a:p>
            <a:pPr>
              <a:lnSpc>
                <a:spcPct val="80000"/>
              </a:lnSpc>
              <a:buFont typeface="Arial" panose="020B0604020202020204" pitchFamily="34" charset="0"/>
              <a:buNone/>
            </a:pPr>
            <a:r>
              <a:rPr lang="tr-TR" altLang="en-US" sz="1800" dirty="0"/>
              <a:t>{</a:t>
            </a:r>
          </a:p>
          <a:p>
            <a:pPr>
              <a:lnSpc>
                <a:spcPct val="80000"/>
              </a:lnSpc>
              <a:buFont typeface="Arial" panose="020B0604020202020204" pitchFamily="34" charset="0"/>
              <a:buNone/>
            </a:pPr>
            <a:r>
              <a:rPr lang="tr-TR" altLang="en-US" sz="1800" i="1" dirty="0"/>
              <a:t>code to be executed if condition is true</a:t>
            </a:r>
            <a:endParaRPr lang="tr-TR" altLang="en-US" sz="1800" dirty="0"/>
          </a:p>
          <a:p>
            <a:pPr>
              <a:lnSpc>
                <a:spcPct val="80000"/>
              </a:lnSpc>
              <a:buFont typeface="Arial" panose="020B0604020202020204" pitchFamily="34" charset="0"/>
              <a:buNone/>
            </a:pPr>
            <a:r>
              <a:rPr lang="tr-TR" altLang="en-US" sz="1800" dirty="0"/>
              <a:t>}</a:t>
            </a:r>
            <a:r>
              <a:rPr lang="tr-TR" altLang="en-US" dirty="0"/>
              <a:t> </a:t>
            </a:r>
          </a:p>
          <a:p>
            <a:pPr>
              <a:lnSpc>
                <a:spcPct val="80000"/>
              </a:lnSpc>
              <a:buFont typeface="Arial" panose="020B0604020202020204" pitchFamily="34" charset="0"/>
              <a:buNone/>
            </a:pPr>
            <a:endParaRPr lang="tr-TR" altLang="en-US" dirty="0"/>
          </a:p>
          <a:p>
            <a:pPr>
              <a:lnSpc>
                <a:spcPct val="80000"/>
              </a:lnSpc>
              <a:buFont typeface="Arial" panose="020B0604020202020204" pitchFamily="34" charset="0"/>
              <a:buNone/>
            </a:pPr>
            <a:endParaRPr lang="tr-TR" altLang="en-US" sz="2000" dirty="0"/>
          </a:p>
          <a:p>
            <a:pPr>
              <a:lnSpc>
                <a:spcPct val="80000"/>
              </a:lnSpc>
              <a:buFont typeface="Arial" panose="020B0604020202020204" pitchFamily="34" charset="0"/>
              <a:buNone/>
            </a:pPr>
            <a:r>
              <a:rPr lang="tr-TR" altLang="en-US" sz="2000" dirty="0"/>
              <a:t>if (</a:t>
            </a:r>
            <a:r>
              <a:rPr lang="tr-TR" altLang="en-US" sz="2000" i="1" dirty="0"/>
              <a:t>condition</a:t>
            </a:r>
            <a:r>
              <a:rPr lang="tr-TR" altLang="en-US" sz="2000" dirty="0"/>
              <a:t>)</a:t>
            </a:r>
          </a:p>
          <a:p>
            <a:pPr>
              <a:lnSpc>
                <a:spcPct val="80000"/>
              </a:lnSpc>
              <a:buFont typeface="Arial" panose="020B0604020202020204" pitchFamily="34" charset="0"/>
              <a:buNone/>
            </a:pPr>
            <a:r>
              <a:rPr lang="tr-TR" altLang="en-US" sz="2000" dirty="0"/>
              <a:t>{</a:t>
            </a:r>
          </a:p>
          <a:p>
            <a:pPr>
              <a:lnSpc>
                <a:spcPct val="80000"/>
              </a:lnSpc>
              <a:buFont typeface="Arial" panose="020B0604020202020204" pitchFamily="34" charset="0"/>
              <a:buNone/>
            </a:pPr>
            <a:r>
              <a:rPr lang="tr-TR" altLang="en-US" sz="2000" i="1" dirty="0"/>
              <a:t>code to be executed if condition is true</a:t>
            </a:r>
          </a:p>
          <a:p>
            <a:pPr>
              <a:lnSpc>
                <a:spcPct val="80000"/>
              </a:lnSpc>
              <a:buFont typeface="Arial" panose="020B0604020202020204" pitchFamily="34" charset="0"/>
              <a:buNone/>
            </a:pPr>
            <a:r>
              <a:rPr lang="tr-TR" altLang="en-US" sz="2000" dirty="0"/>
              <a:t>}</a:t>
            </a:r>
          </a:p>
          <a:p>
            <a:pPr>
              <a:lnSpc>
                <a:spcPct val="80000"/>
              </a:lnSpc>
              <a:buFont typeface="Arial" panose="020B0604020202020204" pitchFamily="34" charset="0"/>
              <a:buNone/>
            </a:pPr>
            <a:r>
              <a:rPr lang="tr-TR" altLang="en-US" sz="2000" dirty="0"/>
              <a:t>else</a:t>
            </a:r>
          </a:p>
          <a:p>
            <a:pPr>
              <a:lnSpc>
                <a:spcPct val="80000"/>
              </a:lnSpc>
              <a:buFont typeface="Arial" panose="020B0604020202020204" pitchFamily="34" charset="0"/>
              <a:buNone/>
            </a:pPr>
            <a:r>
              <a:rPr lang="tr-TR" altLang="en-US" sz="2000" dirty="0"/>
              <a:t>{</a:t>
            </a:r>
          </a:p>
          <a:p>
            <a:pPr>
              <a:lnSpc>
                <a:spcPct val="80000"/>
              </a:lnSpc>
              <a:buFont typeface="Arial" panose="020B0604020202020204" pitchFamily="34" charset="0"/>
              <a:buNone/>
            </a:pPr>
            <a:r>
              <a:rPr lang="tr-TR" altLang="en-US" sz="2000" i="1" dirty="0"/>
              <a:t>code to be executed if condition is not true</a:t>
            </a:r>
          </a:p>
          <a:p>
            <a:pPr>
              <a:lnSpc>
                <a:spcPct val="80000"/>
              </a:lnSpc>
              <a:buFont typeface="Arial" panose="020B0604020202020204" pitchFamily="34" charset="0"/>
              <a:buNone/>
            </a:pPr>
            <a:r>
              <a:rPr lang="tr-TR" altLang="en-US" sz="2000" dirty="0"/>
              <a:t>} </a:t>
            </a:r>
          </a:p>
        </p:txBody>
      </p:sp>
    </p:spTree>
    <p:extLst>
      <p:ext uri="{BB962C8B-B14F-4D97-AF65-F5344CB8AC3E}">
        <p14:creationId xmlns:p14="http://schemas.microsoft.com/office/powerpoint/2010/main" val="836159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752600" y="304800"/>
            <a:ext cx="8229600" cy="11430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Tags</a:t>
            </a:r>
          </a:p>
        </p:txBody>
      </p:sp>
      <p:sp>
        <p:nvSpPr>
          <p:cNvPr id="8195" name="Rectangle 3"/>
          <p:cNvSpPr>
            <a:spLocks noGrp="1" noChangeArrowheads="1"/>
          </p:cNvSpPr>
          <p:nvPr>
            <p:ph idx="1"/>
          </p:nvPr>
        </p:nvSpPr>
        <p:spPr>
          <a:xfrm>
            <a:off x="1905000" y="1905001"/>
            <a:ext cx="8229600" cy="4525963"/>
          </a:xfrm>
          <a:solidFill>
            <a:schemeClr val="accent1"/>
          </a:solidFill>
        </p:spPr>
        <p:txBody>
          <a:bodyPr/>
          <a:lstStyle/>
          <a:p>
            <a:pPr>
              <a:buClr>
                <a:schemeClr val="hlink"/>
              </a:buClr>
              <a:buFont typeface="Wingdings" panose="05000000000000000000" pitchFamily="2" charset="2"/>
              <a:buChar char="§"/>
            </a:pPr>
            <a:r>
              <a:rPr lang="en-US" altLang="en-US" sz="3600" dirty="0"/>
              <a:t>Codes enclosed in brackets</a:t>
            </a:r>
          </a:p>
          <a:p>
            <a:pPr>
              <a:buClr>
                <a:schemeClr val="hlink"/>
              </a:buClr>
              <a:buFont typeface="Wingdings" panose="05000000000000000000" pitchFamily="2" charset="2"/>
              <a:buChar char="§"/>
            </a:pPr>
            <a:r>
              <a:rPr lang="en-US" altLang="en-US" sz="3600" dirty="0"/>
              <a:t>Usually paired</a:t>
            </a:r>
          </a:p>
          <a:p>
            <a:pPr lvl="1">
              <a:buClr>
                <a:schemeClr val="hlink"/>
              </a:buClr>
              <a:buFont typeface="Wingdings" panose="05000000000000000000" pitchFamily="2" charset="2"/>
              <a:buNone/>
            </a:pPr>
            <a:r>
              <a:rPr lang="en-US" altLang="en-US" sz="3600" dirty="0">
                <a:solidFill>
                  <a:srgbClr val="FF0000"/>
                </a:solidFill>
              </a:rPr>
              <a:t>&lt;TITLE&gt;</a:t>
            </a:r>
            <a:r>
              <a:rPr lang="en-US" altLang="en-US" sz="3600" dirty="0"/>
              <a:t>My Web Page</a:t>
            </a:r>
            <a:r>
              <a:rPr lang="en-US" altLang="en-US" sz="3600" dirty="0">
                <a:solidFill>
                  <a:srgbClr val="FF0000"/>
                </a:solidFill>
              </a:rPr>
              <a:t>&lt;/TITLE&gt;</a:t>
            </a:r>
          </a:p>
          <a:p>
            <a:pPr>
              <a:buClr>
                <a:schemeClr val="hlink"/>
              </a:buClr>
              <a:buFont typeface="Wingdings" panose="05000000000000000000" pitchFamily="2" charset="2"/>
              <a:buChar char="§"/>
            </a:pPr>
            <a:r>
              <a:rPr lang="en-US" altLang="en-US" sz="4000" b="1" i="1" dirty="0">
                <a:solidFill>
                  <a:srgbClr val="0000CC"/>
                </a:solidFill>
              </a:rPr>
              <a:t>Not</a:t>
            </a:r>
            <a:r>
              <a:rPr lang="en-US" altLang="en-US" sz="3600" dirty="0"/>
              <a:t> case sensitive</a:t>
            </a:r>
          </a:p>
          <a:p>
            <a:pPr lvl="1">
              <a:buClr>
                <a:schemeClr val="hlink"/>
              </a:buClr>
              <a:buFont typeface="Wingdings" panose="05000000000000000000" pitchFamily="2" charset="2"/>
              <a:buNone/>
            </a:pPr>
            <a:r>
              <a:rPr lang="en-US" altLang="en-US" sz="3600" dirty="0">
                <a:solidFill>
                  <a:srgbClr val="FF0000"/>
                </a:solidFill>
              </a:rPr>
              <a:t>&lt;TITLE&gt; = &lt;title&gt; = &lt;TITLE&gt;</a:t>
            </a:r>
          </a:p>
          <a:p>
            <a:pPr lvl="1">
              <a:buClr>
                <a:schemeClr val="hlink"/>
              </a:buClr>
              <a:buFont typeface="Wingdings" panose="05000000000000000000" pitchFamily="2" charset="2"/>
              <a:buNone/>
            </a:pPr>
            <a:endParaRPr lang="en-US" altLang="en-US" sz="3600" dirty="0">
              <a:solidFill>
                <a:srgbClr val="FF0000"/>
              </a:solidFill>
            </a:endParaRPr>
          </a:p>
        </p:txBody>
      </p:sp>
      <p:sp>
        <p:nvSpPr>
          <p:cNvPr id="6" name="Slide Number Placeholder 5"/>
          <p:cNvSpPr>
            <a:spLocks noGrp="1"/>
          </p:cNvSpPr>
          <p:nvPr>
            <p:ph type="sldNum" sz="quarter" idx="12"/>
          </p:nvPr>
        </p:nvSpPr>
        <p:spPr/>
        <p:txBody>
          <a:bodyPr/>
          <a:lstStyle/>
          <a:p>
            <a:fld id="{4D155CB1-2703-43B2-9EDB-DF2E51558498}" type="slidenum">
              <a:rPr lang="ar-SA" altLang="en-US"/>
              <a:pPr/>
              <a:t>26</a:t>
            </a:fld>
            <a:endParaRPr lang="en-US" altLang="en-US"/>
          </a:p>
        </p:txBody>
      </p:sp>
    </p:spTree>
    <p:extLst>
      <p:ext uri="{BB962C8B-B14F-4D97-AF65-F5344CB8AC3E}">
        <p14:creationId xmlns:p14="http://schemas.microsoft.com/office/powerpoint/2010/main" val="3609676199"/>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rrowheads="1"/>
          </p:cNvSpPr>
          <p:nvPr>
            <p:ph type="title"/>
          </p:nvPr>
        </p:nvSpPr>
        <p:spPr/>
        <p:txBody>
          <a:bodyPr/>
          <a:lstStyle/>
          <a:p>
            <a:r>
              <a:rPr lang="tr-TR" altLang="en-US"/>
              <a:t>Conditional Statements Examples</a:t>
            </a:r>
          </a:p>
        </p:txBody>
      </p:sp>
      <p:sp>
        <p:nvSpPr>
          <p:cNvPr id="32771" name="Rectangle 3"/>
          <p:cNvSpPr>
            <a:spLocks noGrp="1" noRot="1" noChangeArrowheads="1"/>
          </p:cNvSpPr>
          <p:nvPr>
            <p:ph idx="1"/>
          </p:nvPr>
        </p:nvSpPr>
        <p:spPr>
          <a:xfrm>
            <a:off x="1825625" y="1671638"/>
            <a:ext cx="8540750" cy="4349750"/>
          </a:xfrm>
          <a:ln>
            <a:solidFill>
              <a:schemeClr val="tx1"/>
            </a:solidFill>
            <a:miter lim="800000"/>
            <a:headEnd/>
            <a:tailEnd/>
          </a:ln>
        </p:spPr>
        <p:txBody>
          <a:bodyPr>
            <a:normAutofit fontScale="92500" lnSpcReduction="10000"/>
          </a:bodyPr>
          <a:lstStyle/>
          <a:p>
            <a:pPr>
              <a:lnSpc>
                <a:spcPct val="80000"/>
              </a:lnSpc>
              <a:buFont typeface="Arial" panose="020B0604020202020204" pitchFamily="34" charset="0"/>
              <a:buNone/>
            </a:pPr>
            <a:r>
              <a:rPr lang="tr-TR" altLang="en-US" sz="2600" dirty="0"/>
              <a:t>&lt;script&gt;</a:t>
            </a:r>
          </a:p>
          <a:p>
            <a:pPr>
              <a:lnSpc>
                <a:spcPct val="80000"/>
              </a:lnSpc>
              <a:buFont typeface="Arial" panose="020B0604020202020204" pitchFamily="34" charset="0"/>
              <a:buNone/>
            </a:pPr>
            <a:r>
              <a:rPr lang="tr-TR" altLang="en-US" sz="2400" dirty="0"/>
              <a:t>x=3</a:t>
            </a:r>
          </a:p>
          <a:p>
            <a:pPr>
              <a:lnSpc>
                <a:spcPct val="80000"/>
              </a:lnSpc>
              <a:buFont typeface="Arial" panose="020B0604020202020204" pitchFamily="34" charset="0"/>
              <a:buNone/>
            </a:pPr>
            <a:r>
              <a:rPr lang="tr-TR" altLang="en-US" sz="2400" dirty="0"/>
              <a:t>if(x&lt;0)</a:t>
            </a:r>
          </a:p>
          <a:p>
            <a:pPr>
              <a:lnSpc>
                <a:spcPct val="80000"/>
              </a:lnSpc>
              <a:buFont typeface="Arial" panose="020B0604020202020204" pitchFamily="34" charset="0"/>
              <a:buNone/>
            </a:pPr>
            <a:r>
              <a:rPr lang="tr-TR" altLang="en-US" sz="2400" dirty="0"/>
              <a:t>{</a:t>
            </a:r>
          </a:p>
          <a:p>
            <a:pPr>
              <a:lnSpc>
                <a:spcPct val="80000"/>
              </a:lnSpc>
              <a:buFont typeface="Arial" panose="020B0604020202020204" pitchFamily="34" charset="0"/>
              <a:buNone/>
            </a:pPr>
            <a:r>
              <a:rPr lang="tr-TR" altLang="en-US" sz="2400" dirty="0"/>
              <a:t>alert </a:t>
            </a:r>
            <a:r>
              <a:rPr lang="tr-TR" altLang="en-US" sz="2400" dirty="0" smtClean="0"/>
              <a:t>(“</a:t>
            </a:r>
            <a:r>
              <a:rPr lang="en-IN" altLang="en-US" sz="2400" dirty="0" smtClean="0"/>
              <a:t>negative</a:t>
            </a:r>
            <a:r>
              <a:rPr lang="tr-TR" altLang="en-US" sz="2400" dirty="0" smtClean="0"/>
              <a:t>”)</a:t>
            </a:r>
            <a:endParaRPr lang="tr-TR" altLang="en-US" sz="2400" dirty="0"/>
          </a:p>
          <a:p>
            <a:pPr>
              <a:lnSpc>
                <a:spcPct val="80000"/>
              </a:lnSpc>
              <a:buFont typeface="Arial" panose="020B0604020202020204" pitchFamily="34" charset="0"/>
              <a:buNone/>
            </a:pPr>
            <a:r>
              <a:rPr lang="tr-TR" altLang="en-US" sz="2400" dirty="0"/>
              <a:t>}</a:t>
            </a:r>
          </a:p>
          <a:p>
            <a:pPr>
              <a:lnSpc>
                <a:spcPct val="80000"/>
              </a:lnSpc>
              <a:buFont typeface="Arial" panose="020B0604020202020204" pitchFamily="34" charset="0"/>
              <a:buNone/>
            </a:pPr>
            <a:r>
              <a:rPr lang="tr-TR" altLang="en-US" sz="2400" dirty="0"/>
              <a:t>else</a:t>
            </a:r>
          </a:p>
          <a:p>
            <a:pPr>
              <a:lnSpc>
                <a:spcPct val="80000"/>
              </a:lnSpc>
              <a:buFont typeface="Arial" panose="020B0604020202020204" pitchFamily="34" charset="0"/>
              <a:buNone/>
            </a:pPr>
            <a:r>
              <a:rPr lang="tr-TR" altLang="en-US" sz="2400" dirty="0"/>
              <a:t>{</a:t>
            </a:r>
          </a:p>
          <a:p>
            <a:pPr>
              <a:lnSpc>
                <a:spcPct val="80000"/>
              </a:lnSpc>
              <a:buFont typeface="Arial" panose="020B0604020202020204" pitchFamily="34" charset="0"/>
              <a:buNone/>
            </a:pPr>
            <a:r>
              <a:rPr lang="tr-TR" altLang="en-US" sz="2400" dirty="0"/>
              <a:t>alert </a:t>
            </a:r>
            <a:r>
              <a:rPr lang="tr-TR" altLang="en-US" sz="2400" dirty="0" smtClean="0"/>
              <a:t>(“</a:t>
            </a:r>
            <a:r>
              <a:rPr lang="en-IN" altLang="en-US" sz="2400" dirty="0" smtClean="0"/>
              <a:t>positive</a:t>
            </a:r>
            <a:r>
              <a:rPr lang="tr-TR" altLang="en-US" sz="2400" dirty="0" smtClean="0"/>
              <a:t>”)</a:t>
            </a:r>
            <a:endParaRPr lang="tr-TR" altLang="en-US" sz="2400" dirty="0"/>
          </a:p>
          <a:p>
            <a:pPr>
              <a:lnSpc>
                <a:spcPct val="80000"/>
              </a:lnSpc>
              <a:buFont typeface="Arial" panose="020B0604020202020204" pitchFamily="34" charset="0"/>
              <a:buNone/>
            </a:pPr>
            <a:r>
              <a:rPr lang="tr-TR" altLang="en-US" sz="2400" dirty="0"/>
              <a:t>}</a:t>
            </a:r>
          </a:p>
          <a:p>
            <a:pPr>
              <a:lnSpc>
                <a:spcPct val="80000"/>
              </a:lnSpc>
              <a:buFont typeface="Arial" panose="020B0604020202020204" pitchFamily="34" charset="0"/>
              <a:buNone/>
            </a:pPr>
            <a:r>
              <a:rPr lang="tr-TR" altLang="en-US" sz="2600" dirty="0"/>
              <a:t>&lt;/script&gt;</a:t>
            </a:r>
          </a:p>
        </p:txBody>
      </p:sp>
    </p:spTree>
    <p:extLst>
      <p:ext uri="{BB962C8B-B14F-4D97-AF65-F5344CB8AC3E}">
        <p14:creationId xmlns:p14="http://schemas.microsoft.com/office/powerpoint/2010/main" val="154234000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End of Day 1</a:t>
            </a:r>
            <a:endParaRPr lang="en-IN"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522350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130425" y="274638"/>
            <a:ext cx="7931150" cy="1143000"/>
          </a:xfrm>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b="1">
                <a:solidFill>
                  <a:srgbClr val="FFFF00"/>
                </a:solidFill>
              </a:rPr>
              <a:t>Choosing Text Editor</a:t>
            </a:r>
          </a:p>
        </p:txBody>
      </p:sp>
      <p:sp>
        <p:nvSpPr>
          <p:cNvPr id="9219" name="Rectangle 3"/>
          <p:cNvSpPr>
            <a:spLocks noGrp="1" noChangeArrowheads="1"/>
          </p:cNvSpPr>
          <p:nvPr>
            <p:ph idx="1"/>
          </p:nvPr>
        </p:nvSpPr>
        <p:spPr>
          <a:xfrm>
            <a:off x="1981200" y="1752601"/>
            <a:ext cx="8229600" cy="4525963"/>
          </a:xfrm>
          <a:solidFill>
            <a:schemeClr val="accent1"/>
          </a:solidFill>
          <a:ln>
            <a:solidFill>
              <a:srgbClr val="1DBD71"/>
            </a:solidFill>
            <a:miter lim="800000"/>
            <a:headEnd/>
            <a:tailEnd/>
          </a:ln>
        </p:spPr>
        <p:txBody>
          <a:bodyPr/>
          <a:lstStyle/>
          <a:p>
            <a:pPr>
              <a:lnSpc>
                <a:spcPct val="90000"/>
              </a:lnSpc>
              <a:buClr>
                <a:schemeClr val="bg1"/>
              </a:buClr>
              <a:buFont typeface="Wingdings" panose="05000000000000000000" pitchFamily="2" charset="2"/>
              <a:buChar char="§"/>
            </a:pPr>
            <a:r>
              <a:rPr lang="en-US" altLang="en-US"/>
              <a:t>There are many different programs that you can use to create web documents.</a:t>
            </a:r>
          </a:p>
          <a:p>
            <a:pPr>
              <a:lnSpc>
                <a:spcPct val="90000"/>
              </a:lnSpc>
              <a:buClr>
                <a:schemeClr val="bg1"/>
              </a:buClr>
              <a:buFont typeface="Wingdings" panose="05000000000000000000" pitchFamily="2" charset="2"/>
              <a:buChar char="§"/>
            </a:pPr>
            <a:r>
              <a:rPr lang="en-US" altLang="en-US"/>
              <a:t>HTML Editors enable users to create documents quickly and easily by pushing a few buttons. Instead of entering all of the HTML codes by hand.</a:t>
            </a:r>
          </a:p>
          <a:p>
            <a:pPr>
              <a:lnSpc>
                <a:spcPct val="90000"/>
              </a:lnSpc>
              <a:buClr>
                <a:schemeClr val="bg1"/>
              </a:buClr>
              <a:buFont typeface="Wingdings" panose="05000000000000000000" pitchFamily="2" charset="2"/>
              <a:buChar char="§"/>
            </a:pPr>
            <a:r>
              <a:rPr lang="en-US" altLang="en-US"/>
              <a:t>These programs will generate the HTML Source Code for you.              </a:t>
            </a:r>
          </a:p>
          <a:p>
            <a:pPr>
              <a:lnSpc>
                <a:spcPct val="90000"/>
              </a:lnSpc>
              <a:buClr>
                <a:schemeClr val="bg1"/>
              </a:buClr>
              <a:buFont typeface="Wingdings" panose="05000000000000000000" pitchFamily="2" charset="2"/>
              <a:buNone/>
            </a:pPr>
            <a:r>
              <a:rPr lang="en-US" altLang="en-US"/>
              <a:t>								</a:t>
            </a:r>
          </a:p>
          <a:p>
            <a:pPr>
              <a:lnSpc>
                <a:spcPct val="90000"/>
              </a:lnSpc>
              <a:buClr>
                <a:schemeClr val="bg1"/>
              </a:buClr>
              <a:buFont typeface="Wingdings" panose="05000000000000000000" pitchFamily="2" charset="2"/>
              <a:buNone/>
            </a:pPr>
            <a:r>
              <a:rPr lang="en-US" altLang="en-US"/>
              <a:t>							</a:t>
            </a:r>
          </a:p>
        </p:txBody>
      </p:sp>
      <p:sp>
        <p:nvSpPr>
          <p:cNvPr id="6" name="Slide Number Placeholder 5"/>
          <p:cNvSpPr>
            <a:spLocks noGrp="1"/>
          </p:cNvSpPr>
          <p:nvPr>
            <p:ph type="sldNum" sz="quarter" idx="12"/>
          </p:nvPr>
        </p:nvSpPr>
        <p:spPr/>
        <p:txBody>
          <a:bodyPr/>
          <a:lstStyle/>
          <a:p>
            <a:fld id="{223F4AE8-9B4D-404E-BC2C-971BA1DC4F03}" type="slidenum">
              <a:rPr lang="ar-SA" altLang="en-US"/>
              <a:pPr/>
              <a:t>27</a:t>
            </a:fld>
            <a:endParaRPr lang="en-US" altLang="en-US"/>
          </a:p>
        </p:txBody>
      </p:sp>
    </p:spTree>
    <p:extLst>
      <p:ext uri="{BB962C8B-B14F-4D97-AF65-F5344CB8AC3E}">
        <p14:creationId xmlns:p14="http://schemas.microsoft.com/office/powerpoint/2010/main" val="23949120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Choosing Text Editor</a:t>
            </a:r>
          </a:p>
        </p:txBody>
      </p:sp>
      <p:sp>
        <p:nvSpPr>
          <p:cNvPr id="10243" name="Rectangle 3"/>
          <p:cNvSpPr>
            <a:spLocks noGrp="1" noChangeArrowheads="1"/>
          </p:cNvSpPr>
          <p:nvPr>
            <p:ph idx="1"/>
          </p:nvPr>
        </p:nvSpPr>
        <p:spPr>
          <a:xfrm>
            <a:off x="1905000" y="1752601"/>
            <a:ext cx="8229600" cy="4525963"/>
          </a:xfrm>
          <a:solidFill>
            <a:schemeClr val="accent1"/>
          </a:solidFill>
        </p:spPr>
        <p:txBody>
          <a:bodyPr/>
          <a:lstStyle/>
          <a:p>
            <a:pPr>
              <a:buClr>
                <a:schemeClr val="bg1"/>
              </a:buClr>
              <a:buFont typeface="Wingdings" panose="05000000000000000000" pitchFamily="2" charset="2"/>
              <a:buChar char="§"/>
            </a:pPr>
            <a:r>
              <a:rPr lang="en-US" altLang="en-US" dirty="0"/>
              <a:t>HTML Editors are excellent tools for experienced web developers; however; it is important that you learn and understand the HTML  language so that you can edit code and fix “bugs” in your pages.</a:t>
            </a:r>
          </a:p>
          <a:p>
            <a:pPr>
              <a:buClr>
                <a:schemeClr val="bg1"/>
              </a:buClr>
              <a:buFont typeface="Wingdings" panose="05000000000000000000" pitchFamily="2" charset="2"/>
              <a:buChar char="§"/>
            </a:pPr>
            <a:r>
              <a:rPr lang="en-US" altLang="en-US" dirty="0"/>
              <a:t>For this Course</a:t>
            </a:r>
            <a:r>
              <a:rPr lang="en-US" altLang="en-US" b="1" dirty="0"/>
              <a:t>, </a:t>
            </a:r>
            <a:r>
              <a:rPr lang="en-US" altLang="en-US" dirty="0"/>
              <a:t>we will focus on using </a:t>
            </a:r>
            <a:r>
              <a:rPr lang="en-US" altLang="en-US" dirty="0" smtClean="0"/>
              <a:t>Brackets. </a:t>
            </a:r>
            <a:r>
              <a:rPr lang="en-US" altLang="en-US" dirty="0"/>
              <a:t>We may use also </a:t>
            </a:r>
            <a:r>
              <a:rPr lang="en-US" altLang="en-US" dirty="0" smtClean="0"/>
              <a:t>notepad</a:t>
            </a:r>
            <a:r>
              <a:rPr lang="en-US" altLang="en-US" dirty="0"/>
              <a:t>.</a:t>
            </a:r>
          </a:p>
        </p:txBody>
      </p:sp>
      <p:sp>
        <p:nvSpPr>
          <p:cNvPr id="6" name="Slide Number Placeholder 5"/>
          <p:cNvSpPr>
            <a:spLocks noGrp="1"/>
          </p:cNvSpPr>
          <p:nvPr>
            <p:ph type="sldNum" sz="quarter" idx="12"/>
          </p:nvPr>
        </p:nvSpPr>
        <p:spPr/>
        <p:txBody>
          <a:bodyPr/>
          <a:lstStyle/>
          <a:p>
            <a:fld id="{EE204CDF-1D2E-435E-8364-2E2C9F427046}" type="slidenum">
              <a:rPr lang="ar-SA" altLang="en-US"/>
              <a:pPr/>
              <a:t>28</a:t>
            </a:fld>
            <a:endParaRPr lang="en-US" altLang="en-US"/>
          </a:p>
        </p:txBody>
      </p:sp>
    </p:spTree>
    <p:extLst>
      <p:ext uri="{BB962C8B-B14F-4D97-AF65-F5344CB8AC3E}">
        <p14:creationId xmlns:p14="http://schemas.microsoft.com/office/powerpoint/2010/main" val="42543694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981200" y="304800"/>
            <a:ext cx="8229600" cy="11430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pPr algn="r"/>
            <a:r>
              <a:rPr lang="en-US" altLang="en-US">
                <a:solidFill>
                  <a:srgbClr val="FFFF00"/>
                </a:solidFill>
              </a:rPr>
              <a:t>HTML P</a:t>
            </a:r>
            <a:r>
              <a:rPr lang="en-US" altLang="en-US" b="1">
                <a:solidFill>
                  <a:srgbClr val="FFFF00"/>
                </a:solidFill>
              </a:rPr>
              <a:t>age </a:t>
            </a:r>
            <a:r>
              <a:rPr lang="en-US" altLang="en-US">
                <a:solidFill>
                  <a:srgbClr val="FFFF00"/>
                </a:solidFill>
              </a:rPr>
              <a:t>C</a:t>
            </a:r>
            <a:r>
              <a:rPr lang="en-US" altLang="en-US" b="1">
                <a:solidFill>
                  <a:srgbClr val="FFFF00"/>
                </a:solidFill>
              </a:rPr>
              <a:t>reation &amp; </a:t>
            </a:r>
            <a:r>
              <a:rPr lang="en-US" altLang="en-US">
                <a:solidFill>
                  <a:srgbClr val="FFFF00"/>
                </a:solidFill>
              </a:rPr>
              <a:t>E</a:t>
            </a:r>
            <a:r>
              <a:rPr lang="en-US" altLang="en-US" b="1">
                <a:solidFill>
                  <a:srgbClr val="FFFF00"/>
                </a:solidFill>
              </a:rPr>
              <a:t>diting</a:t>
            </a:r>
            <a:endParaRPr lang="en-US" altLang="en-US">
              <a:solidFill>
                <a:srgbClr val="FFFF00"/>
              </a:solidFill>
            </a:endParaRPr>
          </a:p>
        </p:txBody>
      </p:sp>
      <p:sp>
        <p:nvSpPr>
          <p:cNvPr id="12291" name="Rectangle 3"/>
          <p:cNvSpPr>
            <a:spLocks noGrp="1" noChangeArrowheads="1"/>
          </p:cNvSpPr>
          <p:nvPr>
            <p:ph idx="1"/>
          </p:nvPr>
        </p:nvSpPr>
        <p:spPr>
          <a:xfrm>
            <a:off x="1676400" y="1676400"/>
            <a:ext cx="8763000" cy="4953000"/>
          </a:xfrm>
          <a:solidFill>
            <a:schemeClr val="accent1"/>
          </a:solidFill>
        </p:spPr>
        <p:txBody>
          <a:bodyPr/>
          <a:lstStyle/>
          <a:p>
            <a:pPr marL="609600" indent="-609600">
              <a:buNone/>
            </a:pPr>
            <a:r>
              <a:rPr lang="en-US" altLang="en-US"/>
              <a:t>In this chapter you will learn to create HTML </a:t>
            </a:r>
          </a:p>
          <a:p>
            <a:pPr marL="609600" indent="-609600">
              <a:buNone/>
            </a:pPr>
            <a:r>
              <a:rPr lang="en-US" altLang="en-US"/>
              <a:t>pages with a standard text editor.</a:t>
            </a:r>
          </a:p>
          <a:p>
            <a:pPr marL="609600" indent="-609600">
              <a:buNone/>
            </a:pPr>
            <a:r>
              <a:rPr lang="en-US" altLang="en-US" b="1"/>
              <a:t>Objectives</a:t>
            </a:r>
          </a:p>
          <a:p>
            <a:pPr marL="609600" indent="-609600">
              <a:buClr>
                <a:schemeClr val="bg1"/>
              </a:buClr>
              <a:buNone/>
            </a:pPr>
            <a:r>
              <a:rPr lang="en-US" altLang="en-US"/>
              <a:t>	Upon completing this section, you should be able to </a:t>
            </a:r>
          </a:p>
          <a:p>
            <a:pPr marL="609600" indent="-609600">
              <a:buClr>
                <a:schemeClr val="bg1"/>
              </a:buClr>
              <a:buNone/>
            </a:pPr>
            <a:r>
              <a:rPr lang="en-US" altLang="en-US"/>
              <a:t>   1. Choose a Text Editor.</a:t>
            </a:r>
          </a:p>
          <a:p>
            <a:pPr marL="609600" indent="-609600">
              <a:buClr>
                <a:schemeClr val="bg1"/>
              </a:buClr>
              <a:buNone/>
            </a:pPr>
            <a:r>
              <a:rPr lang="en-US" altLang="en-US"/>
              <a:t>   2. Create a Basic Starting Document.</a:t>
            </a:r>
          </a:p>
          <a:p>
            <a:pPr marL="609600" indent="-609600">
              <a:buClr>
                <a:schemeClr val="bg1"/>
              </a:buClr>
              <a:buNone/>
            </a:pPr>
            <a:r>
              <a:rPr lang="en-US" altLang="en-US"/>
              <a:t>   3. Understand and set Document Properties.</a:t>
            </a:r>
          </a:p>
          <a:p>
            <a:pPr marL="609600" indent="-609600">
              <a:buClr>
                <a:schemeClr val="bg1"/>
              </a:buClr>
              <a:buNone/>
            </a:pPr>
            <a:r>
              <a:rPr lang="en-US" altLang="en-US"/>
              <a:t>   4. View Your Results in a Browser.</a:t>
            </a:r>
          </a:p>
        </p:txBody>
      </p:sp>
      <p:sp>
        <p:nvSpPr>
          <p:cNvPr id="6" name="Slide Number Placeholder 5"/>
          <p:cNvSpPr>
            <a:spLocks noGrp="1"/>
          </p:cNvSpPr>
          <p:nvPr>
            <p:ph type="sldNum" sz="quarter" idx="12"/>
          </p:nvPr>
        </p:nvSpPr>
        <p:spPr/>
        <p:txBody>
          <a:bodyPr/>
          <a:lstStyle/>
          <a:p>
            <a:fld id="{AEF8D32F-07BD-42E7-B646-0F779AC2EA60}" type="slidenum">
              <a:rPr lang="ar-SA" altLang="en-US"/>
              <a:pPr/>
              <a:t>29</a:t>
            </a:fld>
            <a:endParaRPr lang="en-US" altLang="en-US"/>
          </a:p>
        </p:txBody>
      </p:sp>
    </p:spTree>
    <p:extLst>
      <p:ext uri="{BB962C8B-B14F-4D97-AF65-F5344CB8AC3E}">
        <p14:creationId xmlns:p14="http://schemas.microsoft.com/office/powerpoint/2010/main" val="3831016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idx="1"/>
          </p:nvPr>
        </p:nvSpPr>
        <p:spPr/>
        <p:txBody>
          <a:bodyPr/>
          <a:lstStyle/>
          <a:p>
            <a:r>
              <a:rPr lang="en-IN" dirty="0" smtClean="0"/>
              <a:t>Name: Dattaprasad </a:t>
            </a:r>
            <a:r>
              <a:rPr lang="en-IN" dirty="0" smtClean="0"/>
              <a:t>Ekavade</a:t>
            </a:r>
          </a:p>
          <a:p>
            <a:r>
              <a:rPr lang="en-IN" dirty="0" smtClean="0"/>
              <a:t>Website: datathecodie.github.io</a:t>
            </a:r>
            <a:endParaRPr lang="en-IN" dirty="0"/>
          </a:p>
        </p:txBody>
      </p:sp>
    </p:spTree>
    <p:extLst>
      <p:ext uri="{BB962C8B-B14F-4D97-AF65-F5344CB8AC3E}">
        <p14:creationId xmlns:p14="http://schemas.microsoft.com/office/powerpoint/2010/main" val="802241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905000" y="152400"/>
            <a:ext cx="8382000" cy="1447800"/>
          </a:xfrm>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vert="horz" lIns="90488" tIns="44450" rIns="90488" bIns="44450" rtlCol="0" anchor="b">
            <a:normAutofit/>
            <a:flatTx/>
          </a:bodyPr>
          <a:lstStyle/>
          <a:p>
            <a:r>
              <a:rPr lang="en-US" altLang="en-US">
                <a:solidFill>
                  <a:srgbClr val="FFFF00"/>
                </a:solidFill>
              </a:rPr>
              <a:t>Creating a Basic Starting Document</a:t>
            </a:r>
          </a:p>
        </p:txBody>
      </p:sp>
      <p:sp>
        <p:nvSpPr>
          <p:cNvPr id="13315" name="Rectangle 3"/>
          <p:cNvSpPr>
            <a:spLocks noGrp="1" noChangeArrowheads="1"/>
          </p:cNvSpPr>
          <p:nvPr>
            <p:ph idx="1"/>
          </p:nvPr>
        </p:nvSpPr>
        <p:spPr>
          <a:xfrm>
            <a:off x="1905000" y="1981200"/>
            <a:ext cx="8229600" cy="4572000"/>
          </a:xfrm>
          <a:solidFill>
            <a:schemeClr val="accent1"/>
          </a:solid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lnSpcReduction="10000"/>
          </a:bodyPr>
          <a:lstStyle/>
          <a:p>
            <a:pPr marL="571500" lvl="1">
              <a:buNone/>
            </a:pPr>
            <a:r>
              <a:rPr lang="en-US" altLang="en-US" sz="3200" dirty="0"/>
              <a:t>&lt;HTML&gt;</a:t>
            </a:r>
          </a:p>
          <a:p>
            <a:pPr marL="571500" lvl="1">
              <a:buNone/>
            </a:pPr>
            <a:r>
              <a:rPr lang="en-US" altLang="en-US" sz="3200" dirty="0">
                <a:solidFill>
                  <a:srgbClr val="FF0000"/>
                </a:solidFill>
              </a:rPr>
              <a:t>&lt;HEAD&gt;</a:t>
            </a:r>
          </a:p>
          <a:p>
            <a:pPr marL="571500" lvl="1" algn="ctr">
              <a:buNone/>
            </a:pPr>
            <a:r>
              <a:rPr lang="en-US" altLang="en-US" sz="3200" dirty="0">
                <a:solidFill>
                  <a:srgbClr val="008000"/>
                </a:solidFill>
              </a:rPr>
              <a:t>&lt;</a:t>
            </a:r>
            <a:r>
              <a:rPr lang="en-US" altLang="en-US" sz="3200" dirty="0" smtClean="0">
                <a:solidFill>
                  <a:srgbClr val="008000"/>
                </a:solidFill>
              </a:rPr>
              <a:t>TITLE&gt;Insert Title Here&lt;/</a:t>
            </a:r>
            <a:r>
              <a:rPr lang="en-US" altLang="en-US" sz="3200" dirty="0">
                <a:solidFill>
                  <a:srgbClr val="008000"/>
                </a:solidFill>
              </a:rPr>
              <a:t>TITLE&gt;</a:t>
            </a:r>
          </a:p>
          <a:p>
            <a:pPr marL="571500" lvl="1">
              <a:buNone/>
            </a:pPr>
            <a:r>
              <a:rPr lang="en-US" altLang="en-US" sz="3200" dirty="0">
                <a:solidFill>
                  <a:srgbClr val="FF0000"/>
                </a:solidFill>
              </a:rPr>
              <a:t>&lt;/HEAD&gt;</a:t>
            </a:r>
          </a:p>
          <a:p>
            <a:pPr marL="571500" lvl="1">
              <a:buNone/>
            </a:pPr>
            <a:r>
              <a:rPr lang="en-US" altLang="en-US" sz="3200" dirty="0">
                <a:solidFill>
                  <a:srgbClr val="990000"/>
                </a:solidFill>
              </a:rPr>
              <a:t>&lt;BODY&gt;</a:t>
            </a:r>
          </a:p>
          <a:p>
            <a:pPr marL="571500" lvl="1">
              <a:buNone/>
            </a:pPr>
            <a:r>
              <a:rPr lang="en-US" altLang="en-US" sz="3200" dirty="0"/>
              <a:t>	This is what is displayed.</a:t>
            </a:r>
          </a:p>
          <a:p>
            <a:pPr marL="571500" lvl="1">
              <a:buNone/>
            </a:pPr>
            <a:r>
              <a:rPr lang="en-US" altLang="en-US" sz="3200" dirty="0">
                <a:solidFill>
                  <a:srgbClr val="990000"/>
                </a:solidFill>
              </a:rPr>
              <a:t>&lt;/BODY&gt;</a:t>
            </a:r>
          </a:p>
          <a:p>
            <a:pPr marL="571500" lvl="1">
              <a:buNone/>
            </a:pPr>
            <a:r>
              <a:rPr lang="en-US" altLang="en-US" sz="3200" dirty="0"/>
              <a:t>&lt;/HTML&gt;</a:t>
            </a:r>
          </a:p>
          <a:p>
            <a:pPr marL="571500" lvl="1">
              <a:buNone/>
            </a:pPr>
            <a:r>
              <a:rPr lang="en-US" altLang="en-US" sz="3200" dirty="0"/>
              <a:t>								</a:t>
            </a:r>
          </a:p>
        </p:txBody>
      </p:sp>
      <p:sp>
        <p:nvSpPr>
          <p:cNvPr id="6" name="Slide Number Placeholder 5"/>
          <p:cNvSpPr>
            <a:spLocks noGrp="1"/>
          </p:cNvSpPr>
          <p:nvPr>
            <p:ph type="sldNum" sz="quarter" idx="12"/>
          </p:nvPr>
        </p:nvSpPr>
        <p:spPr/>
        <p:txBody>
          <a:bodyPr/>
          <a:lstStyle/>
          <a:p>
            <a:fld id="{1949B745-A47C-4900-943E-8C1BD8B4E6FE}" type="slidenum">
              <a:rPr lang="ar-SA" altLang="en-US"/>
              <a:pPr/>
              <a:t>30</a:t>
            </a:fld>
            <a:endParaRPr lang="en-US" altLang="en-US"/>
          </a:p>
        </p:txBody>
      </p:sp>
    </p:spTree>
    <p:extLst>
      <p:ext uri="{BB962C8B-B14F-4D97-AF65-F5344CB8AC3E}">
        <p14:creationId xmlns:p14="http://schemas.microsoft.com/office/powerpoint/2010/main" val="2283836396"/>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Creating a Basic Starting Document</a:t>
            </a:r>
          </a:p>
        </p:txBody>
      </p:sp>
      <p:sp>
        <p:nvSpPr>
          <p:cNvPr id="15363" name="Rectangle 3"/>
          <p:cNvSpPr>
            <a:spLocks noGrp="1" noChangeArrowheads="1"/>
          </p:cNvSpPr>
          <p:nvPr>
            <p:ph idx="1"/>
          </p:nvPr>
        </p:nvSpPr>
        <p:spPr>
          <a:xfrm>
            <a:off x="1981200" y="1752600"/>
            <a:ext cx="8229600" cy="4800600"/>
          </a:xfrm>
          <a:solidFill>
            <a:schemeClr val="accent1"/>
          </a:solidFill>
        </p:spPr>
        <p:txBody>
          <a:bodyPr/>
          <a:lstStyle/>
          <a:p>
            <a:pPr>
              <a:buClr>
                <a:schemeClr val="bg1"/>
              </a:buClr>
              <a:buFont typeface="Wingdings" panose="05000000000000000000" pitchFamily="2" charset="2"/>
              <a:buChar char="§"/>
            </a:pPr>
            <a:r>
              <a:rPr lang="en-US" altLang="en-US" sz="3000"/>
              <a:t>The HEAD of your document point to above window part. The TITLE of your document appears in the very top line of the user’s browser. If the user chooses to “Bookmark” your page or save as a “Favorite”; it is the TITLE that is added to the list.</a:t>
            </a:r>
          </a:p>
          <a:p>
            <a:pPr>
              <a:buClr>
                <a:schemeClr val="bg1"/>
              </a:buClr>
              <a:buFont typeface="Wingdings" panose="05000000000000000000" pitchFamily="2" charset="2"/>
              <a:buChar char="§"/>
            </a:pPr>
            <a:r>
              <a:rPr lang="en-US" altLang="en-US" sz="3000"/>
              <a:t>The text in your TITLE should be as descriptive as possible because this is what many search engines, on the internet, use for indexing your site.</a:t>
            </a:r>
          </a:p>
          <a:p>
            <a:pPr>
              <a:buFontTx/>
              <a:buNone/>
            </a:pPr>
            <a:endParaRPr lang="en-US" altLang="en-US" sz="3000"/>
          </a:p>
        </p:txBody>
      </p:sp>
      <p:sp>
        <p:nvSpPr>
          <p:cNvPr id="6" name="Slide Number Placeholder 5"/>
          <p:cNvSpPr>
            <a:spLocks noGrp="1"/>
          </p:cNvSpPr>
          <p:nvPr>
            <p:ph type="sldNum" sz="quarter" idx="12"/>
          </p:nvPr>
        </p:nvSpPr>
        <p:spPr/>
        <p:txBody>
          <a:bodyPr/>
          <a:lstStyle/>
          <a:p>
            <a:fld id="{D49B544B-2AC0-4F13-80CB-B0B7FB283259}" type="slidenum">
              <a:rPr lang="ar-SA" altLang="en-US"/>
              <a:pPr/>
              <a:t>31</a:t>
            </a:fld>
            <a:endParaRPr lang="en-US" altLang="en-US"/>
          </a:p>
        </p:txBody>
      </p:sp>
    </p:spTree>
    <p:extLst>
      <p:ext uri="{BB962C8B-B14F-4D97-AF65-F5344CB8AC3E}">
        <p14:creationId xmlns:p14="http://schemas.microsoft.com/office/powerpoint/2010/main" val="27808957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Setting Document Properties</a:t>
            </a:r>
          </a:p>
        </p:txBody>
      </p:sp>
      <p:sp>
        <p:nvSpPr>
          <p:cNvPr id="16387" name="Rectangle 3"/>
          <p:cNvSpPr>
            <a:spLocks noGrp="1" noChangeArrowheads="1"/>
          </p:cNvSpPr>
          <p:nvPr>
            <p:ph idx="1"/>
          </p:nvPr>
        </p:nvSpPr>
        <p:spPr>
          <a:xfrm>
            <a:off x="1905000" y="1828801"/>
            <a:ext cx="8229600" cy="4525963"/>
          </a:xfrm>
          <a:solidFill>
            <a:schemeClr val="accent1"/>
          </a:solidFill>
        </p:spPr>
        <p:txBody>
          <a:bodyPr/>
          <a:lstStyle/>
          <a:p>
            <a:pPr>
              <a:lnSpc>
                <a:spcPct val="90000"/>
              </a:lnSpc>
              <a:buClr>
                <a:schemeClr val="bg1"/>
              </a:buClr>
              <a:buFont typeface="Wingdings" panose="05000000000000000000" pitchFamily="2" charset="2"/>
              <a:buChar char="§"/>
            </a:pPr>
            <a:r>
              <a:rPr lang="en-US" altLang="en-US" sz="3600"/>
              <a:t>Document properties are controlled by attributes of the </a:t>
            </a:r>
            <a:r>
              <a:rPr lang="en-US" altLang="en-US" sz="3600">
                <a:solidFill>
                  <a:srgbClr val="FF0000"/>
                </a:solidFill>
              </a:rPr>
              <a:t>BODY</a:t>
            </a:r>
            <a:r>
              <a:rPr lang="en-US" altLang="en-US" sz="3600"/>
              <a:t> element. For example, there are color settings for the background color of the page, the document’s text and different states of links.</a:t>
            </a:r>
          </a:p>
          <a:p>
            <a:pPr>
              <a:lnSpc>
                <a:spcPct val="90000"/>
              </a:lnSpc>
              <a:buFontTx/>
              <a:buNone/>
            </a:pPr>
            <a:endParaRPr lang="en-US" altLang="en-US" sz="3600"/>
          </a:p>
          <a:p>
            <a:pPr>
              <a:lnSpc>
                <a:spcPct val="90000"/>
              </a:lnSpc>
              <a:buFontTx/>
              <a:buNone/>
            </a:pPr>
            <a:r>
              <a:rPr lang="en-US" altLang="en-US" sz="3600"/>
              <a:t>							</a:t>
            </a:r>
          </a:p>
        </p:txBody>
      </p:sp>
      <p:sp>
        <p:nvSpPr>
          <p:cNvPr id="6" name="Slide Number Placeholder 5"/>
          <p:cNvSpPr>
            <a:spLocks noGrp="1"/>
          </p:cNvSpPr>
          <p:nvPr>
            <p:ph type="sldNum" sz="quarter" idx="12"/>
          </p:nvPr>
        </p:nvSpPr>
        <p:spPr/>
        <p:txBody>
          <a:bodyPr/>
          <a:lstStyle/>
          <a:p>
            <a:fld id="{1727C2B7-16AA-4E11-B588-F5CA1CD58791}" type="slidenum">
              <a:rPr lang="ar-SA" altLang="en-US"/>
              <a:pPr/>
              <a:t>32</a:t>
            </a:fld>
            <a:endParaRPr lang="en-US" altLang="en-US"/>
          </a:p>
        </p:txBody>
      </p:sp>
    </p:spTree>
    <p:extLst>
      <p:ext uri="{BB962C8B-B14F-4D97-AF65-F5344CB8AC3E}">
        <p14:creationId xmlns:p14="http://schemas.microsoft.com/office/powerpoint/2010/main" val="21773814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The Body Element</a:t>
            </a:r>
          </a:p>
        </p:txBody>
      </p:sp>
      <p:sp>
        <p:nvSpPr>
          <p:cNvPr id="20483" name="Rectangle 3"/>
          <p:cNvSpPr>
            <a:spLocks noGrp="1" noChangeArrowheads="1"/>
          </p:cNvSpPr>
          <p:nvPr>
            <p:ph idx="1"/>
          </p:nvPr>
        </p:nvSpPr>
        <p:spPr>
          <a:xfrm>
            <a:off x="1981200" y="1752600"/>
            <a:ext cx="8229600" cy="4953000"/>
          </a:xfrm>
          <a:solidFill>
            <a:schemeClr val="accent1"/>
          </a:solidFill>
        </p:spPr>
        <p:txBody>
          <a:bodyPr/>
          <a:lstStyle/>
          <a:p>
            <a:r>
              <a:rPr lang="en-US" altLang="en-US"/>
              <a:t>The </a:t>
            </a:r>
            <a:r>
              <a:rPr lang="en-US" altLang="en-US">
                <a:solidFill>
                  <a:srgbClr val="FF0000"/>
                </a:solidFill>
              </a:rPr>
              <a:t>BODY</a:t>
            </a:r>
            <a:r>
              <a:rPr lang="en-US" altLang="en-US"/>
              <a:t> element of a web page is an important element in regards to the </a:t>
            </a:r>
            <a:r>
              <a:rPr lang="en-US" altLang="en-US">
                <a:solidFill>
                  <a:srgbClr val="FF0000"/>
                </a:solidFill>
              </a:rPr>
              <a:t>page’s appearance. </a:t>
            </a:r>
            <a:r>
              <a:rPr lang="en-US" altLang="en-US"/>
              <a:t>Here are the attributes of the </a:t>
            </a:r>
            <a:r>
              <a:rPr lang="en-US" altLang="en-US" b="1"/>
              <a:t>BODY</a:t>
            </a:r>
            <a:r>
              <a:rPr lang="en-US" altLang="en-US"/>
              <a:t> tag to control all the levels: </a:t>
            </a:r>
            <a:endParaRPr lang="en-US" altLang="en-US" b="1"/>
          </a:p>
          <a:p>
            <a:pPr>
              <a:buFontTx/>
              <a:buNone/>
            </a:pPr>
            <a:r>
              <a:rPr lang="en-US" altLang="en-US" b="1"/>
              <a:t>   TEXT="#</a:t>
            </a:r>
            <a:r>
              <a:rPr lang="en-US" altLang="en-US" b="1">
                <a:solidFill>
                  <a:srgbClr val="FF0000"/>
                </a:solidFill>
              </a:rPr>
              <a:t>RR</a:t>
            </a:r>
            <a:r>
              <a:rPr lang="en-US" altLang="en-US" b="1">
                <a:solidFill>
                  <a:srgbClr val="00CC00"/>
                </a:solidFill>
              </a:rPr>
              <a:t>GG</a:t>
            </a:r>
            <a:r>
              <a:rPr lang="en-US" altLang="en-US" b="1">
                <a:solidFill>
                  <a:srgbClr val="3333FF"/>
                </a:solidFill>
              </a:rPr>
              <a:t>BB</a:t>
            </a:r>
            <a:r>
              <a:rPr lang="en-US" altLang="en-US" b="1"/>
              <a:t>"</a:t>
            </a:r>
            <a:r>
              <a:rPr lang="en-US" altLang="en-US"/>
              <a:t>  to change the color of </a:t>
            </a:r>
            <a:r>
              <a:rPr lang="en-US" altLang="en-US" b="1"/>
              <a:t>all the text</a:t>
            </a:r>
            <a:r>
              <a:rPr lang="en-US" altLang="en-US"/>
              <a:t> on the page (</a:t>
            </a:r>
            <a:r>
              <a:rPr lang="en-US" altLang="en-US" b="1"/>
              <a:t>full page text color.</a:t>
            </a:r>
            <a:r>
              <a:rPr lang="en-US" altLang="en-US"/>
              <a:t>) </a:t>
            </a:r>
            <a:endParaRPr lang="en-US" altLang="en-US">
              <a:solidFill>
                <a:srgbClr val="FF0000"/>
              </a:solidFill>
            </a:endParaRPr>
          </a:p>
          <a:p>
            <a:pPr>
              <a:buClr>
                <a:schemeClr val="bg1"/>
              </a:buClr>
              <a:buFont typeface="Wingdings" panose="05000000000000000000" pitchFamily="2" charset="2"/>
              <a:buChar char="§"/>
            </a:pPr>
            <a:r>
              <a:rPr lang="en-US" altLang="en-US"/>
              <a:t>This element contains information about the page’s background color, the background image, as well as the text and link colors.</a:t>
            </a:r>
          </a:p>
        </p:txBody>
      </p:sp>
      <p:sp>
        <p:nvSpPr>
          <p:cNvPr id="6" name="Slide Number Placeholder 5"/>
          <p:cNvSpPr>
            <a:spLocks noGrp="1"/>
          </p:cNvSpPr>
          <p:nvPr>
            <p:ph type="sldNum" sz="quarter" idx="12"/>
          </p:nvPr>
        </p:nvSpPr>
        <p:spPr/>
        <p:txBody>
          <a:bodyPr/>
          <a:lstStyle/>
          <a:p>
            <a:fld id="{EC3A76C7-FED9-434B-A196-FAD0211B8B85}" type="slidenum">
              <a:rPr lang="ar-SA" altLang="en-US"/>
              <a:pPr/>
              <a:t>33</a:t>
            </a:fld>
            <a:endParaRPr lang="en-US" altLang="en-US"/>
          </a:p>
        </p:txBody>
      </p:sp>
    </p:spTree>
    <p:extLst>
      <p:ext uri="{BB962C8B-B14F-4D97-AF65-F5344CB8AC3E}">
        <p14:creationId xmlns:p14="http://schemas.microsoft.com/office/powerpoint/2010/main" val="15706875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solidFill>
            <a:schemeClr val="tx1"/>
          </a:solidFill>
        </p:spPr>
        <p:txBody>
          <a:bodyPr/>
          <a:lstStyle/>
          <a:p>
            <a:r>
              <a:rPr lang="en-US" altLang="en-US">
                <a:solidFill>
                  <a:srgbClr val="FFFF00"/>
                </a:solidFill>
              </a:rPr>
              <a:t>Color Codes</a:t>
            </a:r>
          </a:p>
        </p:txBody>
      </p:sp>
      <p:sp>
        <p:nvSpPr>
          <p:cNvPr id="17411" name="Rectangle 3"/>
          <p:cNvSpPr>
            <a:spLocks noGrp="1" noChangeArrowheads="1"/>
          </p:cNvSpPr>
          <p:nvPr>
            <p:ph idx="1"/>
          </p:nvPr>
        </p:nvSpPr>
        <p:spPr>
          <a:xfrm>
            <a:off x="1981200" y="1676400"/>
            <a:ext cx="8229600" cy="4114800"/>
          </a:xfrm>
          <a:solidFill>
            <a:schemeClr val="accent1"/>
          </a:solidFill>
        </p:spPr>
        <p:txBody>
          <a:bodyPr/>
          <a:lstStyle/>
          <a:p>
            <a:r>
              <a:rPr lang="en-US" altLang="en-US"/>
              <a:t>Colors are set using </a:t>
            </a:r>
            <a:r>
              <a:rPr lang="en-US" altLang="en-US">
                <a:solidFill>
                  <a:srgbClr val="FF0000"/>
                </a:solidFill>
              </a:rPr>
              <a:t>“RGB”</a:t>
            </a:r>
            <a:r>
              <a:rPr lang="en-US" altLang="en-US"/>
              <a:t> color codes, which are, represented as hexadecimal values. Each 2-digit section of the code represents the amount, in sequence, of </a:t>
            </a:r>
            <a:r>
              <a:rPr lang="en-US" altLang="en-US">
                <a:solidFill>
                  <a:srgbClr val="FF0000"/>
                </a:solidFill>
              </a:rPr>
              <a:t>red</a:t>
            </a:r>
            <a:r>
              <a:rPr lang="en-US" altLang="en-US"/>
              <a:t>, </a:t>
            </a:r>
            <a:r>
              <a:rPr lang="en-US" altLang="en-US">
                <a:solidFill>
                  <a:srgbClr val="FF0000"/>
                </a:solidFill>
              </a:rPr>
              <a:t>green</a:t>
            </a:r>
            <a:r>
              <a:rPr lang="en-US" altLang="en-US"/>
              <a:t> or </a:t>
            </a:r>
            <a:r>
              <a:rPr lang="en-US" altLang="en-US">
                <a:solidFill>
                  <a:srgbClr val="FF0000"/>
                </a:solidFill>
              </a:rPr>
              <a:t>blue</a:t>
            </a:r>
            <a:r>
              <a:rPr lang="en-US" altLang="en-US"/>
              <a:t> that forms the color. For example, a </a:t>
            </a:r>
            <a:r>
              <a:rPr lang="en-US" altLang="en-US">
                <a:solidFill>
                  <a:srgbClr val="FF0000"/>
                </a:solidFill>
              </a:rPr>
              <a:t>RGB</a:t>
            </a:r>
            <a:r>
              <a:rPr lang="ar-SA" altLang="en-US">
                <a:solidFill>
                  <a:srgbClr val="FF0000"/>
                </a:solidFill>
              </a:rPr>
              <a:t> </a:t>
            </a:r>
            <a:r>
              <a:rPr lang="en-US" altLang="en-US"/>
              <a:t>value with 00 as the first two digits has no red in the color. 						</a:t>
            </a:r>
          </a:p>
        </p:txBody>
      </p:sp>
      <p:sp>
        <p:nvSpPr>
          <p:cNvPr id="6" name="Slide Number Placeholder 5"/>
          <p:cNvSpPr>
            <a:spLocks noGrp="1"/>
          </p:cNvSpPr>
          <p:nvPr>
            <p:ph type="sldNum" sz="quarter" idx="12"/>
          </p:nvPr>
        </p:nvSpPr>
        <p:spPr/>
        <p:txBody>
          <a:bodyPr/>
          <a:lstStyle/>
          <a:p>
            <a:fld id="{98E1CA95-18DC-4C9C-A8AD-D2139ED5364C}" type="slidenum">
              <a:rPr lang="ar-SA" altLang="en-US"/>
              <a:pPr/>
              <a:t>34</a:t>
            </a:fld>
            <a:endParaRPr lang="en-US" altLang="en-US"/>
          </a:p>
        </p:txBody>
      </p:sp>
    </p:spTree>
    <p:extLst>
      <p:ext uri="{BB962C8B-B14F-4D97-AF65-F5344CB8AC3E}">
        <p14:creationId xmlns:p14="http://schemas.microsoft.com/office/powerpoint/2010/main" val="1765504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873CA32-655C-465F-BE28-CD39D75D84E8}" type="slidenum">
              <a:rPr lang="ar-SA" altLang="en-US"/>
              <a:pPr/>
              <a:t>35</a:t>
            </a:fld>
            <a:endParaRPr lang="en-US" altLang="en-US"/>
          </a:p>
        </p:txBody>
      </p:sp>
      <p:pic>
        <p:nvPicPr>
          <p:cNvPr id="208900" name="Picture 4" descr="RG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8" y="1196976"/>
            <a:ext cx="5473700" cy="5402263"/>
          </a:xfrm>
          <a:prstGeom prst="rect">
            <a:avLst/>
          </a:prstGeom>
          <a:noFill/>
          <a:extLst>
            <a:ext uri="{909E8E84-426E-40DD-AFC4-6F175D3DCCD1}">
              <a14:hiddenFill xmlns:a14="http://schemas.microsoft.com/office/drawing/2010/main">
                <a:solidFill>
                  <a:srgbClr val="FFFFFF"/>
                </a:solidFill>
              </a14:hiddenFill>
            </a:ext>
          </a:extLst>
        </p:spPr>
      </p:pic>
      <p:sp>
        <p:nvSpPr>
          <p:cNvPr id="208901" name="Rectangle 5"/>
          <p:cNvSpPr>
            <a:spLocks noChangeArrowheads="1"/>
          </p:cNvSpPr>
          <p:nvPr/>
        </p:nvSpPr>
        <p:spPr bwMode="auto">
          <a:xfrm>
            <a:off x="2133600" y="228600"/>
            <a:ext cx="7772400" cy="719138"/>
          </a:xfrm>
          <a:prstGeom prst="rect">
            <a:avLst/>
          </a:prstGeom>
          <a:solidFill>
            <a:schemeClr val="tx2"/>
          </a:solidFill>
          <a:ln>
            <a:noFill/>
          </a:ln>
          <a:effectLst/>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GB" altLang="en-US" sz="5400" b="1">
                <a:solidFill>
                  <a:srgbClr val="FFFF00"/>
                </a:solidFill>
              </a:rPr>
              <a:t>Main Colours</a:t>
            </a:r>
            <a:endParaRPr lang="en-GB" altLang="en-US" sz="5400" b="1">
              <a:solidFill>
                <a:srgbClr val="FFFF00"/>
              </a:solidFill>
              <a:latin typeface="Times New Roman" panose="02020603050405020304" pitchFamily="18" charset="0"/>
            </a:endParaRPr>
          </a:p>
        </p:txBody>
      </p:sp>
    </p:spTree>
    <p:extLst>
      <p:ext uri="{BB962C8B-B14F-4D97-AF65-F5344CB8AC3E}">
        <p14:creationId xmlns:p14="http://schemas.microsoft.com/office/powerpoint/2010/main" val="15151563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D7F2ED8-DBE9-435B-8197-32F4D0022F2B}" type="slidenum">
              <a:rPr lang="ar-SA" altLang="en-US"/>
              <a:pPr/>
              <a:t>36</a:t>
            </a:fld>
            <a:endParaRPr lang="en-US" altLang="en-US"/>
          </a:p>
        </p:txBody>
      </p:sp>
      <p:pic>
        <p:nvPicPr>
          <p:cNvPr id="203780" name="Picture 4" descr="rgb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981075"/>
            <a:ext cx="5975350" cy="5537200"/>
          </a:xfrm>
          <a:prstGeom prst="rect">
            <a:avLst/>
          </a:prstGeom>
          <a:noFill/>
          <a:extLst>
            <a:ext uri="{909E8E84-426E-40DD-AFC4-6F175D3DCCD1}">
              <a14:hiddenFill xmlns:a14="http://schemas.microsoft.com/office/drawing/2010/main">
                <a:solidFill>
                  <a:srgbClr val="FFFFFF"/>
                </a:solidFill>
              </a14:hiddenFill>
            </a:ext>
          </a:extLst>
        </p:spPr>
      </p:pic>
      <p:sp>
        <p:nvSpPr>
          <p:cNvPr id="203781" name="Rectangle 5"/>
          <p:cNvSpPr>
            <a:spLocks noChangeArrowheads="1"/>
          </p:cNvSpPr>
          <p:nvPr/>
        </p:nvSpPr>
        <p:spPr bwMode="auto">
          <a:xfrm>
            <a:off x="2208213" y="260350"/>
            <a:ext cx="7772400" cy="647700"/>
          </a:xfrm>
          <a:prstGeom prst="rect">
            <a:avLst/>
          </a:prstGeom>
          <a:solidFill>
            <a:schemeClr val="tx2"/>
          </a:solidFill>
          <a:ln>
            <a:noFill/>
          </a:ln>
          <a:effectLst/>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GB" altLang="en-US" sz="5400">
                <a:solidFill>
                  <a:srgbClr val="FFFF00"/>
                </a:solidFill>
              </a:rPr>
              <a:t>RGB Colour  Model</a:t>
            </a:r>
            <a:endParaRPr lang="en-GB" altLang="en-US" sz="5400">
              <a:solidFill>
                <a:srgbClr val="FFFF00"/>
              </a:solidFill>
              <a:latin typeface="Times New Roman" panose="02020603050405020304" pitchFamily="18" charset="0"/>
            </a:endParaRPr>
          </a:p>
        </p:txBody>
      </p:sp>
    </p:spTree>
    <p:extLst>
      <p:ext uri="{BB962C8B-B14F-4D97-AF65-F5344CB8AC3E}">
        <p14:creationId xmlns:p14="http://schemas.microsoft.com/office/powerpoint/2010/main" val="4976752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8" name="Rectangle 4"/>
          <p:cNvSpPr>
            <a:spLocks noGrp="1" noChangeArrowheads="1"/>
          </p:cNvSpPr>
          <p:nvPr>
            <p:ph type="title"/>
          </p:nvPr>
        </p:nvSpPr>
        <p:spPr>
          <a:xfrm>
            <a:off x="2063750" y="333375"/>
            <a:ext cx="7772400" cy="762000"/>
          </a:xfrm>
          <a:solidFill>
            <a:schemeClr val="tx1"/>
          </a:solidFill>
          <a:ln/>
          <a:scene3d>
            <a:camera prst="legacyObliqueBottomLeft"/>
            <a:lightRig rig="legacyFlat3" dir="t"/>
          </a:scene3d>
          <a:sp3d extrusionH="430200" prstMaterial="legacyMatte">
            <a:bevelT w="13500" h="13500" prst="angle"/>
            <a:bevelB w="13500" h="13500" prst="angle"/>
            <a:extrusionClr>
              <a:schemeClr val="tx1"/>
            </a:extrusionClr>
            <a:contourClr>
              <a:schemeClr val="tx1"/>
            </a:contourClr>
          </a:sp3d>
          <a:extLst>
            <a:ext uri="{91240B29-F687-4F45-9708-019B960494DF}">
              <a14:hiddenLine xmlns:a14="http://schemas.microsoft.com/office/drawing/2010/main">
                <a:noFill/>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flatTx/>
          </a:bodyPr>
          <a:lstStyle/>
          <a:p>
            <a:r>
              <a:rPr lang="en-GB" altLang="en-US" b="1">
                <a:solidFill>
                  <a:srgbClr val="FFFF00"/>
                </a:solidFill>
              </a:rPr>
              <a:t>16 Basic Colors</a:t>
            </a:r>
          </a:p>
        </p:txBody>
      </p:sp>
      <p:sp>
        <p:nvSpPr>
          <p:cNvPr id="6" name="Slide Number Placeholder 5"/>
          <p:cNvSpPr>
            <a:spLocks noGrp="1"/>
          </p:cNvSpPr>
          <p:nvPr>
            <p:ph type="sldNum" sz="quarter" idx="12"/>
          </p:nvPr>
        </p:nvSpPr>
        <p:spPr/>
        <p:txBody>
          <a:bodyPr/>
          <a:lstStyle/>
          <a:p>
            <a:fld id="{69D70AFB-E4BE-4758-BD0B-CB1EDEC5688F}" type="slidenum">
              <a:rPr lang="ar-SA" altLang="en-US"/>
              <a:pPr/>
              <a:t>37</a:t>
            </a:fld>
            <a:endParaRPr lang="en-US" altLang="en-US"/>
          </a:p>
        </p:txBody>
      </p:sp>
      <p:graphicFrame>
        <p:nvGraphicFramePr>
          <p:cNvPr id="205829" name="Object 5"/>
          <p:cNvGraphicFramePr>
            <a:graphicFrameLocks noChangeAspect="1"/>
          </p:cNvGraphicFramePr>
          <p:nvPr/>
        </p:nvGraphicFramePr>
        <p:xfrm>
          <a:off x="1752600" y="1447800"/>
          <a:ext cx="8534400" cy="5181600"/>
        </p:xfrm>
        <a:graphic>
          <a:graphicData uri="http://schemas.openxmlformats.org/presentationml/2006/ole">
            <mc:AlternateContent xmlns:mc="http://schemas.openxmlformats.org/markup-compatibility/2006">
              <mc:Choice xmlns:v="urn:schemas-microsoft-com:vml" Requires="v">
                <p:oleObj spid="_x0000_s14359" name="Bitmap Image" r:id="rId3" imgW="5180952" imgH="2610214" progId="Paint.Picture">
                  <p:embed/>
                </p:oleObj>
              </mc:Choice>
              <mc:Fallback>
                <p:oleObj name="Bitmap Image" r:id="rId3" imgW="5180952" imgH="2610214" progId="Paint.Picture">
                  <p:embed/>
                  <p:pic>
                    <p:nvPicPr>
                      <p:cNvPr id="20582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447800"/>
                        <a:ext cx="8534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52358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05000" y="0"/>
            <a:ext cx="8229600" cy="7620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Color Codes</a:t>
            </a:r>
          </a:p>
        </p:txBody>
      </p:sp>
      <p:sp>
        <p:nvSpPr>
          <p:cNvPr id="18435" name="Rectangle 3"/>
          <p:cNvSpPr>
            <a:spLocks noGrp="1" noChangeArrowheads="1"/>
          </p:cNvSpPr>
          <p:nvPr>
            <p:ph sz="half" idx="1"/>
          </p:nvPr>
        </p:nvSpPr>
        <p:spPr>
          <a:xfrm>
            <a:off x="1905000" y="685800"/>
            <a:ext cx="4114800" cy="6019800"/>
          </a:xfrm>
          <a:solidFill>
            <a:srgbClr val="0000CC"/>
          </a:solidFill>
          <a:ln>
            <a:solidFill>
              <a:srgbClr val="0000CC"/>
            </a:solidFill>
            <a:miter lim="800000"/>
            <a:headEnd/>
            <a:tailEnd/>
          </a:ln>
        </p:spPr>
        <p:txBody>
          <a:bodyPr>
            <a:normAutofit fontScale="85000" lnSpcReduction="20000"/>
          </a:bodyPr>
          <a:lstStyle/>
          <a:p>
            <a:pPr marL="533400" indent="-533400">
              <a:buClr>
                <a:schemeClr val="bg1"/>
              </a:buClr>
              <a:buFont typeface="Monotype Sorts" charset="0"/>
              <a:buAutoNum type="arabicPeriod"/>
            </a:pPr>
            <a:r>
              <a:rPr lang="en-US" altLang="en-US" sz="2400">
                <a:solidFill>
                  <a:schemeClr val="bg1"/>
                </a:solidFill>
              </a:rPr>
              <a:t>WHITE</a:t>
            </a:r>
          </a:p>
          <a:p>
            <a:pPr marL="533400" indent="-533400">
              <a:buClr>
                <a:schemeClr val="bg1"/>
              </a:buClr>
              <a:buFont typeface="Monotype Sorts" charset="0"/>
              <a:buAutoNum type="arabicPeriod"/>
            </a:pPr>
            <a:r>
              <a:rPr lang="en-US" altLang="en-US" sz="2400">
                <a:solidFill>
                  <a:schemeClr val="bg1"/>
                </a:solidFill>
              </a:rPr>
              <a:t>BLACK</a:t>
            </a:r>
          </a:p>
          <a:p>
            <a:pPr marL="533400" indent="-533400">
              <a:buClr>
                <a:schemeClr val="bg1"/>
              </a:buClr>
              <a:buFont typeface="Monotype Sorts" charset="0"/>
              <a:buAutoNum type="arabicPeriod"/>
            </a:pPr>
            <a:r>
              <a:rPr lang="en-US" altLang="en-US" sz="2400">
                <a:solidFill>
                  <a:schemeClr val="bg1"/>
                </a:solidFill>
              </a:rPr>
              <a:t>RED</a:t>
            </a:r>
          </a:p>
          <a:p>
            <a:pPr marL="533400" indent="-533400">
              <a:buClr>
                <a:schemeClr val="bg1"/>
              </a:buClr>
              <a:buFont typeface="Monotype Sorts" charset="0"/>
              <a:buAutoNum type="arabicPeriod"/>
            </a:pPr>
            <a:r>
              <a:rPr lang="en-US" altLang="en-US" sz="2400">
                <a:solidFill>
                  <a:schemeClr val="bg1"/>
                </a:solidFill>
              </a:rPr>
              <a:t>GREEN</a:t>
            </a:r>
          </a:p>
          <a:p>
            <a:pPr marL="533400" indent="-533400">
              <a:buClr>
                <a:schemeClr val="bg1"/>
              </a:buClr>
              <a:buFont typeface="Monotype Sorts" charset="0"/>
              <a:buAutoNum type="arabicPeriod"/>
            </a:pPr>
            <a:r>
              <a:rPr lang="en-US" altLang="en-US" sz="2400">
                <a:solidFill>
                  <a:schemeClr val="bg1"/>
                </a:solidFill>
              </a:rPr>
              <a:t>BLUE</a:t>
            </a:r>
          </a:p>
          <a:p>
            <a:pPr marL="533400" indent="-533400">
              <a:buClr>
                <a:schemeClr val="bg1"/>
              </a:buClr>
              <a:buFont typeface="Monotype Sorts" charset="0"/>
              <a:buAutoNum type="arabicPeriod"/>
            </a:pPr>
            <a:r>
              <a:rPr lang="en-US" altLang="en-US" sz="2400">
                <a:solidFill>
                  <a:schemeClr val="bg1"/>
                </a:solidFill>
              </a:rPr>
              <a:t>MAGENTA</a:t>
            </a:r>
          </a:p>
          <a:p>
            <a:pPr marL="533400" indent="-533400">
              <a:buClr>
                <a:schemeClr val="bg1"/>
              </a:buClr>
              <a:buFont typeface="Monotype Sorts" charset="0"/>
              <a:buAutoNum type="arabicPeriod"/>
            </a:pPr>
            <a:r>
              <a:rPr lang="en-US" altLang="en-US" sz="2400">
                <a:solidFill>
                  <a:schemeClr val="bg1"/>
                </a:solidFill>
              </a:rPr>
              <a:t>CYAN</a:t>
            </a:r>
          </a:p>
          <a:p>
            <a:pPr marL="533400" indent="-533400">
              <a:buClr>
                <a:schemeClr val="bg1"/>
              </a:buClr>
              <a:buFont typeface="Monotype Sorts" charset="0"/>
              <a:buAutoNum type="arabicPeriod"/>
            </a:pPr>
            <a:r>
              <a:rPr lang="en-US" altLang="en-US" sz="2400">
                <a:solidFill>
                  <a:schemeClr val="bg1"/>
                </a:solidFill>
              </a:rPr>
              <a:t>YELLOW</a:t>
            </a:r>
          </a:p>
          <a:p>
            <a:pPr marL="533400" indent="-533400">
              <a:buClr>
                <a:schemeClr val="bg1"/>
              </a:buClr>
              <a:buFont typeface="Monotype Sorts" charset="0"/>
              <a:buAutoNum type="arabicPeriod"/>
            </a:pPr>
            <a:r>
              <a:rPr lang="en-US" altLang="en-US" sz="2400">
                <a:solidFill>
                  <a:schemeClr val="bg1"/>
                </a:solidFill>
              </a:rPr>
              <a:t>AQUAMARINE</a:t>
            </a:r>
          </a:p>
          <a:p>
            <a:pPr marL="533400" indent="-533400">
              <a:buClr>
                <a:schemeClr val="bg1"/>
              </a:buClr>
              <a:buFont typeface="Monotype Sorts" charset="0"/>
              <a:buAutoNum type="arabicPeriod"/>
            </a:pPr>
            <a:r>
              <a:rPr lang="en-US" altLang="en-US" sz="2400">
                <a:solidFill>
                  <a:schemeClr val="bg1"/>
                </a:solidFill>
              </a:rPr>
              <a:t>BAKER’S CHOCOLATE</a:t>
            </a:r>
          </a:p>
          <a:p>
            <a:pPr marL="533400" indent="-533400">
              <a:buClr>
                <a:schemeClr val="bg1"/>
              </a:buClr>
              <a:buFont typeface="Monotype Sorts" charset="0"/>
              <a:buAutoNum type="arabicPeriod"/>
            </a:pPr>
            <a:r>
              <a:rPr lang="en-US" altLang="en-US" sz="2400">
                <a:solidFill>
                  <a:schemeClr val="bg1"/>
                </a:solidFill>
              </a:rPr>
              <a:t>VIOLET</a:t>
            </a:r>
          </a:p>
          <a:p>
            <a:pPr marL="533400" indent="-533400">
              <a:buClr>
                <a:schemeClr val="bg1"/>
              </a:buClr>
              <a:buFont typeface="Monotype Sorts" charset="0"/>
              <a:buAutoNum type="arabicPeriod"/>
            </a:pPr>
            <a:r>
              <a:rPr lang="en-US" altLang="en-US" sz="2400">
                <a:solidFill>
                  <a:schemeClr val="bg1"/>
                </a:solidFill>
              </a:rPr>
              <a:t>BRASS</a:t>
            </a:r>
          </a:p>
          <a:p>
            <a:pPr marL="533400" indent="-533400">
              <a:buClr>
                <a:schemeClr val="bg1"/>
              </a:buClr>
              <a:buFont typeface="Monotype Sorts" charset="0"/>
              <a:buAutoNum type="arabicPeriod"/>
            </a:pPr>
            <a:r>
              <a:rPr lang="en-US" altLang="en-US" sz="2400">
                <a:solidFill>
                  <a:schemeClr val="bg1"/>
                </a:solidFill>
              </a:rPr>
              <a:t>COPPER</a:t>
            </a:r>
          </a:p>
          <a:p>
            <a:pPr marL="533400" indent="-533400">
              <a:buClr>
                <a:schemeClr val="bg1"/>
              </a:buClr>
              <a:buFont typeface="Monotype Sorts" charset="0"/>
              <a:buAutoNum type="arabicPeriod"/>
            </a:pPr>
            <a:r>
              <a:rPr lang="en-US" altLang="en-US" sz="2400">
                <a:solidFill>
                  <a:schemeClr val="bg1"/>
                </a:solidFill>
              </a:rPr>
              <a:t>PINK</a:t>
            </a:r>
          </a:p>
          <a:p>
            <a:pPr marL="533400" indent="-533400">
              <a:buClr>
                <a:schemeClr val="bg1"/>
              </a:buClr>
              <a:buFont typeface="Monotype Sorts" charset="0"/>
              <a:buAutoNum type="arabicPeriod"/>
            </a:pPr>
            <a:r>
              <a:rPr lang="en-US" altLang="en-US" sz="2400">
                <a:solidFill>
                  <a:schemeClr val="bg1"/>
                </a:solidFill>
              </a:rPr>
              <a:t>ORANGE</a:t>
            </a:r>
          </a:p>
          <a:p>
            <a:pPr marL="533400" indent="-533400">
              <a:buClr>
                <a:schemeClr val="bg1"/>
              </a:buClr>
              <a:buFont typeface="Monotype Sorts" charset="0"/>
              <a:buAutoNum type="arabicPeriod"/>
            </a:pPr>
            <a:endParaRPr lang="en-US" altLang="en-US" sz="2400">
              <a:solidFill>
                <a:schemeClr val="bg1"/>
              </a:solidFill>
            </a:endParaRPr>
          </a:p>
          <a:p>
            <a:pPr marL="533400" indent="-533400">
              <a:buClr>
                <a:schemeClr val="bg1"/>
              </a:buClr>
              <a:buFont typeface="Monotype Sorts" charset="0"/>
              <a:buAutoNum type="arabicPeriod"/>
            </a:pPr>
            <a:endParaRPr lang="en-US" altLang="en-US" sz="2400">
              <a:solidFill>
                <a:schemeClr val="bg1"/>
              </a:solidFill>
            </a:endParaRPr>
          </a:p>
          <a:p>
            <a:pPr marL="533400" indent="-533400">
              <a:buClr>
                <a:schemeClr val="bg1"/>
              </a:buClr>
              <a:buFont typeface="Monotype Sorts" charset="0"/>
              <a:buAutoNum type="arabicPeriod"/>
            </a:pPr>
            <a:endParaRPr lang="en-US" altLang="en-US" sz="2400">
              <a:solidFill>
                <a:schemeClr val="bg1"/>
              </a:solidFill>
            </a:endParaRPr>
          </a:p>
          <a:p>
            <a:pPr marL="533400" indent="-533400">
              <a:buClr>
                <a:schemeClr val="bg1"/>
              </a:buClr>
              <a:buFont typeface="Monotype Sorts" charset="0"/>
              <a:buAutoNum type="arabicPeriod"/>
            </a:pPr>
            <a:endParaRPr lang="en-US" altLang="en-US" sz="2400">
              <a:solidFill>
                <a:schemeClr val="bg1"/>
              </a:solidFill>
            </a:endParaRPr>
          </a:p>
          <a:p>
            <a:pPr marL="533400" indent="-533400">
              <a:buNone/>
            </a:pPr>
            <a:endParaRPr lang="en-US" altLang="en-US" sz="2400">
              <a:solidFill>
                <a:schemeClr val="bg1"/>
              </a:solidFill>
            </a:endParaRPr>
          </a:p>
        </p:txBody>
      </p:sp>
      <p:sp>
        <p:nvSpPr>
          <p:cNvPr id="18436" name="Rectangle 4"/>
          <p:cNvSpPr>
            <a:spLocks noGrp="1" noChangeArrowheads="1"/>
          </p:cNvSpPr>
          <p:nvPr>
            <p:ph sz="half" idx="2"/>
          </p:nvPr>
        </p:nvSpPr>
        <p:spPr>
          <a:xfrm>
            <a:off x="6096000" y="685800"/>
            <a:ext cx="4038600" cy="6019800"/>
          </a:xfrm>
          <a:solidFill>
            <a:schemeClr val="accent1"/>
          </a:solidFill>
        </p:spPr>
        <p:txBody>
          <a:bodyPr>
            <a:normAutofit fontScale="85000" lnSpcReduction="20000"/>
          </a:bodyPr>
          <a:lstStyle/>
          <a:p>
            <a:pPr marL="533400" indent="-533400">
              <a:buClr>
                <a:schemeClr val="bg1"/>
              </a:buClr>
              <a:buFont typeface="Monotype Sorts" charset="0"/>
              <a:buAutoNum type="arabicPeriod"/>
            </a:pPr>
            <a:r>
              <a:rPr lang="en-US" altLang="en-US" sz="2400">
                <a:solidFill>
                  <a:srgbClr val="FF0000"/>
                </a:solidFill>
              </a:rPr>
              <a:t>#</a:t>
            </a:r>
            <a:r>
              <a:rPr lang="en-US" altLang="en-US" sz="2400">
                <a:solidFill>
                  <a:schemeClr val="bg1"/>
                </a:solidFill>
              </a:rPr>
              <a:t>FFFFFF</a:t>
            </a:r>
          </a:p>
          <a:p>
            <a:pPr marL="533400" indent="-533400">
              <a:buClr>
                <a:schemeClr val="bg1"/>
              </a:buClr>
              <a:buFont typeface="Monotype Sorts" charset="0"/>
              <a:buAutoNum type="arabicPeriod"/>
            </a:pPr>
            <a:r>
              <a:rPr lang="en-US" altLang="en-US" sz="2400">
                <a:solidFill>
                  <a:srgbClr val="FF0000"/>
                </a:solidFill>
              </a:rPr>
              <a:t>#</a:t>
            </a:r>
            <a:r>
              <a:rPr lang="en-US" altLang="en-US" sz="2400">
                <a:solidFill>
                  <a:schemeClr val="tx2"/>
                </a:solidFill>
              </a:rPr>
              <a:t>000000</a:t>
            </a:r>
          </a:p>
          <a:p>
            <a:pPr marL="533400" indent="-533400">
              <a:buClr>
                <a:schemeClr val="bg1"/>
              </a:buClr>
              <a:buFont typeface="Monotype Sorts" charset="0"/>
              <a:buAutoNum type="arabicPeriod"/>
            </a:pPr>
            <a:r>
              <a:rPr lang="en-US" altLang="en-US" sz="2400">
                <a:solidFill>
                  <a:srgbClr val="FF0000"/>
                </a:solidFill>
              </a:rPr>
              <a:t>#FF0000</a:t>
            </a:r>
          </a:p>
          <a:p>
            <a:pPr marL="533400" indent="-533400">
              <a:buClr>
                <a:schemeClr val="bg1"/>
              </a:buClr>
              <a:buFont typeface="Monotype Sorts" charset="0"/>
              <a:buAutoNum type="arabicPeriod"/>
            </a:pPr>
            <a:r>
              <a:rPr lang="en-US" altLang="en-US" sz="2400">
                <a:solidFill>
                  <a:srgbClr val="FF0000"/>
                </a:solidFill>
              </a:rPr>
              <a:t>#</a:t>
            </a:r>
            <a:r>
              <a:rPr lang="en-US" altLang="en-US" sz="2400">
                <a:solidFill>
                  <a:srgbClr val="009900"/>
                </a:solidFill>
              </a:rPr>
              <a:t>00FF00</a:t>
            </a:r>
          </a:p>
          <a:p>
            <a:pPr marL="533400" indent="-533400">
              <a:buClr>
                <a:schemeClr val="bg1"/>
              </a:buClr>
              <a:buFont typeface="Monotype Sorts" charset="0"/>
              <a:buAutoNum type="arabicPeriod"/>
            </a:pPr>
            <a:r>
              <a:rPr lang="en-US" altLang="en-US" sz="2400">
                <a:solidFill>
                  <a:srgbClr val="FF0000"/>
                </a:solidFill>
              </a:rPr>
              <a:t>#</a:t>
            </a:r>
            <a:r>
              <a:rPr lang="en-US" altLang="en-US" sz="2400">
                <a:solidFill>
                  <a:srgbClr val="0000CC"/>
                </a:solidFill>
              </a:rPr>
              <a:t>0000FF</a:t>
            </a:r>
          </a:p>
          <a:p>
            <a:pPr marL="533400" indent="-533400">
              <a:buClr>
                <a:schemeClr val="bg1"/>
              </a:buClr>
              <a:buFont typeface="Monotype Sorts" charset="0"/>
              <a:buAutoNum type="arabicPeriod"/>
            </a:pPr>
            <a:r>
              <a:rPr lang="en-US" altLang="en-US" sz="2400">
                <a:solidFill>
                  <a:srgbClr val="FF0000"/>
                </a:solidFill>
              </a:rPr>
              <a:t>#</a:t>
            </a:r>
            <a:r>
              <a:rPr lang="en-US" altLang="en-US" sz="2400">
                <a:solidFill>
                  <a:srgbClr val="FF00FF"/>
                </a:solidFill>
              </a:rPr>
              <a:t>FF00FF</a:t>
            </a:r>
          </a:p>
          <a:p>
            <a:pPr marL="533400" indent="-533400">
              <a:buClr>
                <a:schemeClr val="bg1"/>
              </a:buClr>
              <a:buFont typeface="Monotype Sorts" charset="0"/>
              <a:buAutoNum type="arabicPeriod"/>
            </a:pPr>
            <a:r>
              <a:rPr lang="en-US" altLang="en-US" sz="2400">
                <a:solidFill>
                  <a:srgbClr val="FF0000"/>
                </a:solidFill>
              </a:rPr>
              <a:t>#</a:t>
            </a:r>
            <a:r>
              <a:rPr lang="en-US" altLang="en-US" sz="2400">
                <a:solidFill>
                  <a:srgbClr val="00FFFF"/>
                </a:solidFill>
              </a:rPr>
              <a:t>00FFFF</a:t>
            </a:r>
          </a:p>
          <a:p>
            <a:pPr marL="533400" indent="-533400">
              <a:buClr>
                <a:schemeClr val="bg1"/>
              </a:buClr>
              <a:buFont typeface="Monotype Sorts" charset="0"/>
              <a:buAutoNum type="arabicPeriod"/>
            </a:pPr>
            <a:r>
              <a:rPr lang="en-US" altLang="en-US" sz="2400">
                <a:solidFill>
                  <a:srgbClr val="FF0000"/>
                </a:solidFill>
              </a:rPr>
              <a:t>#</a:t>
            </a:r>
            <a:r>
              <a:rPr lang="en-US" altLang="en-US" sz="2400">
                <a:solidFill>
                  <a:srgbClr val="FFFF00"/>
                </a:solidFill>
              </a:rPr>
              <a:t>FFFF00</a:t>
            </a:r>
          </a:p>
          <a:p>
            <a:pPr marL="533400" indent="-533400">
              <a:buClr>
                <a:schemeClr val="bg1"/>
              </a:buClr>
              <a:buFont typeface="Monotype Sorts" charset="0"/>
              <a:buAutoNum type="arabicPeriod"/>
            </a:pPr>
            <a:r>
              <a:rPr lang="en-US" altLang="en-US" sz="2400">
                <a:solidFill>
                  <a:srgbClr val="FF0000"/>
                </a:solidFill>
              </a:rPr>
              <a:t>#70DB93</a:t>
            </a:r>
          </a:p>
          <a:p>
            <a:pPr marL="533400" indent="-533400">
              <a:buClr>
                <a:schemeClr val="bg1"/>
              </a:buClr>
              <a:buFont typeface="Monotype Sorts" charset="0"/>
              <a:buAutoNum type="arabicPeriod"/>
            </a:pPr>
            <a:r>
              <a:rPr lang="en-US" altLang="en-US" sz="2400">
                <a:solidFill>
                  <a:srgbClr val="FF0000"/>
                </a:solidFill>
              </a:rPr>
              <a:t>#5C3317</a:t>
            </a:r>
          </a:p>
          <a:p>
            <a:pPr marL="533400" indent="-533400">
              <a:buClr>
                <a:schemeClr val="bg1"/>
              </a:buClr>
              <a:buFont typeface="Monotype Sorts" charset="0"/>
              <a:buAutoNum type="arabicPeriod"/>
            </a:pPr>
            <a:r>
              <a:rPr lang="en-US" altLang="en-US" sz="2400">
                <a:solidFill>
                  <a:srgbClr val="FF0000"/>
                </a:solidFill>
              </a:rPr>
              <a:t>#9F5F9F</a:t>
            </a:r>
          </a:p>
          <a:p>
            <a:pPr marL="533400" indent="-533400">
              <a:buClr>
                <a:schemeClr val="bg1"/>
              </a:buClr>
              <a:buFont typeface="Monotype Sorts" charset="0"/>
              <a:buAutoNum type="arabicPeriod"/>
            </a:pPr>
            <a:r>
              <a:rPr lang="en-US" altLang="en-US" sz="2400">
                <a:solidFill>
                  <a:srgbClr val="FF0000"/>
                </a:solidFill>
              </a:rPr>
              <a:t>#B5A642</a:t>
            </a:r>
          </a:p>
          <a:p>
            <a:pPr marL="533400" indent="-533400">
              <a:buClr>
                <a:schemeClr val="bg1"/>
              </a:buClr>
              <a:buFont typeface="Monotype Sorts" charset="0"/>
              <a:buAutoNum type="arabicPeriod"/>
            </a:pPr>
            <a:r>
              <a:rPr lang="en-US" altLang="en-US" sz="2400">
                <a:solidFill>
                  <a:srgbClr val="FF0000"/>
                </a:solidFill>
              </a:rPr>
              <a:t>#B87333</a:t>
            </a:r>
          </a:p>
          <a:p>
            <a:pPr marL="533400" indent="-533400">
              <a:buClr>
                <a:schemeClr val="bg1"/>
              </a:buClr>
              <a:buFont typeface="Monotype Sorts" charset="0"/>
              <a:buAutoNum type="arabicPeriod"/>
            </a:pPr>
            <a:r>
              <a:rPr lang="en-US" altLang="en-US" sz="2400">
                <a:solidFill>
                  <a:srgbClr val="FF0000"/>
                </a:solidFill>
              </a:rPr>
              <a:t>#FF6EC7</a:t>
            </a:r>
          </a:p>
          <a:p>
            <a:pPr marL="533400" indent="-533400">
              <a:buClr>
                <a:schemeClr val="bg1"/>
              </a:buClr>
              <a:buFont typeface="Monotype Sorts" charset="0"/>
              <a:buAutoNum type="arabicPeriod"/>
            </a:pPr>
            <a:r>
              <a:rPr lang="en-US" altLang="en-US" sz="2400">
                <a:solidFill>
                  <a:srgbClr val="FF0000"/>
                </a:solidFill>
              </a:rPr>
              <a:t>#FF7F00</a:t>
            </a:r>
          </a:p>
        </p:txBody>
      </p:sp>
      <p:sp>
        <p:nvSpPr>
          <p:cNvPr id="7" name="Slide Number Placeholder 6"/>
          <p:cNvSpPr>
            <a:spLocks noGrp="1"/>
          </p:cNvSpPr>
          <p:nvPr>
            <p:ph type="sldNum" sz="quarter" idx="12"/>
          </p:nvPr>
        </p:nvSpPr>
        <p:spPr/>
        <p:txBody>
          <a:bodyPr/>
          <a:lstStyle/>
          <a:p>
            <a:fld id="{652CBDE2-C1F0-4900-BCBF-EAACAED97F5D}" type="slidenum">
              <a:rPr lang="ar-SA" altLang="en-US"/>
              <a:pPr/>
              <a:t>38</a:t>
            </a:fld>
            <a:endParaRPr lang="en-US" altLang="en-US"/>
          </a:p>
        </p:txBody>
      </p:sp>
    </p:spTree>
    <p:extLst>
      <p:ext uri="{BB962C8B-B14F-4D97-AF65-F5344CB8AC3E}">
        <p14:creationId xmlns:p14="http://schemas.microsoft.com/office/powerpoint/2010/main" val="7967238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Color Codes</a:t>
            </a:r>
          </a:p>
        </p:txBody>
      </p:sp>
      <p:sp>
        <p:nvSpPr>
          <p:cNvPr id="19459" name="Rectangle 3"/>
          <p:cNvSpPr>
            <a:spLocks noGrp="1" noChangeArrowheads="1"/>
          </p:cNvSpPr>
          <p:nvPr>
            <p:ph idx="1"/>
          </p:nvPr>
        </p:nvSpPr>
        <p:spPr>
          <a:xfrm>
            <a:off x="1905000" y="1752601"/>
            <a:ext cx="8229600" cy="4525963"/>
          </a:xfrm>
          <a:solidFill>
            <a:schemeClr val="accent1"/>
          </a:solidFill>
        </p:spPr>
        <p:txBody>
          <a:bodyPr/>
          <a:lstStyle/>
          <a:p>
            <a:pPr>
              <a:buClr>
                <a:schemeClr val="bg1"/>
              </a:buClr>
              <a:buFont typeface="Wingdings" panose="05000000000000000000" pitchFamily="2" charset="2"/>
              <a:buChar char="§"/>
            </a:pPr>
            <a:r>
              <a:rPr lang="en-US" altLang="en-US"/>
              <a:t>If you require more information about color values, there is an excellent site entitled “VGDesign’s Interactive Color Cube” that displays the background color code when you put your cursor over a small color sample. The Web address is :</a:t>
            </a:r>
          </a:p>
          <a:p>
            <a:pPr>
              <a:buClr>
                <a:schemeClr val="bg1"/>
              </a:buClr>
              <a:buFont typeface="Wingdings" panose="05000000000000000000" pitchFamily="2" charset="2"/>
              <a:buNone/>
            </a:pPr>
            <a:r>
              <a:rPr lang="en-US" altLang="en-US"/>
              <a:t>    	http://www.vgdesign.com/color.html</a:t>
            </a:r>
          </a:p>
        </p:txBody>
      </p:sp>
      <p:sp>
        <p:nvSpPr>
          <p:cNvPr id="6" name="Slide Number Placeholder 5"/>
          <p:cNvSpPr>
            <a:spLocks noGrp="1"/>
          </p:cNvSpPr>
          <p:nvPr>
            <p:ph type="sldNum" sz="quarter" idx="12"/>
          </p:nvPr>
        </p:nvSpPr>
        <p:spPr/>
        <p:txBody>
          <a:bodyPr/>
          <a:lstStyle/>
          <a:p>
            <a:fld id="{5F1E320E-15EF-4898-B539-41FAAB44514D}" type="slidenum">
              <a:rPr lang="ar-SA" altLang="en-US"/>
              <a:pPr/>
              <a:t>39</a:t>
            </a:fld>
            <a:endParaRPr lang="en-US" altLang="en-US"/>
          </a:p>
        </p:txBody>
      </p:sp>
    </p:spTree>
    <p:extLst>
      <p:ext uri="{BB962C8B-B14F-4D97-AF65-F5344CB8AC3E}">
        <p14:creationId xmlns:p14="http://schemas.microsoft.com/office/powerpoint/2010/main" val="17209450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History</a:t>
            </a:r>
            <a:endParaRPr lang="en-IN"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146197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TEXT Color</a:t>
            </a:r>
          </a:p>
        </p:txBody>
      </p:sp>
      <p:sp>
        <p:nvSpPr>
          <p:cNvPr id="22531" name="Rectangle 3"/>
          <p:cNvSpPr>
            <a:spLocks noGrp="1" noChangeArrowheads="1"/>
          </p:cNvSpPr>
          <p:nvPr>
            <p:ph idx="1"/>
          </p:nvPr>
        </p:nvSpPr>
        <p:spPr>
          <a:xfrm>
            <a:off x="2286000" y="1752600"/>
            <a:ext cx="7772400" cy="4648200"/>
          </a:xfrm>
          <a:solidFill>
            <a:schemeClr val="accent1"/>
          </a:solidFill>
        </p:spPr>
        <p:txBody>
          <a:bodyPr/>
          <a:lstStyle/>
          <a:p>
            <a:pPr>
              <a:buClr>
                <a:schemeClr val="bg1"/>
              </a:buClr>
              <a:buFont typeface="Wingdings" panose="05000000000000000000" pitchFamily="2" charset="2"/>
              <a:buChar char="§"/>
            </a:pPr>
            <a:r>
              <a:rPr lang="en-US" altLang="en-US"/>
              <a:t>The TEXT attribute is used to control the color of all the normal text in the document. The default color for text is black. The TEXT attribute would be added as follows:</a:t>
            </a:r>
          </a:p>
          <a:p>
            <a:pPr>
              <a:buClr>
                <a:schemeClr val="bg1"/>
              </a:buClr>
              <a:buFont typeface="Wingdings" panose="05000000000000000000" pitchFamily="2" charset="2"/>
              <a:buNone/>
            </a:pPr>
            <a:r>
              <a:rPr lang="en-US" altLang="en-US"/>
              <a:t>	</a:t>
            </a:r>
            <a:r>
              <a:rPr lang="en-US" altLang="en-US" b="1">
                <a:solidFill>
                  <a:srgbClr val="FF0000"/>
                </a:solidFill>
              </a:rPr>
              <a:t>&lt;BODY BGCOLOR=“#FFFFFF” TEXT=“#FF0000”&gt;&lt;/BODY&gt;</a:t>
            </a:r>
          </a:p>
          <a:p>
            <a:pPr>
              <a:buClr>
                <a:schemeClr val="bg1"/>
              </a:buClr>
              <a:buFont typeface="Wingdings" panose="05000000000000000000" pitchFamily="2" charset="2"/>
              <a:buNone/>
            </a:pPr>
            <a:r>
              <a:rPr lang="en-US" altLang="en-US"/>
              <a:t>In this example the document’s page</a:t>
            </a:r>
          </a:p>
          <a:p>
            <a:pPr>
              <a:buClr>
                <a:schemeClr val="bg1"/>
              </a:buClr>
              <a:buFont typeface="Wingdings" panose="05000000000000000000" pitchFamily="2" charset="2"/>
              <a:buNone/>
            </a:pPr>
            <a:r>
              <a:rPr lang="en-US" altLang="en-US"/>
              <a:t>color is white and the text would be red.</a:t>
            </a:r>
          </a:p>
        </p:txBody>
      </p:sp>
      <p:sp>
        <p:nvSpPr>
          <p:cNvPr id="6" name="Slide Number Placeholder 5"/>
          <p:cNvSpPr>
            <a:spLocks noGrp="1"/>
          </p:cNvSpPr>
          <p:nvPr>
            <p:ph type="sldNum" sz="quarter" idx="12"/>
          </p:nvPr>
        </p:nvSpPr>
        <p:spPr/>
        <p:txBody>
          <a:bodyPr/>
          <a:lstStyle/>
          <a:p>
            <a:fld id="{C362E3E5-4D9C-4854-85FD-1141B2637DBF}" type="slidenum">
              <a:rPr lang="ar-SA" altLang="en-US"/>
              <a:pPr/>
              <a:t>40</a:t>
            </a:fld>
            <a:endParaRPr lang="en-US" altLang="en-US"/>
          </a:p>
        </p:txBody>
      </p:sp>
    </p:spTree>
    <p:extLst>
      <p:ext uri="{BB962C8B-B14F-4D97-AF65-F5344CB8AC3E}">
        <p14:creationId xmlns:p14="http://schemas.microsoft.com/office/powerpoint/2010/main" val="9288487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Background Color</a:t>
            </a:r>
          </a:p>
        </p:txBody>
      </p:sp>
      <p:sp>
        <p:nvSpPr>
          <p:cNvPr id="21507" name="Rectangle 3"/>
          <p:cNvSpPr>
            <a:spLocks noGrp="1" noChangeArrowheads="1"/>
          </p:cNvSpPr>
          <p:nvPr>
            <p:ph idx="1"/>
          </p:nvPr>
        </p:nvSpPr>
        <p:spPr>
          <a:xfrm>
            <a:off x="1981200" y="1676400"/>
            <a:ext cx="8305800" cy="4724400"/>
          </a:xfrm>
          <a:solidFill>
            <a:schemeClr val="accent1"/>
          </a:solidFill>
        </p:spPr>
        <p:txBody>
          <a:bodyPr/>
          <a:lstStyle/>
          <a:p>
            <a:pPr>
              <a:buClr>
                <a:schemeClr val="bg1"/>
              </a:buClr>
              <a:buFont typeface="Wingdings" panose="05000000000000000000" pitchFamily="2" charset="2"/>
              <a:buChar char="§"/>
            </a:pPr>
            <a:r>
              <a:rPr lang="en-US" altLang="en-US"/>
              <a:t>It is very common to see web pages with their background color set to white or some other colors.</a:t>
            </a:r>
          </a:p>
          <a:p>
            <a:pPr>
              <a:buClr>
                <a:schemeClr val="bg1"/>
              </a:buClr>
              <a:buFont typeface="Wingdings" panose="05000000000000000000" pitchFamily="2" charset="2"/>
              <a:buChar char="§"/>
            </a:pPr>
            <a:r>
              <a:rPr lang="en-US" altLang="en-US"/>
              <a:t>To set your document’s background color, you need to edit the &lt;BODY&gt; element by adding the BGCOLOR attribute. The following example will display a document with a </a:t>
            </a:r>
            <a:r>
              <a:rPr lang="en-US" altLang="en-US">
                <a:solidFill>
                  <a:schemeClr val="bg1"/>
                </a:solidFill>
              </a:rPr>
              <a:t>white</a:t>
            </a:r>
            <a:r>
              <a:rPr lang="en-US" altLang="en-US"/>
              <a:t> background color:</a:t>
            </a:r>
          </a:p>
          <a:p>
            <a:pPr>
              <a:buClr>
                <a:schemeClr val="bg1"/>
              </a:buClr>
              <a:buFont typeface="Wingdings" panose="05000000000000000000" pitchFamily="2" charset="2"/>
              <a:buNone/>
            </a:pPr>
            <a:r>
              <a:rPr lang="en-US" altLang="en-US" b="1">
                <a:solidFill>
                  <a:srgbClr val="FF0000"/>
                </a:solidFill>
              </a:rPr>
              <a:t>&lt;BODY BGCOLOR=“#</a:t>
            </a:r>
            <a:r>
              <a:rPr lang="en-US" altLang="en-US" b="1">
                <a:solidFill>
                  <a:schemeClr val="bg1"/>
                </a:solidFill>
              </a:rPr>
              <a:t>FFFFFF</a:t>
            </a:r>
            <a:r>
              <a:rPr lang="en-US" altLang="en-US" b="1">
                <a:solidFill>
                  <a:srgbClr val="FF0000"/>
                </a:solidFill>
              </a:rPr>
              <a:t>”&gt;&lt;/BODY&gt;</a:t>
            </a:r>
          </a:p>
        </p:txBody>
      </p:sp>
      <p:sp>
        <p:nvSpPr>
          <p:cNvPr id="6" name="Slide Number Placeholder 5"/>
          <p:cNvSpPr>
            <a:spLocks noGrp="1"/>
          </p:cNvSpPr>
          <p:nvPr>
            <p:ph type="sldNum" sz="quarter" idx="12"/>
          </p:nvPr>
        </p:nvSpPr>
        <p:spPr/>
        <p:txBody>
          <a:bodyPr/>
          <a:lstStyle/>
          <a:p>
            <a:fld id="{746438D7-A478-414F-B116-7FF87953E8DB}" type="slidenum">
              <a:rPr lang="ar-SA" altLang="en-US"/>
              <a:pPr/>
              <a:t>41</a:t>
            </a:fld>
            <a:endParaRPr lang="en-US" altLang="en-US"/>
          </a:p>
        </p:txBody>
      </p:sp>
    </p:spTree>
    <p:extLst>
      <p:ext uri="{BB962C8B-B14F-4D97-AF65-F5344CB8AC3E}">
        <p14:creationId xmlns:p14="http://schemas.microsoft.com/office/powerpoint/2010/main" val="11071526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solidFill>
            <a:schemeClr val="tx2"/>
          </a:solidFill>
        </p:spPr>
        <p:txBody>
          <a:bodyPr/>
          <a:lstStyle/>
          <a:p>
            <a:r>
              <a:rPr lang="en-US" altLang="en-US">
                <a:solidFill>
                  <a:srgbClr val="FFFF00"/>
                </a:solidFill>
              </a:rPr>
              <a:t>LINK, VLINK, and ALINK</a:t>
            </a:r>
          </a:p>
        </p:txBody>
      </p:sp>
      <p:sp>
        <p:nvSpPr>
          <p:cNvPr id="23555" name="Rectangle 3"/>
          <p:cNvSpPr>
            <a:spLocks noGrp="1" noChangeArrowheads="1"/>
          </p:cNvSpPr>
          <p:nvPr>
            <p:ph idx="1"/>
          </p:nvPr>
        </p:nvSpPr>
        <p:spPr>
          <a:xfrm>
            <a:off x="1524000" y="1600200"/>
            <a:ext cx="9144000" cy="5257800"/>
          </a:xfrm>
          <a:solidFill>
            <a:schemeClr val="accent1"/>
          </a:solidFill>
        </p:spPr>
        <p:txBody>
          <a:bodyPr/>
          <a:lstStyle/>
          <a:p>
            <a:pPr marL="609600" indent="-609600">
              <a:buClr>
                <a:schemeClr val="bg1"/>
              </a:buClr>
              <a:buNone/>
            </a:pPr>
            <a:r>
              <a:rPr lang="en-US" altLang="en-US"/>
              <a:t>These attributes control the colors of the different link states:</a:t>
            </a:r>
          </a:p>
          <a:p>
            <a:pPr marL="609600" indent="-609600">
              <a:buClr>
                <a:schemeClr val="bg1"/>
              </a:buClr>
              <a:buNone/>
            </a:pPr>
            <a:r>
              <a:rPr lang="en-US" altLang="en-US"/>
              <a:t>1. LINK – initial appearance – default = Blue.</a:t>
            </a:r>
          </a:p>
          <a:p>
            <a:pPr marL="609600" indent="-609600">
              <a:buClr>
                <a:schemeClr val="bg1"/>
              </a:buClr>
              <a:buNone/>
            </a:pPr>
            <a:r>
              <a:rPr lang="en-US" altLang="en-US"/>
              <a:t>2. VLINK – visited link – default = Purple.</a:t>
            </a:r>
          </a:p>
          <a:p>
            <a:pPr marL="609600" indent="-609600">
              <a:buClr>
                <a:schemeClr val="bg1"/>
              </a:buClr>
              <a:buNone/>
            </a:pPr>
            <a:r>
              <a:rPr lang="en-US" altLang="en-US"/>
              <a:t>3. ALINK –active link being clicked–default= Yellow.</a:t>
            </a:r>
          </a:p>
          <a:p>
            <a:pPr marL="609600" indent="-609600">
              <a:buClr>
                <a:schemeClr val="bg1"/>
              </a:buClr>
              <a:buNone/>
            </a:pPr>
            <a:r>
              <a:rPr lang="en-US" altLang="en-US"/>
              <a:t>The Format for setting these attributes is:</a:t>
            </a:r>
          </a:p>
          <a:p>
            <a:pPr marL="609600" indent="-609600">
              <a:buClr>
                <a:schemeClr val="bg1"/>
              </a:buClr>
              <a:buNone/>
            </a:pPr>
            <a:r>
              <a:rPr lang="en-US" altLang="en-US">
                <a:solidFill>
                  <a:srgbClr val="FF0000"/>
                </a:solidFill>
              </a:rPr>
              <a:t>&lt;BODY BGCOLOR=“#FFFFFF” TEXT=“#FF0000” LINK=“#0000FF”</a:t>
            </a:r>
          </a:p>
          <a:p>
            <a:pPr marL="609600" indent="-609600">
              <a:buClr>
                <a:schemeClr val="bg1"/>
              </a:buClr>
              <a:buNone/>
            </a:pPr>
            <a:r>
              <a:rPr lang="en-US" altLang="en-US">
                <a:solidFill>
                  <a:srgbClr val="FF0000"/>
                </a:solidFill>
              </a:rPr>
              <a:t>      VLINK=“#</a:t>
            </a:r>
            <a:r>
              <a:rPr lang="en-US" altLang="en-US">
                <a:solidFill>
                  <a:srgbClr val="FF00FF"/>
                </a:solidFill>
              </a:rPr>
              <a:t>FF00FF</a:t>
            </a:r>
            <a:r>
              <a:rPr lang="en-US" altLang="en-US">
                <a:solidFill>
                  <a:srgbClr val="FF0000"/>
                </a:solidFill>
              </a:rPr>
              <a:t>” </a:t>
            </a:r>
          </a:p>
          <a:p>
            <a:pPr marL="609600" indent="-609600">
              <a:buClr>
                <a:schemeClr val="bg1"/>
              </a:buClr>
              <a:buNone/>
            </a:pPr>
            <a:r>
              <a:rPr lang="en-US" altLang="en-US">
                <a:solidFill>
                  <a:srgbClr val="FF0000"/>
                </a:solidFill>
              </a:rPr>
              <a:t>     ALINK=“</a:t>
            </a:r>
            <a:r>
              <a:rPr lang="en-US" altLang="en-US">
                <a:solidFill>
                  <a:srgbClr val="FFFF00"/>
                </a:solidFill>
              </a:rPr>
              <a:t>FFFF00</a:t>
            </a:r>
            <a:r>
              <a:rPr lang="en-US" altLang="en-US">
                <a:solidFill>
                  <a:srgbClr val="FF0000"/>
                </a:solidFill>
              </a:rPr>
              <a:t>”&gt; &lt;/BODY&gt;</a:t>
            </a:r>
          </a:p>
          <a:p>
            <a:pPr marL="609600" indent="-609600">
              <a:buClr>
                <a:schemeClr val="bg1"/>
              </a:buClr>
              <a:buFontTx/>
              <a:buAutoNum type="arabicPeriod"/>
            </a:pPr>
            <a:endParaRPr lang="en-US" altLang="en-US">
              <a:solidFill>
                <a:srgbClr val="FF0000"/>
              </a:solidFill>
            </a:endParaRPr>
          </a:p>
        </p:txBody>
      </p:sp>
      <p:sp>
        <p:nvSpPr>
          <p:cNvPr id="6" name="Slide Number Placeholder 5"/>
          <p:cNvSpPr>
            <a:spLocks noGrp="1"/>
          </p:cNvSpPr>
          <p:nvPr>
            <p:ph type="sldNum" sz="quarter" idx="12"/>
          </p:nvPr>
        </p:nvSpPr>
        <p:spPr/>
        <p:txBody>
          <a:bodyPr/>
          <a:lstStyle/>
          <a:p>
            <a:fld id="{BE004868-135C-419C-8D1C-367FCE097BA2}" type="slidenum">
              <a:rPr lang="ar-SA" altLang="en-US"/>
              <a:pPr/>
              <a:t>42</a:t>
            </a:fld>
            <a:endParaRPr lang="en-US" altLang="en-US"/>
          </a:p>
        </p:txBody>
      </p:sp>
    </p:spTree>
    <p:extLst>
      <p:ext uri="{BB962C8B-B14F-4D97-AF65-F5344CB8AC3E}">
        <p14:creationId xmlns:p14="http://schemas.microsoft.com/office/powerpoint/2010/main" val="10939904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981200" y="304800"/>
            <a:ext cx="8229600" cy="11430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Using Image Background</a:t>
            </a:r>
          </a:p>
        </p:txBody>
      </p:sp>
      <p:sp>
        <p:nvSpPr>
          <p:cNvPr id="24579" name="Rectangle 3"/>
          <p:cNvSpPr>
            <a:spLocks noGrp="1" noChangeArrowheads="1"/>
          </p:cNvSpPr>
          <p:nvPr>
            <p:ph idx="1"/>
          </p:nvPr>
        </p:nvSpPr>
        <p:spPr>
          <a:xfrm>
            <a:off x="1981200" y="1600200"/>
            <a:ext cx="8229600" cy="4419600"/>
          </a:xfrm>
          <a:solidFill>
            <a:schemeClr val="accent1"/>
          </a:solidFill>
        </p:spPr>
        <p:txBody>
          <a:bodyPr/>
          <a:lstStyle/>
          <a:p>
            <a:pPr>
              <a:buClr>
                <a:schemeClr val="bg1"/>
              </a:buClr>
              <a:buFont typeface="Wingdings" panose="05000000000000000000" pitchFamily="2" charset="2"/>
              <a:buChar char="§"/>
            </a:pPr>
            <a:r>
              <a:rPr lang="en-US" altLang="en-US"/>
              <a:t>The BODY element also gives you ability of setting an image as the document’s background.</a:t>
            </a:r>
          </a:p>
          <a:p>
            <a:pPr>
              <a:buClr>
                <a:schemeClr val="bg1"/>
              </a:buClr>
              <a:buFont typeface="Wingdings" panose="05000000000000000000" pitchFamily="2" charset="2"/>
              <a:buChar char="§"/>
            </a:pPr>
            <a:r>
              <a:rPr lang="en-US" altLang="en-US"/>
              <a:t>An example of a background image’s HTML code is as follows:</a:t>
            </a:r>
          </a:p>
          <a:p>
            <a:pPr>
              <a:buClr>
                <a:schemeClr val="bg1"/>
              </a:buClr>
              <a:buFont typeface="Wingdings" panose="05000000000000000000" pitchFamily="2" charset="2"/>
              <a:buNone/>
            </a:pPr>
            <a:endParaRPr lang="en-US" altLang="en-US"/>
          </a:p>
          <a:p>
            <a:pPr>
              <a:buClr>
                <a:schemeClr val="bg1"/>
              </a:buClr>
              <a:buFont typeface="Wingdings" panose="05000000000000000000" pitchFamily="2" charset="2"/>
              <a:buNone/>
            </a:pPr>
            <a:r>
              <a:rPr lang="en-US" altLang="en-US">
                <a:solidFill>
                  <a:srgbClr val="FF0000"/>
                </a:solidFill>
              </a:rPr>
              <a:t>&lt;BODY BACKGROUND=“hi.gif” BGCOLOR=“#FFFFFF”&gt;&lt;/BODY&gt;</a:t>
            </a:r>
          </a:p>
          <a:p>
            <a:pPr>
              <a:buClr>
                <a:schemeClr val="bg1"/>
              </a:buClr>
              <a:buFont typeface="Wingdings" panose="05000000000000000000" pitchFamily="2" charset="2"/>
              <a:buNone/>
            </a:pPr>
            <a:endParaRPr lang="en-US" altLang="en-US">
              <a:solidFill>
                <a:srgbClr val="FF0000"/>
              </a:solidFill>
            </a:endParaRPr>
          </a:p>
          <a:p>
            <a:pPr>
              <a:buClr>
                <a:schemeClr val="bg1"/>
              </a:buClr>
              <a:buFont typeface="Wingdings" panose="05000000000000000000" pitchFamily="2" charset="2"/>
              <a:buNone/>
            </a:pPr>
            <a:r>
              <a:rPr lang="en-US" altLang="en-US"/>
              <a:t>	</a:t>
            </a:r>
          </a:p>
        </p:txBody>
      </p:sp>
      <p:sp>
        <p:nvSpPr>
          <p:cNvPr id="6" name="Slide Number Placeholder 5"/>
          <p:cNvSpPr>
            <a:spLocks noGrp="1"/>
          </p:cNvSpPr>
          <p:nvPr>
            <p:ph type="sldNum" sz="quarter" idx="12"/>
          </p:nvPr>
        </p:nvSpPr>
        <p:spPr/>
        <p:txBody>
          <a:bodyPr/>
          <a:lstStyle/>
          <a:p>
            <a:fld id="{4C785443-C8CA-4E70-BB21-623DC331E47E}" type="slidenum">
              <a:rPr lang="ar-SA" altLang="en-US"/>
              <a:pPr/>
              <a:t>43</a:t>
            </a:fld>
            <a:endParaRPr lang="en-US" altLang="en-US"/>
          </a:p>
        </p:txBody>
      </p:sp>
    </p:spTree>
    <p:extLst>
      <p:ext uri="{BB962C8B-B14F-4D97-AF65-F5344CB8AC3E}">
        <p14:creationId xmlns:p14="http://schemas.microsoft.com/office/powerpoint/2010/main" val="29209623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solidFill>
            <a:schemeClr val="tx2"/>
          </a:solidFill>
        </p:spPr>
        <p:txBody>
          <a:bodyPr/>
          <a:lstStyle/>
          <a:p>
            <a:r>
              <a:rPr lang="en-US" altLang="en-US" sz="2800">
                <a:solidFill>
                  <a:srgbClr val="FFFF00"/>
                </a:solidFill>
              </a:rPr>
              <a:t>H</a:t>
            </a:r>
            <a:r>
              <a:rPr lang="en-US" altLang="en-US" sz="2800" b="1">
                <a:solidFill>
                  <a:srgbClr val="FFFF00"/>
                </a:solidFill>
              </a:rPr>
              <a:t>eadings, </a:t>
            </a:r>
            <a:r>
              <a:rPr lang="en-US" altLang="en-US" sz="2800">
                <a:solidFill>
                  <a:srgbClr val="FFFF00"/>
                </a:solidFill>
              </a:rPr>
              <a:t>P</a:t>
            </a:r>
            <a:r>
              <a:rPr lang="en-US" altLang="en-US" sz="2800" b="1">
                <a:solidFill>
                  <a:srgbClr val="FFFF00"/>
                </a:solidFill>
              </a:rPr>
              <a:t>aragraphs, </a:t>
            </a:r>
            <a:r>
              <a:rPr lang="en-US" altLang="en-US" sz="2800">
                <a:solidFill>
                  <a:srgbClr val="FFFF00"/>
                </a:solidFill>
              </a:rPr>
              <a:t>B</a:t>
            </a:r>
            <a:r>
              <a:rPr lang="en-US" altLang="en-US" sz="2800" b="1">
                <a:solidFill>
                  <a:srgbClr val="FFFF00"/>
                </a:solidFill>
              </a:rPr>
              <a:t>reaks &amp; </a:t>
            </a:r>
            <a:r>
              <a:rPr lang="en-US" altLang="en-US" sz="2800">
                <a:solidFill>
                  <a:srgbClr val="FFFF00"/>
                </a:solidFill>
              </a:rPr>
              <a:t>H</a:t>
            </a:r>
            <a:r>
              <a:rPr lang="en-US" altLang="en-US" sz="2800" b="1">
                <a:solidFill>
                  <a:srgbClr val="FFFF00"/>
                </a:solidFill>
              </a:rPr>
              <a:t>orizontal </a:t>
            </a:r>
            <a:r>
              <a:rPr lang="en-US" altLang="en-US" sz="2800">
                <a:solidFill>
                  <a:srgbClr val="FFFF00"/>
                </a:solidFill>
              </a:rPr>
              <a:t>R</a:t>
            </a:r>
            <a:r>
              <a:rPr lang="en-US" altLang="en-US" sz="2800" b="1">
                <a:solidFill>
                  <a:srgbClr val="FFFF00"/>
                </a:solidFill>
              </a:rPr>
              <a:t>ules</a:t>
            </a:r>
            <a:endParaRPr lang="en-US" altLang="en-US" sz="2800">
              <a:solidFill>
                <a:srgbClr val="FFFF00"/>
              </a:solidFill>
            </a:endParaRPr>
          </a:p>
        </p:txBody>
      </p:sp>
      <p:sp>
        <p:nvSpPr>
          <p:cNvPr id="28675" name="Rectangle 3"/>
          <p:cNvSpPr>
            <a:spLocks noGrp="1" noChangeArrowheads="1"/>
          </p:cNvSpPr>
          <p:nvPr>
            <p:ph idx="1"/>
          </p:nvPr>
        </p:nvSpPr>
        <p:spPr>
          <a:solidFill>
            <a:schemeClr val="accent1"/>
          </a:solidFill>
        </p:spPr>
        <p:txBody>
          <a:bodyPr/>
          <a:lstStyle/>
          <a:p>
            <a:pPr marL="609600" indent="-609600">
              <a:buNone/>
            </a:pPr>
            <a:r>
              <a:rPr lang="en-US" altLang="en-US" sz="2400"/>
              <a:t>In this chapter you will add headings to your page, insert paragraphs, add some breaks, and add horizontal rules.</a:t>
            </a:r>
          </a:p>
          <a:p>
            <a:pPr marL="609600" indent="-609600">
              <a:buNone/>
            </a:pPr>
            <a:r>
              <a:rPr lang="en-US" altLang="en-US" sz="2400" b="1"/>
              <a:t>Objectives</a:t>
            </a:r>
          </a:p>
          <a:p>
            <a:pPr marL="609600" indent="-609600">
              <a:buNone/>
            </a:pPr>
            <a:r>
              <a:rPr lang="en-US" altLang="en-US" sz="2400"/>
              <a:t>Upon completing this section, you should be able to</a:t>
            </a:r>
          </a:p>
          <a:p>
            <a:pPr marL="609600" indent="-609600">
              <a:buClr>
                <a:schemeClr val="bg1"/>
              </a:buClr>
              <a:buFont typeface="Monotype Sorts" charset="0"/>
              <a:buAutoNum type="arabicPeriod"/>
            </a:pPr>
            <a:r>
              <a:rPr lang="en-US" altLang="en-US" sz="2400"/>
              <a:t>List and describe the different Heading elements.</a:t>
            </a:r>
          </a:p>
          <a:p>
            <a:pPr marL="609600" indent="-609600">
              <a:buClr>
                <a:schemeClr val="bg1"/>
              </a:buClr>
              <a:buFont typeface="Monotype Sorts" charset="0"/>
              <a:buAutoNum type="arabicPeriod"/>
            </a:pPr>
            <a:r>
              <a:rPr lang="en-US" altLang="en-US" sz="2400"/>
              <a:t>Use Paragraphs to add text to a document.</a:t>
            </a:r>
          </a:p>
          <a:p>
            <a:pPr marL="609600" indent="-609600">
              <a:buClr>
                <a:schemeClr val="bg1"/>
              </a:buClr>
              <a:buFont typeface="Monotype Sorts" charset="0"/>
              <a:buAutoNum type="arabicPeriod"/>
            </a:pPr>
            <a:r>
              <a:rPr lang="en-US" altLang="en-US" sz="2400"/>
              <a:t>Insert breaks where necessary.</a:t>
            </a:r>
          </a:p>
          <a:p>
            <a:pPr marL="609600" indent="-609600">
              <a:buClr>
                <a:schemeClr val="bg1"/>
              </a:buClr>
              <a:buFont typeface="Monotype Sorts" charset="0"/>
              <a:buAutoNum type="arabicPeriod"/>
            </a:pPr>
            <a:r>
              <a:rPr lang="en-US" altLang="en-US" sz="2400"/>
              <a:t>Add a Horizontal Rule.</a:t>
            </a:r>
          </a:p>
          <a:p>
            <a:pPr marL="609600" indent="-609600">
              <a:buNone/>
            </a:pPr>
            <a:endParaRPr lang="en-US" altLang="en-US" sz="2400"/>
          </a:p>
        </p:txBody>
      </p:sp>
      <p:sp>
        <p:nvSpPr>
          <p:cNvPr id="6" name="Slide Number Placeholder 5"/>
          <p:cNvSpPr>
            <a:spLocks noGrp="1"/>
          </p:cNvSpPr>
          <p:nvPr>
            <p:ph type="sldNum" sz="quarter" idx="12"/>
          </p:nvPr>
        </p:nvSpPr>
        <p:spPr/>
        <p:txBody>
          <a:bodyPr/>
          <a:lstStyle/>
          <a:p>
            <a:fld id="{5F707A38-C5AF-4295-9406-BDDFEFD3B814}" type="slidenum">
              <a:rPr lang="ar-SA" altLang="en-US"/>
              <a:pPr/>
              <a:t>44</a:t>
            </a:fld>
            <a:endParaRPr lang="en-US" altLang="en-US"/>
          </a:p>
        </p:txBody>
      </p:sp>
    </p:spTree>
    <p:extLst>
      <p:ext uri="{BB962C8B-B14F-4D97-AF65-F5344CB8AC3E}">
        <p14:creationId xmlns:p14="http://schemas.microsoft.com/office/powerpoint/2010/main" val="31387483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981200" y="304800"/>
            <a:ext cx="8229600" cy="1143000"/>
          </a:xfrm>
          <a:solidFill>
            <a:schemeClr val="tx2"/>
          </a:solidFill>
        </p:spPr>
        <p:txBody>
          <a:bodyPr/>
          <a:lstStyle/>
          <a:p>
            <a:r>
              <a:rPr lang="en-US" altLang="en-US">
                <a:solidFill>
                  <a:srgbClr val="FFFF00"/>
                </a:solidFill>
              </a:rPr>
              <a:t>Headings, &lt;Hx&gt; &lt;/Hx&gt;</a:t>
            </a:r>
          </a:p>
        </p:txBody>
      </p:sp>
      <p:sp>
        <p:nvSpPr>
          <p:cNvPr id="29699" name="Rectangle 3"/>
          <p:cNvSpPr>
            <a:spLocks noGrp="1" noChangeArrowheads="1"/>
          </p:cNvSpPr>
          <p:nvPr>
            <p:ph idx="1"/>
          </p:nvPr>
        </p:nvSpPr>
        <p:spPr>
          <a:xfrm>
            <a:off x="1981200" y="1676401"/>
            <a:ext cx="8229600" cy="4525963"/>
          </a:xfrm>
          <a:solidFill>
            <a:schemeClr val="accent1"/>
          </a:solidFill>
        </p:spPr>
        <p:txBody>
          <a:bodyPr/>
          <a:lstStyle/>
          <a:p>
            <a:pPr marL="609600" indent="-609600">
              <a:lnSpc>
                <a:spcPct val="80000"/>
              </a:lnSpc>
              <a:buClr>
                <a:schemeClr val="bg1"/>
              </a:buClr>
              <a:buFont typeface="Wingdings" panose="05000000000000000000" pitchFamily="2" charset="2"/>
              <a:buChar char="§"/>
            </a:pPr>
            <a:r>
              <a:rPr lang="en-US" altLang="en-US"/>
              <a:t>Inside the</a:t>
            </a:r>
            <a:r>
              <a:rPr lang="en-US" altLang="en-US" b="1"/>
              <a:t> BODY </a:t>
            </a:r>
            <a:r>
              <a:rPr lang="en-US" altLang="en-US"/>
              <a:t>element, heading elements </a:t>
            </a:r>
            <a:r>
              <a:rPr lang="en-US" altLang="en-US" b="1"/>
              <a:t>H1 </a:t>
            </a:r>
            <a:r>
              <a:rPr lang="en-US" altLang="en-US"/>
              <a:t>through </a:t>
            </a:r>
            <a:r>
              <a:rPr lang="en-US" altLang="en-US" b="1"/>
              <a:t>H6</a:t>
            </a:r>
            <a:r>
              <a:rPr lang="en-US" altLang="en-US"/>
              <a:t> are generally used for major divisions of the document. Headings are permitted to appear in any order, but you will obtain the best results when your documents are displayed in a browser if you follow these guidelines:</a:t>
            </a:r>
          </a:p>
          <a:p>
            <a:pPr marL="609600" indent="-609600">
              <a:lnSpc>
                <a:spcPct val="80000"/>
              </a:lnSpc>
              <a:buClr>
                <a:schemeClr val="bg1"/>
              </a:buClr>
              <a:buFont typeface="Wingdings" panose="05000000000000000000" pitchFamily="2" charset="2"/>
              <a:buAutoNum type="arabicPeriod"/>
            </a:pPr>
            <a:r>
              <a:rPr lang="en-US" altLang="en-US" sz="2400" b="1"/>
              <a:t>H1</a:t>
            </a:r>
            <a:r>
              <a:rPr lang="en-US" altLang="en-US" sz="2400"/>
              <a:t>: should be used as the highest level of heading, </a:t>
            </a:r>
            <a:r>
              <a:rPr lang="en-US" altLang="en-US" sz="2400" b="1"/>
              <a:t>H2</a:t>
            </a:r>
            <a:r>
              <a:rPr lang="en-US" altLang="en-US" sz="2400"/>
              <a:t> as the next highest, and so forth.</a:t>
            </a:r>
          </a:p>
          <a:p>
            <a:pPr marL="609600" indent="-609600">
              <a:lnSpc>
                <a:spcPct val="80000"/>
              </a:lnSpc>
              <a:buClr>
                <a:schemeClr val="bg1"/>
              </a:buClr>
              <a:buFont typeface="Wingdings" panose="05000000000000000000" pitchFamily="2" charset="2"/>
              <a:buAutoNum type="arabicPeriod"/>
            </a:pPr>
            <a:r>
              <a:rPr lang="en-US" altLang="en-US" sz="2400"/>
              <a:t>You should not skip heading levels: e.g., an</a:t>
            </a:r>
            <a:r>
              <a:rPr lang="en-US" altLang="en-US" sz="2400" b="1"/>
              <a:t> H3 </a:t>
            </a:r>
            <a:r>
              <a:rPr lang="en-US" altLang="en-US" sz="2400"/>
              <a:t>should not appear after an </a:t>
            </a:r>
            <a:r>
              <a:rPr lang="en-US" altLang="en-US" sz="2400" b="1"/>
              <a:t>H1</a:t>
            </a:r>
            <a:r>
              <a:rPr lang="en-US" altLang="en-US" sz="2400"/>
              <a:t>, unless there is an</a:t>
            </a:r>
            <a:r>
              <a:rPr lang="en-US" altLang="en-US" sz="2400" b="1"/>
              <a:t> H2</a:t>
            </a:r>
            <a:r>
              <a:rPr lang="en-US" altLang="en-US" sz="2400"/>
              <a:t> between them.</a:t>
            </a:r>
          </a:p>
        </p:txBody>
      </p:sp>
      <p:sp>
        <p:nvSpPr>
          <p:cNvPr id="6" name="Slide Number Placeholder 5"/>
          <p:cNvSpPr>
            <a:spLocks noGrp="1"/>
          </p:cNvSpPr>
          <p:nvPr>
            <p:ph type="sldNum" sz="quarter" idx="12"/>
          </p:nvPr>
        </p:nvSpPr>
        <p:spPr/>
        <p:txBody>
          <a:bodyPr/>
          <a:lstStyle/>
          <a:p>
            <a:fld id="{55BA25F5-C0EA-4D0B-A3EA-0A441C6CBB19}" type="slidenum">
              <a:rPr lang="ar-SA" altLang="en-US"/>
              <a:pPr/>
              <a:t>45</a:t>
            </a:fld>
            <a:endParaRPr lang="en-US" altLang="en-US"/>
          </a:p>
        </p:txBody>
      </p:sp>
    </p:spTree>
    <p:extLst>
      <p:ext uri="{BB962C8B-B14F-4D97-AF65-F5344CB8AC3E}">
        <p14:creationId xmlns:p14="http://schemas.microsoft.com/office/powerpoint/2010/main" val="18152196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130425" y="274638"/>
            <a:ext cx="7931150" cy="1143000"/>
          </a:xfrm>
          <a:solidFill>
            <a:schemeClr val="tx2"/>
          </a:solidFill>
        </p:spPr>
        <p:txBody>
          <a:bodyPr/>
          <a:lstStyle/>
          <a:p>
            <a:r>
              <a:rPr lang="en-US" altLang="en-US">
                <a:solidFill>
                  <a:srgbClr val="FFFF00"/>
                </a:solidFill>
              </a:rPr>
              <a:t>Headings, &lt;Hx&gt; &lt;/Hx&gt;</a:t>
            </a:r>
          </a:p>
        </p:txBody>
      </p:sp>
      <p:sp>
        <p:nvSpPr>
          <p:cNvPr id="30723" name="Rectangle 3"/>
          <p:cNvSpPr>
            <a:spLocks noGrp="1" noChangeArrowheads="1"/>
          </p:cNvSpPr>
          <p:nvPr>
            <p:ph sz="half" idx="1"/>
          </p:nvPr>
        </p:nvSpPr>
        <p:spPr>
          <a:xfrm>
            <a:off x="1981200" y="1600201"/>
            <a:ext cx="4033838" cy="4525963"/>
          </a:xfrm>
          <a:solidFill>
            <a:schemeClr val="accent1"/>
          </a:solidFill>
        </p:spPr>
        <p:txBody>
          <a:bodyPr>
            <a:normAutofit fontScale="85000" lnSpcReduction="20000"/>
          </a:bodyPr>
          <a:lstStyle/>
          <a:p>
            <a:pPr>
              <a:lnSpc>
                <a:spcPct val="90000"/>
              </a:lnSpc>
              <a:buFontTx/>
              <a:buNone/>
            </a:pPr>
            <a:r>
              <a:rPr lang="en-US" altLang="en-US" sz="1800"/>
              <a:t>&lt;HTML&gt;</a:t>
            </a:r>
          </a:p>
          <a:p>
            <a:pPr>
              <a:lnSpc>
                <a:spcPct val="90000"/>
              </a:lnSpc>
              <a:buFontTx/>
              <a:buNone/>
            </a:pPr>
            <a:r>
              <a:rPr lang="en-US" altLang="en-US" sz="1800"/>
              <a:t>&lt;HEAD&gt;</a:t>
            </a:r>
          </a:p>
          <a:p>
            <a:pPr>
              <a:lnSpc>
                <a:spcPct val="90000"/>
              </a:lnSpc>
              <a:buFontTx/>
              <a:buNone/>
            </a:pPr>
            <a:r>
              <a:rPr lang="en-US" altLang="en-US" sz="1800"/>
              <a:t>&lt;TITLE&gt; Example Page&lt;/TITLE&gt;</a:t>
            </a:r>
          </a:p>
          <a:p>
            <a:pPr>
              <a:lnSpc>
                <a:spcPct val="90000"/>
              </a:lnSpc>
              <a:buFontTx/>
              <a:buNone/>
            </a:pPr>
            <a:r>
              <a:rPr lang="en-US" altLang="en-US" sz="1800"/>
              <a:t>&lt;/HEAD&gt;</a:t>
            </a:r>
          </a:p>
          <a:p>
            <a:pPr>
              <a:lnSpc>
                <a:spcPct val="90000"/>
              </a:lnSpc>
              <a:buFontTx/>
              <a:buNone/>
            </a:pPr>
            <a:r>
              <a:rPr lang="en-US" altLang="en-US" sz="1800"/>
              <a:t>&lt;BODY&gt;</a:t>
            </a:r>
          </a:p>
          <a:p>
            <a:pPr>
              <a:lnSpc>
                <a:spcPct val="90000"/>
              </a:lnSpc>
              <a:buFontTx/>
              <a:buNone/>
            </a:pPr>
            <a:r>
              <a:rPr lang="en-US" altLang="en-US" sz="1800"/>
              <a:t>&lt;H1&gt; Heading 1 &lt;/H1&gt;</a:t>
            </a:r>
          </a:p>
          <a:p>
            <a:pPr>
              <a:lnSpc>
                <a:spcPct val="90000"/>
              </a:lnSpc>
              <a:buFontTx/>
              <a:buNone/>
            </a:pPr>
            <a:r>
              <a:rPr lang="en-US" altLang="en-US" sz="1800"/>
              <a:t>&lt;H2&gt; Heading 2 &lt;/H2&gt;</a:t>
            </a:r>
          </a:p>
          <a:p>
            <a:pPr>
              <a:lnSpc>
                <a:spcPct val="90000"/>
              </a:lnSpc>
              <a:buFontTx/>
              <a:buNone/>
            </a:pPr>
            <a:r>
              <a:rPr lang="en-US" altLang="en-US" sz="1800"/>
              <a:t>&lt;H3&gt; Heading 3 &lt;/H3&gt;</a:t>
            </a:r>
          </a:p>
          <a:p>
            <a:pPr>
              <a:lnSpc>
                <a:spcPct val="90000"/>
              </a:lnSpc>
              <a:buFontTx/>
              <a:buNone/>
            </a:pPr>
            <a:r>
              <a:rPr lang="en-US" altLang="en-US" sz="1800"/>
              <a:t>&lt;H4&gt; Heading 4 &lt;/H4&gt;</a:t>
            </a:r>
          </a:p>
          <a:p>
            <a:pPr>
              <a:lnSpc>
                <a:spcPct val="90000"/>
              </a:lnSpc>
              <a:buFontTx/>
              <a:buNone/>
            </a:pPr>
            <a:r>
              <a:rPr lang="en-US" altLang="en-US" sz="1800"/>
              <a:t>&lt;H5&gt; Heading 5 &lt;/H5&gt;</a:t>
            </a:r>
          </a:p>
          <a:p>
            <a:pPr>
              <a:lnSpc>
                <a:spcPct val="90000"/>
              </a:lnSpc>
              <a:buFontTx/>
              <a:buNone/>
            </a:pPr>
            <a:r>
              <a:rPr lang="en-US" altLang="en-US" sz="1800"/>
              <a:t>&lt;H6&gt; Heading 6 &lt;/H6&gt;</a:t>
            </a:r>
          </a:p>
          <a:p>
            <a:pPr>
              <a:lnSpc>
                <a:spcPct val="90000"/>
              </a:lnSpc>
              <a:buFontTx/>
              <a:buNone/>
            </a:pPr>
            <a:r>
              <a:rPr lang="en-US" altLang="en-US" sz="1800"/>
              <a:t>&lt;/BODY&gt;</a:t>
            </a:r>
          </a:p>
          <a:p>
            <a:pPr>
              <a:lnSpc>
                <a:spcPct val="90000"/>
              </a:lnSpc>
              <a:buFontTx/>
              <a:buNone/>
            </a:pPr>
            <a:r>
              <a:rPr lang="en-US" altLang="en-US" sz="1800"/>
              <a:t>&lt;/HTML&gt;</a:t>
            </a:r>
          </a:p>
          <a:p>
            <a:pPr>
              <a:lnSpc>
                <a:spcPct val="90000"/>
              </a:lnSpc>
              <a:buFontTx/>
              <a:buNone/>
            </a:pPr>
            <a:endParaRPr lang="en-US" altLang="en-US" sz="1800"/>
          </a:p>
        </p:txBody>
      </p:sp>
      <p:sp>
        <p:nvSpPr>
          <p:cNvPr id="30724" name="Rectangle 4"/>
          <p:cNvSpPr>
            <a:spLocks noGrp="1" noChangeArrowheads="1"/>
          </p:cNvSpPr>
          <p:nvPr>
            <p:ph sz="half" idx="2"/>
          </p:nvPr>
        </p:nvSpPr>
        <p:spPr>
          <a:xfrm>
            <a:off x="6176964" y="1600201"/>
            <a:ext cx="4033837" cy="4525963"/>
          </a:xfrm>
          <a:solidFill>
            <a:schemeClr val="accent1"/>
          </a:solidFill>
        </p:spPr>
        <p:txBody>
          <a:bodyPr>
            <a:normAutofit fontScale="85000" lnSpcReduction="20000"/>
          </a:bodyPr>
          <a:lstStyle/>
          <a:p>
            <a:pPr>
              <a:buFontTx/>
              <a:buNone/>
            </a:pPr>
            <a:endParaRPr lang="en-US" altLang="en-US" b="1">
              <a:solidFill>
                <a:schemeClr val="tx2"/>
              </a:solidFill>
            </a:endParaRPr>
          </a:p>
          <a:p>
            <a:pPr>
              <a:buFontTx/>
              <a:buNone/>
            </a:pPr>
            <a:endParaRPr lang="en-US" altLang="en-US" b="1">
              <a:solidFill>
                <a:schemeClr val="tx2"/>
              </a:solidFill>
            </a:endParaRPr>
          </a:p>
          <a:p>
            <a:pPr>
              <a:buFontTx/>
              <a:buNone/>
            </a:pPr>
            <a:r>
              <a:rPr lang="en-US" altLang="en-US" b="1">
                <a:solidFill>
                  <a:schemeClr val="tx2"/>
                </a:solidFill>
              </a:rPr>
              <a:t>Heading 1</a:t>
            </a:r>
          </a:p>
          <a:p>
            <a:pPr>
              <a:buFontTx/>
              <a:buNone/>
            </a:pPr>
            <a:r>
              <a:rPr lang="en-US" altLang="en-US" b="1">
                <a:solidFill>
                  <a:schemeClr val="tx2"/>
                </a:solidFill>
              </a:rPr>
              <a:t>Heading 2</a:t>
            </a:r>
          </a:p>
          <a:p>
            <a:pPr>
              <a:buFontTx/>
              <a:buNone/>
            </a:pPr>
            <a:r>
              <a:rPr lang="en-US" altLang="en-US" sz="2400" b="1">
                <a:solidFill>
                  <a:schemeClr val="tx2"/>
                </a:solidFill>
              </a:rPr>
              <a:t>Heading 3</a:t>
            </a:r>
          </a:p>
          <a:p>
            <a:pPr>
              <a:buFontTx/>
              <a:buNone/>
            </a:pPr>
            <a:r>
              <a:rPr lang="en-US" altLang="en-US" sz="2000" b="1">
                <a:solidFill>
                  <a:schemeClr val="tx2"/>
                </a:solidFill>
              </a:rPr>
              <a:t>Heading 4</a:t>
            </a:r>
          </a:p>
          <a:p>
            <a:pPr>
              <a:buFontTx/>
              <a:buNone/>
            </a:pPr>
            <a:r>
              <a:rPr lang="en-US" altLang="en-US" sz="1800" b="1">
                <a:solidFill>
                  <a:schemeClr val="tx2"/>
                </a:solidFill>
              </a:rPr>
              <a:t>Heading 5</a:t>
            </a:r>
          </a:p>
          <a:p>
            <a:pPr>
              <a:buFontTx/>
              <a:buNone/>
            </a:pPr>
            <a:r>
              <a:rPr lang="en-US" altLang="en-US" sz="1600" b="1">
                <a:solidFill>
                  <a:schemeClr val="tx2"/>
                </a:solidFill>
              </a:rPr>
              <a:t>Heading 6</a:t>
            </a:r>
          </a:p>
        </p:txBody>
      </p:sp>
      <p:sp>
        <p:nvSpPr>
          <p:cNvPr id="7" name="Slide Number Placeholder 6"/>
          <p:cNvSpPr>
            <a:spLocks noGrp="1"/>
          </p:cNvSpPr>
          <p:nvPr>
            <p:ph type="sldNum" sz="quarter" idx="12"/>
          </p:nvPr>
        </p:nvSpPr>
        <p:spPr/>
        <p:txBody>
          <a:bodyPr/>
          <a:lstStyle/>
          <a:p>
            <a:fld id="{B5A2E99F-00DF-4D35-9D53-16D626F09195}" type="slidenum">
              <a:rPr lang="ar-SA" altLang="en-US"/>
              <a:pPr/>
              <a:t>46</a:t>
            </a:fld>
            <a:endParaRPr lang="en-US" altLang="en-US"/>
          </a:p>
        </p:txBody>
      </p:sp>
    </p:spTree>
    <p:extLst>
      <p:ext uri="{BB962C8B-B14F-4D97-AF65-F5344CB8AC3E}">
        <p14:creationId xmlns:p14="http://schemas.microsoft.com/office/powerpoint/2010/main" val="8160699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solidFill>
            <a:schemeClr val="tx2"/>
          </a:solidFill>
        </p:spPr>
        <p:txBody>
          <a:bodyPr/>
          <a:lstStyle/>
          <a:p>
            <a:r>
              <a:rPr lang="en-US" altLang="en-US">
                <a:solidFill>
                  <a:srgbClr val="FFFF00"/>
                </a:solidFill>
              </a:rPr>
              <a:t>Paragraphs, &lt;P&gt; &lt;/P&gt;</a:t>
            </a:r>
          </a:p>
        </p:txBody>
      </p:sp>
      <p:sp>
        <p:nvSpPr>
          <p:cNvPr id="31747" name="Rectangle 3"/>
          <p:cNvSpPr>
            <a:spLocks noGrp="1" noChangeArrowheads="1"/>
          </p:cNvSpPr>
          <p:nvPr>
            <p:ph idx="1"/>
          </p:nvPr>
        </p:nvSpPr>
        <p:spPr>
          <a:solidFill>
            <a:schemeClr val="accent1"/>
          </a:solidFill>
        </p:spPr>
        <p:txBody>
          <a:bodyPr/>
          <a:lstStyle/>
          <a:p>
            <a:pPr>
              <a:buClr>
                <a:schemeClr val="bg1"/>
              </a:buClr>
              <a:buFont typeface="Wingdings" panose="05000000000000000000" pitchFamily="2" charset="2"/>
              <a:buChar char="§"/>
            </a:pPr>
            <a:r>
              <a:rPr lang="en-US" altLang="en-US"/>
              <a:t>Paragraphs allow you to add text to a document in such a way that it will automatically adjust the end of line to suite the window size of the browser in which it is being displayed. Each line of text will stretch the entire length of the window.</a:t>
            </a:r>
          </a:p>
        </p:txBody>
      </p:sp>
      <p:sp>
        <p:nvSpPr>
          <p:cNvPr id="6" name="Slide Number Placeholder 5"/>
          <p:cNvSpPr>
            <a:spLocks noGrp="1"/>
          </p:cNvSpPr>
          <p:nvPr>
            <p:ph type="sldNum" sz="quarter" idx="12"/>
          </p:nvPr>
        </p:nvSpPr>
        <p:spPr/>
        <p:txBody>
          <a:bodyPr/>
          <a:lstStyle/>
          <a:p>
            <a:fld id="{0FAF377D-D903-42E4-BDA7-535D487FFB02}" type="slidenum">
              <a:rPr lang="ar-SA" altLang="en-US"/>
              <a:pPr/>
              <a:t>47</a:t>
            </a:fld>
            <a:endParaRPr lang="en-US" altLang="en-US"/>
          </a:p>
        </p:txBody>
      </p:sp>
    </p:spTree>
    <p:extLst>
      <p:ext uri="{BB962C8B-B14F-4D97-AF65-F5344CB8AC3E}">
        <p14:creationId xmlns:p14="http://schemas.microsoft.com/office/powerpoint/2010/main" val="22657561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solidFill>
            <a:schemeClr val="tx2"/>
          </a:solidFill>
        </p:spPr>
        <p:txBody>
          <a:bodyPr/>
          <a:lstStyle/>
          <a:p>
            <a:r>
              <a:rPr lang="en-US" altLang="en-US">
                <a:solidFill>
                  <a:srgbClr val="FFFF00"/>
                </a:solidFill>
              </a:rPr>
              <a:t>Paragraphs, &lt;P&gt; &lt;/P&gt;</a:t>
            </a:r>
          </a:p>
        </p:txBody>
      </p:sp>
      <p:sp>
        <p:nvSpPr>
          <p:cNvPr id="32771" name="Rectangle 3"/>
          <p:cNvSpPr>
            <a:spLocks noGrp="1" noChangeArrowheads="1"/>
          </p:cNvSpPr>
          <p:nvPr>
            <p:ph sz="half" idx="1"/>
          </p:nvPr>
        </p:nvSpPr>
        <p:spPr>
          <a:xfrm>
            <a:off x="1981200" y="1600201"/>
            <a:ext cx="4033838" cy="4525963"/>
          </a:xfrm>
          <a:solidFill>
            <a:schemeClr val="accent1"/>
          </a:solidFill>
        </p:spPr>
        <p:txBody>
          <a:bodyPr>
            <a:normAutofit fontScale="70000" lnSpcReduction="20000"/>
          </a:bodyPr>
          <a:lstStyle/>
          <a:p>
            <a:pPr>
              <a:lnSpc>
                <a:spcPct val="90000"/>
              </a:lnSpc>
              <a:buFontTx/>
              <a:buNone/>
            </a:pPr>
            <a:r>
              <a:rPr lang="en-US" altLang="en-US" sz="1400" dirty="0"/>
              <a:t>&lt;HTML&gt;&lt;HEAD&gt;</a:t>
            </a:r>
          </a:p>
          <a:p>
            <a:pPr>
              <a:lnSpc>
                <a:spcPct val="90000"/>
              </a:lnSpc>
              <a:buFontTx/>
              <a:buNone/>
            </a:pPr>
            <a:r>
              <a:rPr lang="en-US" altLang="en-US" sz="1400" dirty="0"/>
              <a:t>&lt;TITLE&gt; Example Page&lt;/TITLE&gt;</a:t>
            </a:r>
          </a:p>
          <a:p>
            <a:pPr>
              <a:lnSpc>
                <a:spcPct val="90000"/>
              </a:lnSpc>
              <a:buFontTx/>
              <a:buNone/>
            </a:pPr>
            <a:r>
              <a:rPr lang="en-US" altLang="en-US" sz="1400" dirty="0"/>
              <a:t>&lt;/HEAD&gt;</a:t>
            </a:r>
          </a:p>
          <a:p>
            <a:pPr>
              <a:lnSpc>
                <a:spcPct val="90000"/>
              </a:lnSpc>
              <a:buFontTx/>
              <a:buNone/>
            </a:pPr>
            <a:r>
              <a:rPr lang="en-US" altLang="en-US" sz="1400" dirty="0"/>
              <a:t>&lt;BODY&gt;&lt;/H1&gt; Heading 1 &lt;/H1&gt;</a:t>
            </a:r>
          </a:p>
          <a:p>
            <a:pPr>
              <a:lnSpc>
                <a:spcPct val="90000"/>
              </a:lnSpc>
              <a:buFontTx/>
              <a:buNone/>
            </a:pPr>
            <a:r>
              <a:rPr lang="en-US" altLang="en-US" sz="1400" dirty="0"/>
              <a:t>&lt;P&gt; Paragraph 1, ….&lt;/P&gt;</a:t>
            </a:r>
          </a:p>
          <a:p>
            <a:pPr>
              <a:lnSpc>
                <a:spcPct val="90000"/>
              </a:lnSpc>
              <a:buFontTx/>
              <a:buNone/>
            </a:pPr>
            <a:r>
              <a:rPr lang="en-US" altLang="en-US" sz="1400" dirty="0"/>
              <a:t>&lt;H2&gt; Heading 2 &lt;/H2&gt;</a:t>
            </a:r>
          </a:p>
          <a:p>
            <a:pPr>
              <a:lnSpc>
                <a:spcPct val="90000"/>
              </a:lnSpc>
              <a:buFontTx/>
              <a:buNone/>
            </a:pPr>
            <a:r>
              <a:rPr lang="en-US" altLang="en-US" sz="1400" dirty="0"/>
              <a:t>&lt;P&gt; Paragraph 2, ….&lt;/P&gt;</a:t>
            </a:r>
          </a:p>
          <a:p>
            <a:pPr>
              <a:lnSpc>
                <a:spcPct val="90000"/>
              </a:lnSpc>
              <a:buFontTx/>
              <a:buNone/>
            </a:pPr>
            <a:r>
              <a:rPr lang="en-US" altLang="en-US" sz="1400" dirty="0"/>
              <a:t>&lt;H3&gt; Heading 3 &lt;/H3&gt;</a:t>
            </a:r>
          </a:p>
          <a:p>
            <a:pPr>
              <a:lnSpc>
                <a:spcPct val="90000"/>
              </a:lnSpc>
              <a:buFontTx/>
              <a:buNone/>
            </a:pPr>
            <a:r>
              <a:rPr lang="en-US" altLang="en-US" sz="1400" dirty="0"/>
              <a:t>&lt;P&gt; Paragraph 3, ….&lt;/P&gt;</a:t>
            </a:r>
          </a:p>
          <a:p>
            <a:pPr>
              <a:lnSpc>
                <a:spcPct val="90000"/>
              </a:lnSpc>
              <a:buFontTx/>
              <a:buNone/>
            </a:pPr>
            <a:r>
              <a:rPr lang="en-US" altLang="en-US" sz="1400" dirty="0"/>
              <a:t>&lt;H4&gt; Heading 4 &lt;/H4&gt;</a:t>
            </a:r>
          </a:p>
          <a:p>
            <a:pPr>
              <a:lnSpc>
                <a:spcPct val="90000"/>
              </a:lnSpc>
              <a:buFontTx/>
              <a:buNone/>
            </a:pPr>
            <a:r>
              <a:rPr lang="en-US" altLang="en-US" sz="1400" dirty="0"/>
              <a:t>&lt;P&gt; Paragraph 4, ….&lt;/P&gt;</a:t>
            </a:r>
          </a:p>
          <a:p>
            <a:pPr>
              <a:lnSpc>
                <a:spcPct val="90000"/>
              </a:lnSpc>
              <a:buFontTx/>
              <a:buNone/>
            </a:pPr>
            <a:r>
              <a:rPr lang="en-US" altLang="en-US" sz="1400" dirty="0"/>
              <a:t>&lt;H5&gt; Heading 5 &lt;/H5&gt;</a:t>
            </a:r>
          </a:p>
          <a:p>
            <a:pPr>
              <a:lnSpc>
                <a:spcPct val="90000"/>
              </a:lnSpc>
              <a:buFontTx/>
              <a:buNone/>
            </a:pPr>
            <a:r>
              <a:rPr lang="en-US" altLang="en-US" sz="1400" dirty="0"/>
              <a:t>&lt;P&gt; Paragraph 5, ….&lt;/P&gt;</a:t>
            </a:r>
          </a:p>
          <a:p>
            <a:pPr>
              <a:lnSpc>
                <a:spcPct val="90000"/>
              </a:lnSpc>
              <a:buFontTx/>
              <a:buNone/>
            </a:pPr>
            <a:r>
              <a:rPr lang="en-US" altLang="en-US" sz="1400" dirty="0"/>
              <a:t>&lt;H6&gt; Heading 6&lt;/H6&gt;</a:t>
            </a:r>
          </a:p>
          <a:p>
            <a:pPr>
              <a:lnSpc>
                <a:spcPct val="90000"/>
              </a:lnSpc>
              <a:buFontTx/>
              <a:buNone/>
            </a:pPr>
            <a:r>
              <a:rPr lang="en-US" altLang="en-US" sz="1400" dirty="0"/>
              <a:t>&lt;P&gt; Paragraph 6, ….&lt;/P&gt;</a:t>
            </a:r>
          </a:p>
          <a:p>
            <a:pPr>
              <a:lnSpc>
                <a:spcPct val="90000"/>
              </a:lnSpc>
              <a:buFontTx/>
              <a:buNone/>
            </a:pPr>
            <a:r>
              <a:rPr lang="en-US" altLang="en-US" sz="1400" dirty="0"/>
              <a:t>&lt;/BODY&gt;&lt;/HTML&gt;</a:t>
            </a:r>
          </a:p>
          <a:p>
            <a:pPr>
              <a:lnSpc>
                <a:spcPct val="90000"/>
              </a:lnSpc>
              <a:buFontTx/>
              <a:buNone/>
            </a:pPr>
            <a:endParaRPr lang="en-US" altLang="en-US" sz="1400" dirty="0"/>
          </a:p>
          <a:p>
            <a:pPr>
              <a:lnSpc>
                <a:spcPct val="90000"/>
              </a:lnSpc>
              <a:buFontTx/>
              <a:buNone/>
            </a:pPr>
            <a:endParaRPr lang="en-US" altLang="en-US" sz="1200" dirty="0"/>
          </a:p>
          <a:p>
            <a:pPr>
              <a:lnSpc>
                <a:spcPct val="90000"/>
              </a:lnSpc>
              <a:buFontTx/>
              <a:buNone/>
            </a:pPr>
            <a:endParaRPr lang="en-US" altLang="en-US" sz="1200" dirty="0"/>
          </a:p>
          <a:p>
            <a:pPr>
              <a:lnSpc>
                <a:spcPct val="90000"/>
              </a:lnSpc>
              <a:buFontTx/>
              <a:buNone/>
            </a:pPr>
            <a:endParaRPr lang="en-US" altLang="en-US" sz="1200" dirty="0"/>
          </a:p>
          <a:p>
            <a:pPr>
              <a:lnSpc>
                <a:spcPct val="90000"/>
              </a:lnSpc>
              <a:buFontTx/>
              <a:buNone/>
            </a:pPr>
            <a:endParaRPr lang="en-US" altLang="en-US" sz="1200" dirty="0"/>
          </a:p>
        </p:txBody>
      </p:sp>
      <p:sp>
        <p:nvSpPr>
          <p:cNvPr id="32772" name="Rectangle 4"/>
          <p:cNvSpPr>
            <a:spLocks noGrp="1" noChangeArrowheads="1"/>
          </p:cNvSpPr>
          <p:nvPr>
            <p:ph sz="half" idx="2"/>
          </p:nvPr>
        </p:nvSpPr>
        <p:spPr>
          <a:xfrm>
            <a:off x="6176964" y="1600201"/>
            <a:ext cx="4033837" cy="4525963"/>
          </a:xfrm>
        </p:spPr>
        <p:txBody>
          <a:bodyPr>
            <a:normAutofit fontScale="70000" lnSpcReduction="20000"/>
          </a:bodyPr>
          <a:lstStyle/>
          <a:p>
            <a:pPr>
              <a:buFontTx/>
              <a:buNone/>
            </a:pPr>
            <a:r>
              <a:rPr lang="en-US" altLang="en-US" b="1" dirty="0">
                <a:solidFill>
                  <a:srgbClr val="990000"/>
                </a:solidFill>
              </a:rPr>
              <a:t>Heading 1</a:t>
            </a:r>
          </a:p>
          <a:p>
            <a:pPr>
              <a:buFontTx/>
              <a:buNone/>
            </a:pPr>
            <a:r>
              <a:rPr lang="en-US" altLang="en-US" sz="1400" dirty="0">
                <a:solidFill>
                  <a:srgbClr val="990000"/>
                </a:solidFill>
              </a:rPr>
              <a:t>Paragraph 1,….</a:t>
            </a:r>
          </a:p>
          <a:p>
            <a:pPr>
              <a:buFontTx/>
              <a:buNone/>
            </a:pPr>
            <a:r>
              <a:rPr lang="en-US" altLang="en-US" b="1" dirty="0">
                <a:solidFill>
                  <a:srgbClr val="990000"/>
                </a:solidFill>
              </a:rPr>
              <a:t>Heading 2</a:t>
            </a:r>
          </a:p>
          <a:p>
            <a:pPr>
              <a:buFontTx/>
              <a:buNone/>
            </a:pPr>
            <a:r>
              <a:rPr lang="en-US" altLang="en-US" sz="1400" dirty="0">
                <a:solidFill>
                  <a:srgbClr val="990000"/>
                </a:solidFill>
              </a:rPr>
              <a:t>Paragraph 2,….</a:t>
            </a:r>
            <a:endParaRPr lang="en-US" altLang="en-US" dirty="0">
              <a:solidFill>
                <a:srgbClr val="990000"/>
              </a:solidFill>
            </a:endParaRPr>
          </a:p>
          <a:p>
            <a:pPr>
              <a:buFontTx/>
              <a:buNone/>
            </a:pPr>
            <a:r>
              <a:rPr lang="en-US" altLang="en-US" sz="2400" b="1" dirty="0">
                <a:solidFill>
                  <a:srgbClr val="990000"/>
                </a:solidFill>
              </a:rPr>
              <a:t>Heading 3</a:t>
            </a:r>
          </a:p>
          <a:p>
            <a:pPr>
              <a:buFontTx/>
              <a:buNone/>
            </a:pPr>
            <a:r>
              <a:rPr lang="en-US" altLang="en-US" sz="1400" dirty="0">
                <a:solidFill>
                  <a:srgbClr val="990000"/>
                </a:solidFill>
              </a:rPr>
              <a:t>Paragraph 3,….</a:t>
            </a:r>
            <a:endParaRPr lang="en-US" altLang="en-US" sz="2400" dirty="0">
              <a:solidFill>
                <a:srgbClr val="990000"/>
              </a:solidFill>
            </a:endParaRPr>
          </a:p>
          <a:p>
            <a:pPr>
              <a:buFontTx/>
              <a:buNone/>
            </a:pPr>
            <a:r>
              <a:rPr lang="en-US" altLang="en-US" sz="2000" b="1" dirty="0">
                <a:solidFill>
                  <a:srgbClr val="990000"/>
                </a:solidFill>
              </a:rPr>
              <a:t>Heading 4</a:t>
            </a:r>
          </a:p>
          <a:p>
            <a:pPr>
              <a:buFontTx/>
              <a:buNone/>
            </a:pPr>
            <a:r>
              <a:rPr lang="en-US" altLang="en-US" sz="1400" dirty="0">
                <a:solidFill>
                  <a:srgbClr val="990000"/>
                </a:solidFill>
              </a:rPr>
              <a:t>Paragraph 4,….</a:t>
            </a:r>
            <a:endParaRPr lang="en-US" altLang="en-US" sz="2000" dirty="0">
              <a:solidFill>
                <a:srgbClr val="990000"/>
              </a:solidFill>
            </a:endParaRPr>
          </a:p>
          <a:p>
            <a:pPr>
              <a:buFontTx/>
              <a:buNone/>
            </a:pPr>
            <a:r>
              <a:rPr lang="en-US" altLang="en-US" sz="1800" b="1" dirty="0">
                <a:solidFill>
                  <a:srgbClr val="990000"/>
                </a:solidFill>
              </a:rPr>
              <a:t>Heading 5</a:t>
            </a:r>
          </a:p>
          <a:p>
            <a:pPr>
              <a:buFontTx/>
              <a:buNone/>
            </a:pPr>
            <a:r>
              <a:rPr lang="en-US" altLang="en-US" sz="1400" dirty="0">
                <a:solidFill>
                  <a:srgbClr val="990000"/>
                </a:solidFill>
              </a:rPr>
              <a:t>Paragraph 5,….</a:t>
            </a:r>
            <a:endParaRPr lang="en-US" altLang="en-US" sz="1800" dirty="0">
              <a:solidFill>
                <a:srgbClr val="990000"/>
              </a:solidFill>
            </a:endParaRPr>
          </a:p>
          <a:p>
            <a:pPr>
              <a:buFontTx/>
              <a:buNone/>
            </a:pPr>
            <a:r>
              <a:rPr lang="en-US" altLang="en-US" sz="1600" b="1" dirty="0">
                <a:solidFill>
                  <a:srgbClr val="990000"/>
                </a:solidFill>
              </a:rPr>
              <a:t>Heading 6</a:t>
            </a:r>
          </a:p>
          <a:p>
            <a:pPr>
              <a:buFontTx/>
              <a:buNone/>
            </a:pPr>
            <a:r>
              <a:rPr lang="en-US" altLang="en-US" sz="1400" dirty="0">
                <a:solidFill>
                  <a:srgbClr val="990000"/>
                </a:solidFill>
              </a:rPr>
              <a:t>Paragraph 6,….</a:t>
            </a:r>
            <a:endParaRPr lang="en-US" altLang="en-US" sz="1600" dirty="0">
              <a:solidFill>
                <a:srgbClr val="990000"/>
              </a:solidFill>
            </a:endParaRPr>
          </a:p>
          <a:p>
            <a:pPr>
              <a:buFontTx/>
              <a:buNone/>
            </a:pPr>
            <a:endParaRPr lang="en-US" altLang="en-US" dirty="0">
              <a:solidFill>
                <a:srgbClr val="990000"/>
              </a:solidFill>
            </a:endParaRPr>
          </a:p>
        </p:txBody>
      </p:sp>
      <p:sp>
        <p:nvSpPr>
          <p:cNvPr id="7" name="Slide Number Placeholder 6"/>
          <p:cNvSpPr>
            <a:spLocks noGrp="1"/>
          </p:cNvSpPr>
          <p:nvPr>
            <p:ph type="sldNum" sz="quarter" idx="12"/>
          </p:nvPr>
        </p:nvSpPr>
        <p:spPr/>
        <p:txBody>
          <a:bodyPr/>
          <a:lstStyle/>
          <a:p>
            <a:fld id="{62679668-A2A5-47C7-B341-618B55AA5922}" type="slidenum">
              <a:rPr lang="ar-SA" altLang="en-US"/>
              <a:pPr/>
              <a:t>48</a:t>
            </a:fld>
            <a:endParaRPr lang="en-US" altLang="en-US"/>
          </a:p>
        </p:txBody>
      </p:sp>
    </p:spTree>
    <p:extLst>
      <p:ext uri="{BB962C8B-B14F-4D97-AF65-F5344CB8AC3E}">
        <p14:creationId xmlns:p14="http://schemas.microsoft.com/office/powerpoint/2010/main" val="42296662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solidFill>
            <a:schemeClr val="tx2"/>
          </a:solidFill>
        </p:spPr>
        <p:txBody>
          <a:bodyPr/>
          <a:lstStyle/>
          <a:p>
            <a:r>
              <a:rPr lang="en-US" altLang="en-US">
                <a:solidFill>
                  <a:srgbClr val="FFFF00"/>
                </a:solidFill>
              </a:rPr>
              <a:t>Break, &lt;BR&gt;</a:t>
            </a:r>
          </a:p>
        </p:txBody>
      </p:sp>
      <p:sp>
        <p:nvSpPr>
          <p:cNvPr id="33795" name="Rectangle 3"/>
          <p:cNvSpPr>
            <a:spLocks noGrp="1" noChangeArrowheads="1"/>
          </p:cNvSpPr>
          <p:nvPr>
            <p:ph idx="1"/>
          </p:nvPr>
        </p:nvSpPr>
        <p:spPr>
          <a:solidFill>
            <a:schemeClr val="accent1"/>
          </a:solidFill>
        </p:spPr>
        <p:txBody>
          <a:bodyPr/>
          <a:lstStyle/>
          <a:p>
            <a:pPr>
              <a:buClr>
                <a:schemeClr val="bg1"/>
              </a:buClr>
              <a:buFont typeface="Wingdings" panose="05000000000000000000" pitchFamily="2" charset="2"/>
              <a:buChar char="§"/>
            </a:pPr>
            <a:r>
              <a:rPr lang="en-US" altLang="en-US"/>
              <a:t>Line breaks allow you to decide where the text will break on a line or continue to the end of the window.</a:t>
            </a:r>
          </a:p>
          <a:p>
            <a:pPr>
              <a:buClr>
                <a:schemeClr val="bg1"/>
              </a:buClr>
              <a:buFont typeface="Wingdings" panose="05000000000000000000" pitchFamily="2" charset="2"/>
              <a:buChar char="§"/>
            </a:pPr>
            <a:r>
              <a:rPr lang="en-US" altLang="en-US"/>
              <a:t>A &lt;BR&gt; is an empty Element, meaning that it may contain attributes but it does not contain content.</a:t>
            </a:r>
          </a:p>
          <a:p>
            <a:pPr>
              <a:buClr>
                <a:schemeClr val="bg1"/>
              </a:buClr>
              <a:buFont typeface="Wingdings" panose="05000000000000000000" pitchFamily="2" charset="2"/>
              <a:buChar char="§"/>
            </a:pPr>
            <a:r>
              <a:rPr lang="en-US" altLang="en-US"/>
              <a:t>The &lt;BR&gt; element does not have a closing tag.</a:t>
            </a:r>
          </a:p>
          <a:p>
            <a:pPr>
              <a:buClr>
                <a:schemeClr val="bg1"/>
              </a:buClr>
              <a:buFont typeface="Wingdings" panose="05000000000000000000" pitchFamily="2" charset="2"/>
              <a:buNone/>
            </a:pPr>
            <a:endParaRPr lang="en-US" altLang="en-US"/>
          </a:p>
        </p:txBody>
      </p:sp>
      <p:sp>
        <p:nvSpPr>
          <p:cNvPr id="6" name="Slide Number Placeholder 5"/>
          <p:cNvSpPr>
            <a:spLocks noGrp="1"/>
          </p:cNvSpPr>
          <p:nvPr>
            <p:ph type="sldNum" sz="quarter" idx="12"/>
          </p:nvPr>
        </p:nvSpPr>
        <p:spPr/>
        <p:txBody>
          <a:bodyPr/>
          <a:lstStyle/>
          <a:p>
            <a:fld id="{CE268944-36F1-410C-B23F-A2A038A551BA}" type="slidenum">
              <a:rPr lang="ar-SA" altLang="en-US"/>
              <a:pPr/>
              <a:t>49</a:t>
            </a:fld>
            <a:endParaRPr lang="en-US" altLang="en-US"/>
          </a:p>
        </p:txBody>
      </p:sp>
    </p:spTree>
    <p:extLst>
      <p:ext uri="{BB962C8B-B14F-4D97-AF65-F5344CB8AC3E}">
        <p14:creationId xmlns:p14="http://schemas.microsoft.com/office/powerpoint/2010/main" val="39268459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4001" y="223"/>
            <a:ext cx="9143999" cy="10287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925358" y="1"/>
            <a:ext cx="4742641" cy="59994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24001" y="0"/>
            <a:ext cx="9088207" cy="102057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3172" y="52323"/>
            <a:ext cx="9145590" cy="901826"/>
          </a:xfrm>
          <a:prstGeom prst="rect">
            <a:avLst/>
          </a:prstGeom>
          <a:blipFill>
            <a:blip r:embed="rId6" cstate="print"/>
            <a:stretch>
              <a:fillRect/>
            </a:stretch>
          </a:blipFill>
        </p:spPr>
        <p:txBody>
          <a:bodyPr wrap="square" lIns="0" tIns="0" rIns="0" bIns="0" rtlCol="0"/>
          <a:lstStyle/>
          <a:p>
            <a:endParaRPr/>
          </a:p>
        </p:txBody>
      </p:sp>
      <p:sp>
        <p:nvSpPr>
          <p:cNvPr id="7" name="object 7"/>
          <p:cNvSpPr txBox="1"/>
          <p:nvPr/>
        </p:nvSpPr>
        <p:spPr>
          <a:xfrm>
            <a:off x="1907540" y="1688554"/>
            <a:ext cx="7933690" cy="3075305"/>
          </a:xfrm>
          <a:prstGeom prst="rect">
            <a:avLst/>
          </a:prstGeom>
        </p:spPr>
        <p:txBody>
          <a:bodyPr vert="horz" wrap="square" lIns="0" tIns="89535" rIns="0" bIns="0" rtlCol="0">
            <a:spAutoFit/>
          </a:bodyPr>
          <a:lstStyle/>
          <a:p>
            <a:pPr marL="12700">
              <a:spcBef>
                <a:spcPts val="705"/>
              </a:spcBef>
            </a:pPr>
            <a:r>
              <a:rPr sz="2350" spc="15" dirty="0">
                <a:solidFill>
                  <a:srgbClr val="0AD0D9"/>
                </a:solidFill>
                <a:latin typeface="Times New Roman"/>
                <a:cs typeface="Times New Roman"/>
              </a:rPr>
              <a:t>-</a:t>
            </a:r>
            <a:r>
              <a:rPr sz="2500" spc="15" dirty="0">
                <a:latin typeface="Times New Roman"/>
                <a:cs typeface="Times New Roman"/>
              </a:rPr>
              <a:t>Text </a:t>
            </a:r>
            <a:r>
              <a:rPr sz="2500" spc="35" dirty="0">
                <a:latin typeface="Times New Roman"/>
                <a:cs typeface="Times New Roman"/>
              </a:rPr>
              <a:t>Based </a:t>
            </a:r>
            <a:r>
              <a:rPr sz="2500" spc="20" dirty="0">
                <a:latin typeface="Times New Roman"/>
                <a:cs typeface="Times New Roman"/>
              </a:rPr>
              <a:t>Sites, </a:t>
            </a:r>
            <a:r>
              <a:rPr sz="2500" spc="55" dirty="0">
                <a:latin typeface="Times New Roman"/>
                <a:cs typeface="Times New Roman"/>
              </a:rPr>
              <a:t>single</a:t>
            </a:r>
            <a:r>
              <a:rPr sz="2500" spc="-270" dirty="0">
                <a:latin typeface="Times New Roman"/>
                <a:cs typeface="Times New Roman"/>
              </a:rPr>
              <a:t> </a:t>
            </a:r>
            <a:r>
              <a:rPr sz="2500" spc="110" dirty="0">
                <a:latin typeface="Times New Roman"/>
                <a:cs typeface="Times New Roman"/>
              </a:rPr>
              <a:t>column</a:t>
            </a:r>
            <a:endParaRPr sz="2500" dirty="0">
              <a:latin typeface="Times New Roman"/>
              <a:cs typeface="Times New Roman"/>
            </a:endParaRPr>
          </a:p>
          <a:p>
            <a:pPr marL="12700">
              <a:spcBef>
                <a:spcPts val="605"/>
              </a:spcBef>
            </a:pPr>
            <a:r>
              <a:rPr sz="2500" spc="55" dirty="0">
                <a:latin typeface="Times New Roman"/>
                <a:cs typeface="Times New Roman"/>
              </a:rPr>
              <a:t>-First </a:t>
            </a:r>
            <a:r>
              <a:rPr sz="2500" spc="75" dirty="0">
                <a:latin typeface="Times New Roman"/>
                <a:cs typeface="Times New Roman"/>
              </a:rPr>
              <a:t>Web</a:t>
            </a:r>
            <a:r>
              <a:rPr sz="2500" spc="-190" dirty="0">
                <a:latin typeface="Times New Roman"/>
                <a:cs typeface="Times New Roman"/>
              </a:rPr>
              <a:t> </a:t>
            </a:r>
            <a:r>
              <a:rPr sz="2500" spc="30" dirty="0">
                <a:latin typeface="Times New Roman"/>
                <a:cs typeface="Times New Roman"/>
              </a:rPr>
              <a:t>Browser</a:t>
            </a:r>
            <a:endParaRPr sz="2500" dirty="0">
              <a:latin typeface="Times New Roman"/>
              <a:cs typeface="Times New Roman"/>
            </a:endParaRPr>
          </a:p>
          <a:p>
            <a:pPr marL="12700">
              <a:spcBef>
                <a:spcPts val="600"/>
              </a:spcBef>
            </a:pPr>
            <a:r>
              <a:rPr sz="2500" spc="70" dirty="0">
                <a:latin typeface="Times New Roman"/>
                <a:cs typeface="Times New Roman"/>
              </a:rPr>
              <a:t>-World </a:t>
            </a:r>
            <a:r>
              <a:rPr sz="2500" spc="110" dirty="0">
                <a:latin typeface="Times New Roman"/>
                <a:cs typeface="Times New Roman"/>
              </a:rPr>
              <a:t>Wide </a:t>
            </a:r>
            <a:r>
              <a:rPr sz="2500" spc="75" dirty="0">
                <a:latin typeface="Times New Roman"/>
                <a:cs typeface="Times New Roman"/>
              </a:rPr>
              <a:t>Web</a:t>
            </a:r>
            <a:r>
              <a:rPr sz="2500" spc="-360" dirty="0">
                <a:latin typeface="Times New Roman"/>
                <a:cs typeface="Times New Roman"/>
              </a:rPr>
              <a:t> </a:t>
            </a:r>
            <a:r>
              <a:rPr sz="2500" spc="80" dirty="0">
                <a:latin typeface="Times New Roman"/>
                <a:cs typeface="Times New Roman"/>
              </a:rPr>
              <a:t>Consortium(W3C)</a:t>
            </a:r>
            <a:endParaRPr sz="2500" dirty="0">
              <a:latin typeface="Times New Roman"/>
              <a:cs typeface="Times New Roman"/>
            </a:endParaRPr>
          </a:p>
          <a:p>
            <a:pPr marL="12700">
              <a:spcBef>
                <a:spcPts val="600"/>
              </a:spcBef>
            </a:pPr>
            <a:r>
              <a:rPr sz="2350" spc="65" dirty="0">
                <a:solidFill>
                  <a:srgbClr val="0AD0D9"/>
                </a:solidFill>
                <a:latin typeface="Times New Roman"/>
                <a:cs typeface="Times New Roman"/>
              </a:rPr>
              <a:t>-</a:t>
            </a:r>
            <a:r>
              <a:rPr sz="2500" spc="65" dirty="0">
                <a:latin typeface="Times New Roman"/>
                <a:cs typeface="Times New Roman"/>
              </a:rPr>
              <a:t>Some </a:t>
            </a:r>
            <a:r>
              <a:rPr sz="2500" spc="155" dirty="0">
                <a:latin typeface="Times New Roman"/>
                <a:cs typeface="Times New Roman"/>
              </a:rPr>
              <a:t>Other </a:t>
            </a:r>
            <a:r>
              <a:rPr sz="2500" spc="30" dirty="0">
                <a:latin typeface="Times New Roman"/>
                <a:cs typeface="Times New Roman"/>
              </a:rPr>
              <a:t>Browser</a:t>
            </a:r>
            <a:r>
              <a:rPr sz="2500" spc="-445" dirty="0">
                <a:latin typeface="Times New Roman"/>
                <a:cs typeface="Times New Roman"/>
              </a:rPr>
              <a:t> </a:t>
            </a:r>
            <a:r>
              <a:rPr sz="2500" spc="70" dirty="0">
                <a:latin typeface="Times New Roman"/>
                <a:cs typeface="Times New Roman"/>
              </a:rPr>
              <a:t>released.</a:t>
            </a:r>
            <a:endParaRPr sz="2500" dirty="0">
              <a:latin typeface="Times New Roman"/>
              <a:cs typeface="Times New Roman"/>
            </a:endParaRPr>
          </a:p>
          <a:p>
            <a:pPr marL="12700" marR="5080" indent="316865">
              <a:spcBef>
                <a:spcPts val="600"/>
              </a:spcBef>
            </a:pPr>
            <a:r>
              <a:rPr sz="2500" spc="45" dirty="0">
                <a:latin typeface="Times New Roman"/>
                <a:cs typeface="Times New Roman"/>
              </a:rPr>
              <a:t>-Line </a:t>
            </a:r>
            <a:r>
              <a:rPr sz="2500" spc="80" dirty="0">
                <a:latin typeface="Times New Roman"/>
                <a:cs typeface="Times New Roman"/>
              </a:rPr>
              <a:t>Mode </a:t>
            </a:r>
            <a:r>
              <a:rPr sz="2500" dirty="0">
                <a:latin typeface="Times New Roman"/>
                <a:cs typeface="Times New Roman"/>
              </a:rPr>
              <a:t>Browser, </a:t>
            </a:r>
            <a:r>
              <a:rPr sz="2500" spc="10" dirty="0">
                <a:latin typeface="Times New Roman"/>
                <a:cs typeface="Times New Roman"/>
              </a:rPr>
              <a:t>Viola </a:t>
            </a:r>
            <a:r>
              <a:rPr sz="2500" spc="185" dirty="0">
                <a:latin typeface="Times New Roman"/>
                <a:cs typeface="Times New Roman"/>
              </a:rPr>
              <a:t>WWW </a:t>
            </a:r>
            <a:r>
              <a:rPr sz="2500" dirty="0">
                <a:latin typeface="Times New Roman"/>
                <a:cs typeface="Times New Roman"/>
              </a:rPr>
              <a:t>Browser, </a:t>
            </a:r>
            <a:r>
              <a:rPr sz="2500" spc="40" dirty="0">
                <a:latin typeface="Times New Roman"/>
                <a:cs typeface="Times New Roman"/>
              </a:rPr>
              <a:t>Mosaic  </a:t>
            </a:r>
            <a:r>
              <a:rPr sz="2500" spc="15" dirty="0">
                <a:latin typeface="Times New Roman"/>
                <a:cs typeface="Times New Roman"/>
              </a:rPr>
              <a:t>Browser.(Cello </a:t>
            </a:r>
            <a:r>
              <a:rPr sz="2500" dirty="0">
                <a:latin typeface="Times New Roman"/>
                <a:cs typeface="Times New Roman"/>
              </a:rPr>
              <a:t>Browser, </a:t>
            </a:r>
            <a:r>
              <a:rPr sz="2500" spc="85" dirty="0">
                <a:latin typeface="Times New Roman"/>
                <a:cs typeface="Times New Roman"/>
              </a:rPr>
              <a:t>Netscape </a:t>
            </a:r>
            <a:r>
              <a:rPr sz="2500" spc="50" dirty="0">
                <a:latin typeface="Times New Roman"/>
                <a:cs typeface="Times New Roman"/>
              </a:rPr>
              <a:t>Navigator </a:t>
            </a:r>
            <a:r>
              <a:rPr sz="2500" spc="-229" dirty="0">
                <a:latin typeface="Times New Roman"/>
                <a:cs typeface="Times New Roman"/>
              </a:rPr>
              <a:t>1.1, </a:t>
            </a:r>
            <a:r>
              <a:rPr sz="2500" spc="114" dirty="0">
                <a:latin typeface="Times New Roman"/>
                <a:cs typeface="Times New Roman"/>
              </a:rPr>
              <a:t>Opera </a:t>
            </a:r>
            <a:r>
              <a:rPr sz="2500" spc="-125" dirty="0">
                <a:latin typeface="Times New Roman"/>
                <a:cs typeface="Times New Roman"/>
              </a:rPr>
              <a:t>1.0 </a:t>
            </a:r>
            <a:r>
              <a:rPr sz="2500" spc="10" dirty="0">
                <a:latin typeface="Times New Roman"/>
                <a:cs typeface="Times New Roman"/>
              </a:rPr>
              <a:t>,  </a:t>
            </a:r>
            <a:r>
              <a:rPr sz="2500" spc="130" dirty="0">
                <a:latin typeface="Times New Roman"/>
                <a:cs typeface="Times New Roman"/>
              </a:rPr>
              <a:t>Internet </a:t>
            </a:r>
            <a:r>
              <a:rPr sz="2500" spc="45" dirty="0">
                <a:latin typeface="Times New Roman"/>
                <a:cs typeface="Times New Roman"/>
              </a:rPr>
              <a:t>Explorer</a:t>
            </a:r>
            <a:r>
              <a:rPr sz="2500" spc="-250" dirty="0">
                <a:latin typeface="Times New Roman"/>
                <a:cs typeface="Times New Roman"/>
              </a:rPr>
              <a:t> </a:t>
            </a:r>
            <a:r>
              <a:rPr sz="2500" spc="-70" dirty="0">
                <a:latin typeface="Times New Roman"/>
                <a:cs typeface="Times New Roman"/>
              </a:rPr>
              <a:t>1.0)</a:t>
            </a:r>
            <a:endParaRPr sz="2500" dirty="0">
              <a:latin typeface="Times New Roman"/>
              <a:cs typeface="Times New Roman"/>
            </a:endParaRPr>
          </a:p>
        </p:txBody>
      </p:sp>
      <p:sp>
        <p:nvSpPr>
          <p:cNvPr id="8" name="object 8"/>
          <p:cNvSpPr txBox="1">
            <a:spLocks noGrp="1"/>
          </p:cNvSpPr>
          <p:nvPr>
            <p:ph type="title"/>
          </p:nvPr>
        </p:nvSpPr>
        <p:spPr>
          <a:xfrm>
            <a:off x="2059940" y="839469"/>
            <a:ext cx="2092960" cy="635000"/>
          </a:xfrm>
          <a:prstGeom prst="rect">
            <a:avLst/>
          </a:prstGeom>
        </p:spPr>
        <p:txBody>
          <a:bodyPr vert="horz" wrap="square" lIns="0" tIns="12065" rIns="0" bIns="0" rtlCol="0" anchor="ctr">
            <a:spAutoFit/>
          </a:bodyPr>
          <a:lstStyle/>
          <a:p>
            <a:pPr marL="12700">
              <a:lnSpc>
                <a:spcPct val="100000"/>
              </a:lnSpc>
              <a:spcBef>
                <a:spcPts val="95"/>
              </a:spcBef>
            </a:pPr>
            <a:r>
              <a:rPr sz="4000" spc="15" dirty="0"/>
              <a:t>Early</a:t>
            </a:r>
            <a:r>
              <a:rPr sz="4000" spc="-180" dirty="0"/>
              <a:t> </a:t>
            </a:r>
            <a:r>
              <a:rPr sz="4000" spc="-70" dirty="0"/>
              <a:t>90’s</a:t>
            </a:r>
            <a:endParaRPr sz="4000"/>
          </a:p>
        </p:txBody>
      </p:sp>
    </p:spTree>
    <p:extLst>
      <p:ext uri="{BB962C8B-B14F-4D97-AF65-F5344CB8AC3E}">
        <p14:creationId xmlns:p14="http://schemas.microsoft.com/office/powerpoint/2010/main" val="712373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solidFill>
            <a:schemeClr val="tx2"/>
          </a:solidFill>
        </p:spPr>
        <p:txBody>
          <a:bodyPr/>
          <a:lstStyle/>
          <a:p>
            <a:r>
              <a:rPr lang="en-US" altLang="en-US">
                <a:solidFill>
                  <a:srgbClr val="FFFF00"/>
                </a:solidFill>
              </a:rPr>
              <a:t>Break, &lt;BR&gt;</a:t>
            </a:r>
          </a:p>
        </p:txBody>
      </p:sp>
      <p:sp>
        <p:nvSpPr>
          <p:cNvPr id="34819" name="Rectangle 3"/>
          <p:cNvSpPr>
            <a:spLocks noGrp="1" noChangeArrowheads="1"/>
          </p:cNvSpPr>
          <p:nvPr>
            <p:ph sz="half" idx="1"/>
          </p:nvPr>
        </p:nvSpPr>
        <p:spPr>
          <a:xfrm>
            <a:off x="1981200" y="1600201"/>
            <a:ext cx="4033838" cy="4525963"/>
          </a:xfrm>
          <a:solidFill>
            <a:schemeClr val="accent1"/>
          </a:solidFill>
        </p:spPr>
        <p:txBody>
          <a:bodyPr>
            <a:normAutofit lnSpcReduction="10000"/>
          </a:bodyPr>
          <a:lstStyle/>
          <a:p>
            <a:pPr>
              <a:buFontTx/>
              <a:buNone/>
            </a:pPr>
            <a:r>
              <a:rPr lang="en-US" altLang="en-US" sz="1800"/>
              <a:t>&lt;HTML&gt;</a:t>
            </a:r>
          </a:p>
          <a:p>
            <a:pPr>
              <a:buFontTx/>
              <a:buNone/>
            </a:pPr>
            <a:r>
              <a:rPr lang="en-US" altLang="en-US" sz="1800"/>
              <a:t>&lt;HEAD&gt;</a:t>
            </a:r>
          </a:p>
          <a:p>
            <a:pPr>
              <a:buFontTx/>
              <a:buNone/>
            </a:pPr>
            <a:r>
              <a:rPr lang="en-US" altLang="en-US" sz="1800"/>
              <a:t>&lt;TITLE&gt; Example Page&lt;/TITLE&gt;</a:t>
            </a:r>
          </a:p>
          <a:p>
            <a:pPr>
              <a:buFontTx/>
              <a:buNone/>
            </a:pPr>
            <a:r>
              <a:rPr lang="en-US" altLang="en-US" sz="1800"/>
              <a:t>&lt;/HEAD&gt;</a:t>
            </a:r>
          </a:p>
          <a:p>
            <a:pPr>
              <a:buFontTx/>
              <a:buNone/>
            </a:pPr>
            <a:r>
              <a:rPr lang="en-US" altLang="en-US" sz="1800"/>
              <a:t>&lt;BODY&gt;</a:t>
            </a:r>
          </a:p>
          <a:p>
            <a:pPr>
              <a:buFontTx/>
              <a:buNone/>
            </a:pPr>
            <a:r>
              <a:rPr lang="en-US" altLang="en-US" sz="1800"/>
              <a:t>&lt;H1&gt; Heading 1 &lt;/H1&gt;</a:t>
            </a:r>
          </a:p>
          <a:p>
            <a:pPr>
              <a:buFontTx/>
              <a:buNone/>
            </a:pPr>
            <a:r>
              <a:rPr lang="en-US" altLang="en-US" sz="1800"/>
              <a:t>&lt;P&gt;Paragraph 1, &lt;BR&gt;</a:t>
            </a:r>
          </a:p>
          <a:p>
            <a:pPr>
              <a:buFontTx/>
              <a:buNone/>
            </a:pPr>
            <a:r>
              <a:rPr lang="en-US" altLang="en-US" sz="1800"/>
              <a:t>Line 2 &lt;BR&gt; Line 3 &lt;BR&gt;…. </a:t>
            </a:r>
          </a:p>
          <a:p>
            <a:pPr>
              <a:buFontTx/>
              <a:buNone/>
            </a:pPr>
            <a:r>
              <a:rPr lang="en-US" altLang="en-US" sz="1800"/>
              <a:t>&lt;/P&gt;</a:t>
            </a:r>
          </a:p>
          <a:p>
            <a:pPr>
              <a:buFontTx/>
              <a:buNone/>
            </a:pPr>
            <a:r>
              <a:rPr lang="en-US" altLang="en-US" sz="1800"/>
              <a:t>&lt;/BODY&gt;</a:t>
            </a:r>
          </a:p>
          <a:p>
            <a:pPr>
              <a:buFontTx/>
              <a:buNone/>
            </a:pPr>
            <a:r>
              <a:rPr lang="en-US" altLang="en-US" sz="1800"/>
              <a:t>&lt;/HTML&gt;</a:t>
            </a:r>
          </a:p>
          <a:p>
            <a:pPr>
              <a:buFontTx/>
              <a:buNone/>
            </a:pPr>
            <a:endParaRPr lang="en-US" altLang="en-US" sz="1800"/>
          </a:p>
          <a:p>
            <a:pPr>
              <a:buFontTx/>
              <a:buNone/>
            </a:pPr>
            <a:endParaRPr lang="en-US" altLang="en-US"/>
          </a:p>
        </p:txBody>
      </p:sp>
      <p:sp>
        <p:nvSpPr>
          <p:cNvPr id="34820" name="Rectangle 4"/>
          <p:cNvSpPr>
            <a:spLocks noGrp="1" noChangeArrowheads="1"/>
          </p:cNvSpPr>
          <p:nvPr>
            <p:ph sz="half" idx="2"/>
          </p:nvPr>
        </p:nvSpPr>
        <p:spPr>
          <a:xfrm>
            <a:off x="6176964" y="1600201"/>
            <a:ext cx="4033837" cy="4525963"/>
          </a:xfrm>
        </p:spPr>
        <p:txBody>
          <a:bodyPr>
            <a:normAutofit lnSpcReduction="10000"/>
          </a:bodyPr>
          <a:lstStyle/>
          <a:p>
            <a:pPr>
              <a:buFontTx/>
              <a:buNone/>
            </a:pPr>
            <a:endParaRPr lang="en-US" altLang="en-US" sz="4800" b="1">
              <a:solidFill>
                <a:srgbClr val="990000"/>
              </a:solidFill>
            </a:endParaRPr>
          </a:p>
          <a:p>
            <a:pPr>
              <a:buFontTx/>
              <a:buNone/>
            </a:pPr>
            <a:r>
              <a:rPr lang="en-US" altLang="en-US" sz="4800" b="1">
                <a:solidFill>
                  <a:srgbClr val="990000"/>
                </a:solidFill>
              </a:rPr>
              <a:t>Heading 1</a:t>
            </a:r>
          </a:p>
          <a:p>
            <a:pPr>
              <a:buFontTx/>
              <a:buNone/>
            </a:pPr>
            <a:r>
              <a:rPr lang="en-US" altLang="en-US" sz="2400">
                <a:solidFill>
                  <a:srgbClr val="990000"/>
                </a:solidFill>
              </a:rPr>
              <a:t>Paragraph 1,….</a:t>
            </a:r>
          </a:p>
          <a:p>
            <a:pPr>
              <a:buFontTx/>
              <a:buNone/>
            </a:pPr>
            <a:r>
              <a:rPr lang="en-US" altLang="en-US" sz="2400">
                <a:solidFill>
                  <a:srgbClr val="990000"/>
                </a:solidFill>
              </a:rPr>
              <a:t>Line 2</a:t>
            </a:r>
          </a:p>
          <a:p>
            <a:pPr>
              <a:buFontTx/>
              <a:buNone/>
            </a:pPr>
            <a:r>
              <a:rPr lang="en-US" altLang="en-US" sz="2400">
                <a:solidFill>
                  <a:srgbClr val="990000"/>
                </a:solidFill>
              </a:rPr>
              <a:t>Line 3</a:t>
            </a:r>
          </a:p>
          <a:p>
            <a:pPr>
              <a:buFontTx/>
              <a:buNone/>
            </a:pPr>
            <a:r>
              <a:rPr lang="en-US" altLang="en-US" sz="2400">
                <a:solidFill>
                  <a:srgbClr val="990000"/>
                </a:solidFill>
              </a:rPr>
              <a:t>….</a:t>
            </a:r>
          </a:p>
          <a:p>
            <a:pPr>
              <a:buFontTx/>
              <a:buNone/>
            </a:pPr>
            <a:endParaRPr lang="en-US" altLang="en-US" sz="2400">
              <a:solidFill>
                <a:srgbClr val="990000"/>
              </a:solidFill>
            </a:endParaRPr>
          </a:p>
          <a:p>
            <a:pPr>
              <a:buFontTx/>
              <a:buNone/>
            </a:pPr>
            <a:endParaRPr lang="en-US" altLang="en-US" sz="4400">
              <a:solidFill>
                <a:srgbClr val="990000"/>
              </a:solidFill>
            </a:endParaRPr>
          </a:p>
          <a:p>
            <a:pPr>
              <a:buFontTx/>
              <a:buNone/>
            </a:pPr>
            <a:endParaRPr lang="en-US" altLang="en-US" sz="4000">
              <a:solidFill>
                <a:srgbClr val="990000"/>
              </a:solidFill>
            </a:endParaRPr>
          </a:p>
        </p:txBody>
      </p:sp>
      <p:sp>
        <p:nvSpPr>
          <p:cNvPr id="7" name="Slide Number Placeholder 6"/>
          <p:cNvSpPr>
            <a:spLocks noGrp="1"/>
          </p:cNvSpPr>
          <p:nvPr>
            <p:ph type="sldNum" sz="quarter" idx="12"/>
          </p:nvPr>
        </p:nvSpPr>
        <p:spPr/>
        <p:txBody>
          <a:bodyPr/>
          <a:lstStyle/>
          <a:p>
            <a:fld id="{46C225AB-5D75-477A-850A-89C9420F98EA}" type="slidenum">
              <a:rPr lang="ar-SA" altLang="en-US"/>
              <a:pPr/>
              <a:t>50</a:t>
            </a:fld>
            <a:endParaRPr lang="en-US" altLang="en-US"/>
          </a:p>
        </p:txBody>
      </p:sp>
    </p:spTree>
    <p:extLst>
      <p:ext uri="{BB962C8B-B14F-4D97-AF65-F5344CB8AC3E}">
        <p14:creationId xmlns:p14="http://schemas.microsoft.com/office/powerpoint/2010/main" val="36081552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solidFill>
            <a:schemeClr val="tx2"/>
          </a:solidFill>
        </p:spPr>
        <p:txBody>
          <a:bodyPr/>
          <a:lstStyle/>
          <a:p>
            <a:r>
              <a:rPr lang="en-US" altLang="en-US">
                <a:solidFill>
                  <a:srgbClr val="FFFF00"/>
                </a:solidFill>
              </a:rPr>
              <a:t>Horizontal Rule, &lt;HR&gt;</a:t>
            </a:r>
          </a:p>
        </p:txBody>
      </p:sp>
      <p:sp>
        <p:nvSpPr>
          <p:cNvPr id="35843" name="Rectangle 3"/>
          <p:cNvSpPr>
            <a:spLocks noGrp="1" noChangeArrowheads="1"/>
          </p:cNvSpPr>
          <p:nvPr>
            <p:ph idx="1"/>
          </p:nvPr>
        </p:nvSpPr>
        <p:spPr>
          <a:solidFill>
            <a:schemeClr val="accent1"/>
          </a:solidFill>
        </p:spPr>
        <p:txBody>
          <a:bodyPr/>
          <a:lstStyle/>
          <a:p>
            <a:pPr>
              <a:buClr>
                <a:schemeClr val="bg1"/>
              </a:buClr>
              <a:buFont typeface="Wingdings" panose="05000000000000000000" pitchFamily="2" charset="2"/>
              <a:buChar char="§"/>
            </a:pPr>
            <a:r>
              <a:rPr lang="en-US" altLang="en-US" sz="4000"/>
              <a:t>The &lt;HR&gt; element causes the browser to display a horizontal line (rule) in your document.</a:t>
            </a:r>
          </a:p>
          <a:p>
            <a:pPr>
              <a:buClr>
                <a:schemeClr val="bg1"/>
              </a:buClr>
              <a:buFont typeface="Wingdings" panose="05000000000000000000" pitchFamily="2" charset="2"/>
              <a:buChar char="§"/>
            </a:pPr>
            <a:r>
              <a:rPr lang="en-US" altLang="en-US" sz="4000"/>
              <a:t>&lt;HR&gt; does not use a closing tag, &lt;/HR&gt;.</a:t>
            </a:r>
          </a:p>
        </p:txBody>
      </p:sp>
      <p:sp>
        <p:nvSpPr>
          <p:cNvPr id="6" name="Slide Number Placeholder 5"/>
          <p:cNvSpPr>
            <a:spLocks noGrp="1"/>
          </p:cNvSpPr>
          <p:nvPr>
            <p:ph type="sldNum" sz="quarter" idx="12"/>
          </p:nvPr>
        </p:nvSpPr>
        <p:spPr/>
        <p:txBody>
          <a:bodyPr/>
          <a:lstStyle/>
          <a:p>
            <a:fld id="{3C46D8E8-B29C-49FB-9246-B990DECDC901}" type="slidenum">
              <a:rPr lang="ar-SA" altLang="en-US"/>
              <a:pPr/>
              <a:t>51</a:t>
            </a:fld>
            <a:endParaRPr lang="en-US" altLang="en-US"/>
          </a:p>
        </p:txBody>
      </p:sp>
    </p:spTree>
    <p:extLst>
      <p:ext uri="{BB962C8B-B14F-4D97-AF65-F5344CB8AC3E}">
        <p14:creationId xmlns:p14="http://schemas.microsoft.com/office/powerpoint/2010/main" val="20969191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981200" y="304800"/>
            <a:ext cx="8229600" cy="838200"/>
          </a:xfrm>
          <a:solidFill>
            <a:schemeClr val="tx2"/>
          </a:solidFill>
        </p:spPr>
        <p:txBody>
          <a:bodyPr/>
          <a:lstStyle/>
          <a:p>
            <a:r>
              <a:rPr lang="en-US" altLang="en-US">
                <a:solidFill>
                  <a:srgbClr val="FFFF00"/>
                </a:solidFill>
              </a:rPr>
              <a:t>Horizontal Rule, &lt;HR&gt;</a:t>
            </a:r>
          </a:p>
        </p:txBody>
      </p:sp>
      <p:graphicFrame>
        <p:nvGraphicFramePr>
          <p:cNvPr id="36902" name="Group 38"/>
          <p:cNvGraphicFramePr>
            <a:graphicFrameLocks noGrp="1"/>
          </p:cNvGraphicFramePr>
          <p:nvPr>
            <p:ph type="tbl" idx="1"/>
          </p:nvPr>
        </p:nvGraphicFramePr>
        <p:xfrm>
          <a:off x="2209800" y="1295400"/>
          <a:ext cx="7772400" cy="4800600"/>
        </p:xfrm>
        <a:graphic>
          <a:graphicData uri="http://schemas.openxmlformats.org/drawingml/2006/table">
            <a:tbl>
              <a:tblPr/>
              <a:tblGrid>
                <a:gridCol w="2590800">
                  <a:extLst>
                    <a:ext uri="{9D8B030D-6E8A-4147-A177-3AD203B41FA5}">
                      <a16:colId xmlns:a16="http://schemas.microsoft.com/office/drawing/2014/main" val="1122298430"/>
                    </a:ext>
                  </a:extLst>
                </a:gridCol>
                <a:gridCol w="2590800">
                  <a:extLst>
                    <a:ext uri="{9D8B030D-6E8A-4147-A177-3AD203B41FA5}">
                      <a16:colId xmlns:a16="http://schemas.microsoft.com/office/drawing/2014/main" val="1516450816"/>
                    </a:ext>
                  </a:extLst>
                </a:gridCol>
                <a:gridCol w="2590800">
                  <a:extLst>
                    <a:ext uri="{9D8B030D-6E8A-4147-A177-3AD203B41FA5}">
                      <a16:colId xmlns:a16="http://schemas.microsoft.com/office/drawing/2014/main" val="3201135539"/>
                    </a:ext>
                  </a:extLst>
                </a:gridCol>
              </a:tblGrid>
              <a:tr h="685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Attribute</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Description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Default Value</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408519996"/>
                  </a:ext>
                </a:extLst>
              </a:tr>
              <a:tr h="685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SIZE</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Height of the rule in pixels</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2 pixels</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922898506"/>
                  </a:ext>
                </a:extLst>
              </a:tr>
              <a:tr h="685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WIDTH</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Width of the rule in pixels or percentage of screen width</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100%</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3096391352"/>
                  </a:ext>
                </a:extLst>
              </a:tr>
              <a:tr h="685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NOSHADE</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Draw the rule with a flat look instead of a 3D look</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Not set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(3D look)</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4149236659"/>
                  </a:ext>
                </a:extLst>
              </a:tr>
              <a:tr h="685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ALIGN</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Aligns the line (Left, Center, Right)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Center</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170710065"/>
                  </a:ext>
                </a:extLst>
              </a:tr>
              <a:tr h="685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COLOR</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Sets a color for the rule (IE 3.0 or later)</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Not set</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2235890142"/>
                  </a:ext>
                </a:extLst>
              </a:tr>
            </a:tbl>
          </a:graphicData>
        </a:graphic>
      </p:graphicFrame>
      <p:sp>
        <p:nvSpPr>
          <p:cNvPr id="37" name="Slide Number Placeholder 5"/>
          <p:cNvSpPr>
            <a:spLocks noGrp="1"/>
          </p:cNvSpPr>
          <p:nvPr>
            <p:ph type="sldNum" sz="quarter" idx="12"/>
          </p:nvPr>
        </p:nvSpPr>
        <p:spPr/>
        <p:txBody>
          <a:bodyPr/>
          <a:lstStyle/>
          <a:p>
            <a:fld id="{11C6C6FB-B080-48C7-86FD-52ECBAA63ACE}" type="slidenum">
              <a:rPr lang="ar-SA" altLang="en-US"/>
              <a:pPr/>
              <a:t>52</a:t>
            </a:fld>
            <a:endParaRPr lang="en-US" altLang="en-US"/>
          </a:p>
        </p:txBody>
      </p:sp>
    </p:spTree>
    <p:extLst>
      <p:ext uri="{BB962C8B-B14F-4D97-AF65-F5344CB8AC3E}">
        <p14:creationId xmlns:p14="http://schemas.microsoft.com/office/powerpoint/2010/main" val="37485091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solidFill>
            <a:schemeClr val="tx2"/>
          </a:solidFill>
        </p:spPr>
        <p:txBody>
          <a:bodyPr/>
          <a:lstStyle/>
          <a:p>
            <a:r>
              <a:rPr lang="en-US" altLang="en-US">
                <a:solidFill>
                  <a:srgbClr val="FFFF00"/>
                </a:solidFill>
              </a:rPr>
              <a:t>Horizontal Rule, &lt;HR&gt;</a:t>
            </a:r>
          </a:p>
        </p:txBody>
      </p:sp>
      <p:sp>
        <p:nvSpPr>
          <p:cNvPr id="37891" name="Rectangle 3"/>
          <p:cNvSpPr>
            <a:spLocks noGrp="1" noChangeArrowheads="1"/>
          </p:cNvSpPr>
          <p:nvPr>
            <p:ph sz="half" idx="1"/>
          </p:nvPr>
        </p:nvSpPr>
        <p:spPr>
          <a:xfrm>
            <a:off x="1981200" y="1600201"/>
            <a:ext cx="4033838" cy="4525963"/>
          </a:xfrm>
          <a:solidFill>
            <a:schemeClr val="accent1"/>
          </a:solidFill>
        </p:spPr>
        <p:txBody>
          <a:bodyPr>
            <a:normAutofit fontScale="92500" lnSpcReduction="20000"/>
          </a:bodyPr>
          <a:lstStyle/>
          <a:p>
            <a:pPr>
              <a:buFontTx/>
              <a:buNone/>
            </a:pPr>
            <a:r>
              <a:rPr lang="en-US" altLang="en-US" sz="1800"/>
              <a:t>&lt;HTML&gt;</a:t>
            </a:r>
          </a:p>
          <a:p>
            <a:pPr>
              <a:buFontTx/>
              <a:buNone/>
            </a:pPr>
            <a:r>
              <a:rPr lang="en-US" altLang="en-US" sz="1800"/>
              <a:t>&lt;HEAD&gt;</a:t>
            </a:r>
          </a:p>
          <a:p>
            <a:pPr>
              <a:buFontTx/>
              <a:buNone/>
            </a:pPr>
            <a:r>
              <a:rPr lang="en-US" altLang="en-US" sz="1800"/>
              <a:t>&lt;TITLE&gt; Example Page&lt;/TITLE&gt;</a:t>
            </a:r>
          </a:p>
          <a:p>
            <a:pPr>
              <a:buFontTx/>
              <a:buNone/>
            </a:pPr>
            <a:r>
              <a:rPr lang="en-US" altLang="en-US" sz="1800"/>
              <a:t>&lt;/HEAD&gt;</a:t>
            </a:r>
          </a:p>
          <a:p>
            <a:pPr>
              <a:buFontTx/>
              <a:buNone/>
            </a:pPr>
            <a:r>
              <a:rPr lang="en-US" altLang="en-US" sz="1800"/>
              <a:t>&lt;BODY&gt;</a:t>
            </a:r>
          </a:p>
          <a:p>
            <a:pPr>
              <a:buFontTx/>
              <a:buNone/>
            </a:pPr>
            <a:r>
              <a:rPr lang="en-US" altLang="en-US" sz="1800"/>
              <a:t>&lt;H1&gt; Heading 1 &lt;/H1&gt;</a:t>
            </a:r>
          </a:p>
          <a:p>
            <a:pPr>
              <a:buFontTx/>
              <a:buNone/>
            </a:pPr>
            <a:r>
              <a:rPr lang="en-US" altLang="en-US" sz="1800"/>
              <a:t>&lt;P&gt;Paragraph 1, &lt;BR&gt;</a:t>
            </a:r>
          </a:p>
          <a:p>
            <a:pPr>
              <a:buFontTx/>
              <a:buNone/>
            </a:pPr>
            <a:r>
              <a:rPr lang="en-US" altLang="en-US" sz="1800"/>
              <a:t>Line 2 &lt;BR&gt;</a:t>
            </a:r>
          </a:p>
          <a:p>
            <a:pPr>
              <a:buFontTx/>
              <a:buNone/>
            </a:pPr>
            <a:r>
              <a:rPr lang="en-US" altLang="en-US" sz="1800"/>
              <a:t>&lt;HR&gt;Line 3 &lt;BR&gt;</a:t>
            </a:r>
          </a:p>
          <a:p>
            <a:pPr>
              <a:buFontTx/>
              <a:buNone/>
            </a:pPr>
            <a:r>
              <a:rPr lang="en-US" altLang="en-US" sz="1800"/>
              <a:t>&lt;/P&gt;</a:t>
            </a:r>
          </a:p>
          <a:p>
            <a:pPr>
              <a:buFontTx/>
              <a:buNone/>
            </a:pPr>
            <a:r>
              <a:rPr lang="en-US" altLang="en-US" sz="1800"/>
              <a:t>&lt;/BODY&gt;</a:t>
            </a:r>
          </a:p>
          <a:p>
            <a:pPr>
              <a:buFontTx/>
              <a:buNone/>
            </a:pPr>
            <a:r>
              <a:rPr lang="en-US" altLang="en-US" sz="1800"/>
              <a:t>&lt;/HTML&gt;</a:t>
            </a:r>
          </a:p>
          <a:p>
            <a:pPr>
              <a:buFontTx/>
              <a:buNone/>
            </a:pPr>
            <a:endParaRPr lang="en-US" altLang="en-US" sz="1800"/>
          </a:p>
        </p:txBody>
      </p:sp>
      <p:sp>
        <p:nvSpPr>
          <p:cNvPr id="37892" name="Rectangle 4"/>
          <p:cNvSpPr>
            <a:spLocks noGrp="1" noChangeArrowheads="1"/>
          </p:cNvSpPr>
          <p:nvPr>
            <p:ph sz="half" idx="2"/>
          </p:nvPr>
        </p:nvSpPr>
        <p:spPr>
          <a:xfrm>
            <a:off x="6176964" y="1600201"/>
            <a:ext cx="4033837" cy="4525963"/>
          </a:xfrm>
          <a:noFill/>
          <a:ln/>
        </p:spPr>
        <p:txBody>
          <a:bodyPr vert="horz" lIns="92075" tIns="46038" rIns="92075" bIns="46038" rtlCol="0">
            <a:normAutofit fontScale="92500" lnSpcReduction="20000"/>
          </a:bodyPr>
          <a:lstStyle/>
          <a:p>
            <a:pPr>
              <a:buFontTx/>
              <a:buNone/>
            </a:pPr>
            <a:endParaRPr lang="en-US" altLang="en-US" sz="4800" b="1">
              <a:solidFill>
                <a:srgbClr val="990000"/>
              </a:solidFill>
            </a:endParaRPr>
          </a:p>
          <a:p>
            <a:pPr>
              <a:buFontTx/>
              <a:buNone/>
            </a:pPr>
            <a:r>
              <a:rPr lang="en-US" altLang="en-US" sz="4800" b="1">
                <a:solidFill>
                  <a:srgbClr val="990000"/>
                </a:solidFill>
              </a:rPr>
              <a:t>Heading 1</a:t>
            </a:r>
          </a:p>
          <a:p>
            <a:pPr>
              <a:buFontTx/>
              <a:buNone/>
            </a:pPr>
            <a:r>
              <a:rPr lang="en-US" altLang="en-US" sz="2400">
                <a:solidFill>
                  <a:srgbClr val="990000"/>
                </a:solidFill>
              </a:rPr>
              <a:t>Paragraph 1,….</a:t>
            </a:r>
          </a:p>
          <a:p>
            <a:pPr>
              <a:buFontTx/>
              <a:buNone/>
            </a:pPr>
            <a:r>
              <a:rPr lang="en-US" altLang="en-US" sz="2400">
                <a:solidFill>
                  <a:srgbClr val="990000"/>
                </a:solidFill>
              </a:rPr>
              <a:t>Line 2</a:t>
            </a:r>
          </a:p>
          <a:p>
            <a:pPr>
              <a:buFontTx/>
              <a:buNone/>
            </a:pPr>
            <a:r>
              <a:rPr lang="en-US" altLang="en-US" sz="2400">
                <a:solidFill>
                  <a:srgbClr val="990000"/>
                </a:solidFill>
              </a:rPr>
              <a:t>___________________________</a:t>
            </a:r>
          </a:p>
          <a:p>
            <a:pPr>
              <a:buFontTx/>
              <a:buNone/>
            </a:pPr>
            <a:r>
              <a:rPr lang="en-US" altLang="en-US" sz="2400">
                <a:solidFill>
                  <a:srgbClr val="990000"/>
                </a:solidFill>
              </a:rPr>
              <a:t>Line 3</a:t>
            </a:r>
          </a:p>
          <a:p>
            <a:pPr>
              <a:buFontTx/>
              <a:buNone/>
            </a:pPr>
            <a:endParaRPr lang="en-US" altLang="en-US" sz="2400">
              <a:solidFill>
                <a:srgbClr val="990000"/>
              </a:solidFill>
            </a:endParaRPr>
          </a:p>
          <a:p>
            <a:pPr>
              <a:buFontTx/>
              <a:buNone/>
            </a:pPr>
            <a:endParaRPr lang="en-US" altLang="en-US" sz="2400">
              <a:solidFill>
                <a:srgbClr val="990000"/>
              </a:solidFill>
            </a:endParaRPr>
          </a:p>
          <a:p>
            <a:pPr>
              <a:buFontTx/>
              <a:buNone/>
            </a:pPr>
            <a:endParaRPr lang="en-US" altLang="en-US" sz="4400">
              <a:solidFill>
                <a:srgbClr val="990000"/>
              </a:solidFill>
            </a:endParaRPr>
          </a:p>
          <a:p>
            <a:pPr>
              <a:buFontTx/>
              <a:buNone/>
            </a:pPr>
            <a:endParaRPr lang="en-US" altLang="en-US" sz="4000">
              <a:solidFill>
                <a:srgbClr val="990000"/>
              </a:solidFill>
            </a:endParaRPr>
          </a:p>
        </p:txBody>
      </p:sp>
      <p:sp>
        <p:nvSpPr>
          <p:cNvPr id="7" name="Slide Number Placeholder 6"/>
          <p:cNvSpPr>
            <a:spLocks noGrp="1"/>
          </p:cNvSpPr>
          <p:nvPr>
            <p:ph type="sldNum" sz="quarter" idx="12"/>
          </p:nvPr>
        </p:nvSpPr>
        <p:spPr/>
        <p:txBody>
          <a:bodyPr/>
          <a:lstStyle/>
          <a:p>
            <a:fld id="{3042FDEB-9426-489F-B33C-E5EBB01415C5}" type="slidenum">
              <a:rPr lang="ar-SA" altLang="en-US"/>
              <a:pPr/>
              <a:t>53</a:t>
            </a:fld>
            <a:endParaRPr lang="en-US" altLang="en-US"/>
          </a:p>
        </p:txBody>
      </p:sp>
    </p:spTree>
    <p:extLst>
      <p:ext uri="{BB962C8B-B14F-4D97-AF65-F5344CB8AC3E}">
        <p14:creationId xmlns:p14="http://schemas.microsoft.com/office/powerpoint/2010/main" val="22768158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C</a:t>
            </a:r>
            <a:r>
              <a:rPr lang="en-US" altLang="en-US" b="1">
                <a:solidFill>
                  <a:srgbClr val="FFFF00"/>
                </a:solidFill>
              </a:rPr>
              <a:t>haracter</a:t>
            </a:r>
            <a:r>
              <a:rPr lang="en-US" altLang="en-US">
                <a:solidFill>
                  <a:srgbClr val="FFFF00"/>
                </a:solidFill>
              </a:rPr>
              <a:t> F</a:t>
            </a:r>
            <a:r>
              <a:rPr lang="en-US" altLang="en-US" b="1">
                <a:solidFill>
                  <a:srgbClr val="FFFF00"/>
                </a:solidFill>
              </a:rPr>
              <a:t>ormatting</a:t>
            </a:r>
          </a:p>
        </p:txBody>
      </p:sp>
      <p:sp>
        <p:nvSpPr>
          <p:cNvPr id="38915" name="Rectangle 3"/>
          <p:cNvSpPr>
            <a:spLocks noGrp="1" noChangeArrowheads="1"/>
          </p:cNvSpPr>
          <p:nvPr>
            <p:ph idx="1"/>
          </p:nvPr>
        </p:nvSpPr>
        <p:spPr>
          <a:xfrm>
            <a:off x="1828800" y="1828801"/>
            <a:ext cx="8229600" cy="4525963"/>
          </a:xfrm>
          <a:solidFill>
            <a:schemeClr val="accent1"/>
          </a:solidFill>
        </p:spPr>
        <p:txBody>
          <a:bodyPr/>
          <a:lstStyle/>
          <a:p>
            <a:pPr marL="609600" indent="-609600">
              <a:buClr>
                <a:schemeClr val="bg1"/>
              </a:buClr>
              <a:buNone/>
            </a:pPr>
            <a:r>
              <a:rPr lang="en-US" altLang="en-US" sz="2400"/>
              <a:t>In this chapter you will learn how to enhance your page with Bold, Italics, and other character formatting options.</a:t>
            </a:r>
          </a:p>
          <a:p>
            <a:pPr marL="609600" indent="-609600">
              <a:buClr>
                <a:schemeClr val="bg1"/>
              </a:buClr>
              <a:buNone/>
            </a:pPr>
            <a:r>
              <a:rPr lang="en-US" altLang="en-US" sz="2400" b="1"/>
              <a:t>Objectives</a:t>
            </a:r>
          </a:p>
          <a:p>
            <a:pPr marL="609600" indent="-609600">
              <a:buClr>
                <a:schemeClr val="bg1"/>
              </a:buClr>
              <a:buNone/>
            </a:pPr>
            <a:r>
              <a:rPr lang="en-US" altLang="en-US" sz="2400"/>
              <a:t>Upon completing this section, you should be able to</a:t>
            </a:r>
          </a:p>
          <a:p>
            <a:pPr marL="609600" indent="-609600">
              <a:buClr>
                <a:schemeClr val="bg1"/>
              </a:buClr>
              <a:buFont typeface="Wingdings" panose="05000000000000000000" pitchFamily="2" charset="2"/>
              <a:buAutoNum type="arabicPeriod"/>
            </a:pPr>
            <a:r>
              <a:rPr lang="en-US" altLang="en-US" sz="2400"/>
              <a:t>Change the color and size of your text.</a:t>
            </a:r>
          </a:p>
          <a:p>
            <a:pPr marL="609600" indent="-609600">
              <a:buClr>
                <a:schemeClr val="bg1"/>
              </a:buClr>
              <a:buFont typeface="Wingdings" panose="05000000000000000000" pitchFamily="2" charset="2"/>
              <a:buAutoNum type="arabicPeriod"/>
            </a:pPr>
            <a:r>
              <a:rPr lang="en-US" altLang="en-US" sz="2400"/>
              <a:t>Use Common Character Formatting Elements.</a:t>
            </a:r>
          </a:p>
          <a:p>
            <a:pPr marL="609600" indent="-609600">
              <a:buClr>
                <a:schemeClr val="bg1"/>
              </a:buClr>
              <a:buFont typeface="Wingdings" panose="05000000000000000000" pitchFamily="2" charset="2"/>
              <a:buAutoNum type="arabicPeriod"/>
            </a:pPr>
            <a:r>
              <a:rPr lang="en-US" altLang="en-US" sz="2400"/>
              <a:t>Align your text.</a:t>
            </a:r>
          </a:p>
          <a:p>
            <a:pPr marL="609600" indent="-609600">
              <a:buClr>
                <a:schemeClr val="bg1"/>
              </a:buClr>
              <a:buFont typeface="Wingdings" panose="05000000000000000000" pitchFamily="2" charset="2"/>
              <a:buAutoNum type="arabicPeriod"/>
            </a:pPr>
            <a:r>
              <a:rPr lang="en-US" altLang="en-US" sz="2400"/>
              <a:t>Add special characters.</a:t>
            </a:r>
          </a:p>
          <a:p>
            <a:pPr marL="609600" indent="-609600">
              <a:buClr>
                <a:schemeClr val="bg1"/>
              </a:buClr>
              <a:buFont typeface="Wingdings" panose="05000000000000000000" pitchFamily="2" charset="2"/>
              <a:buAutoNum type="arabicPeriod"/>
            </a:pPr>
            <a:r>
              <a:rPr lang="en-US" altLang="en-US" sz="2400"/>
              <a:t>Use other character formatting elements.</a:t>
            </a:r>
          </a:p>
          <a:p>
            <a:pPr marL="609600" indent="-609600">
              <a:buClr>
                <a:schemeClr val="bg1"/>
              </a:buClr>
              <a:buNone/>
            </a:pPr>
            <a:endParaRPr lang="en-US" altLang="en-US" sz="2400"/>
          </a:p>
          <a:p>
            <a:pPr marL="609600" indent="-609600">
              <a:buClr>
                <a:schemeClr val="bg1"/>
              </a:buClr>
              <a:buNone/>
            </a:pPr>
            <a:endParaRPr lang="en-US" altLang="en-US" sz="2400"/>
          </a:p>
          <a:p>
            <a:pPr marL="609600" indent="-609600">
              <a:buClr>
                <a:schemeClr val="bg1"/>
              </a:buClr>
              <a:buNone/>
            </a:pPr>
            <a:endParaRPr lang="en-US" altLang="en-US"/>
          </a:p>
        </p:txBody>
      </p:sp>
      <p:sp>
        <p:nvSpPr>
          <p:cNvPr id="6" name="Slide Number Placeholder 5"/>
          <p:cNvSpPr>
            <a:spLocks noGrp="1"/>
          </p:cNvSpPr>
          <p:nvPr>
            <p:ph type="sldNum" sz="quarter" idx="12"/>
          </p:nvPr>
        </p:nvSpPr>
        <p:spPr/>
        <p:txBody>
          <a:bodyPr/>
          <a:lstStyle/>
          <a:p>
            <a:fld id="{6E4CC90C-E263-4A4B-8A59-B48F1346C422}" type="slidenum">
              <a:rPr lang="ar-SA" altLang="en-US"/>
              <a:pPr/>
              <a:t>54</a:t>
            </a:fld>
            <a:endParaRPr lang="en-US" altLang="en-US"/>
          </a:p>
        </p:txBody>
      </p:sp>
    </p:spTree>
    <p:extLst>
      <p:ext uri="{BB962C8B-B14F-4D97-AF65-F5344CB8AC3E}">
        <p14:creationId xmlns:p14="http://schemas.microsoft.com/office/powerpoint/2010/main" val="121464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057400" y="0"/>
            <a:ext cx="8229600" cy="11430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sz="3200">
                <a:solidFill>
                  <a:srgbClr val="FFFF00"/>
                </a:solidFill>
              </a:rPr>
              <a:t>Bold, Italic and other Character Formatting Elements</a:t>
            </a:r>
          </a:p>
        </p:txBody>
      </p:sp>
      <p:sp>
        <p:nvSpPr>
          <p:cNvPr id="39939" name="Rectangle 3"/>
          <p:cNvSpPr>
            <a:spLocks noGrp="1" noChangeArrowheads="1"/>
          </p:cNvSpPr>
          <p:nvPr>
            <p:ph idx="1"/>
          </p:nvPr>
        </p:nvSpPr>
        <p:spPr>
          <a:xfrm>
            <a:off x="1752600" y="1371600"/>
            <a:ext cx="8915400" cy="5486400"/>
          </a:xfrm>
          <a:solidFill>
            <a:schemeClr val="accent1"/>
          </a:solidFill>
        </p:spPr>
        <p:txBody>
          <a:bodyPr/>
          <a:lstStyle/>
          <a:p>
            <a:pPr>
              <a:buClr>
                <a:schemeClr val="bg1"/>
              </a:buClr>
              <a:buFont typeface="Wingdings" panose="05000000000000000000" pitchFamily="2" charset="2"/>
              <a:buChar char="§"/>
            </a:pPr>
            <a:r>
              <a:rPr lang="en-US" altLang="en-US" sz="2400" b="1">
                <a:solidFill>
                  <a:srgbClr val="FF0000"/>
                </a:solidFill>
              </a:rPr>
              <a:t>&lt;FONT SIZE=“+2”&gt;</a:t>
            </a:r>
            <a:r>
              <a:rPr lang="en-US" altLang="en-US" sz="2400">
                <a:solidFill>
                  <a:srgbClr val="FF0000"/>
                </a:solidFill>
              </a:rPr>
              <a:t> Two sizes bigger</a:t>
            </a:r>
            <a:r>
              <a:rPr lang="en-US" altLang="en-US" sz="2400" b="1">
                <a:solidFill>
                  <a:srgbClr val="FF0000"/>
                </a:solidFill>
              </a:rPr>
              <a:t>&lt;/FONT&gt;</a:t>
            </a:r>
          </a:p>
          <a:p>
            <a:pPr>
              <a:buClr>
                <a:schemeClr val="bg1"/>
              </a:buClr>
              <a:buFont typeface="Wingdings" panose="05000000000000000000" pitchFamily="2" charset="2"/>
              <a:buChar char="§"/>
            </a:pPr>
            <a:r>
              <a:rPr lang="en-US" altLang="en-US" sz="2400"/>
              <a:t>The size attribute can be set as an absolute value from 1 to 7 or as a relative value using the “+” or “-” sign. Normal text size is 3 (from -2 to +4).</a:t>
            </a:r>
          </a:p>
          <a:p>
            <a:pPr>
              <a:buClr>
                <a:schemeClr val="bg1"/>
              </a:buClr>
              <a:buFont typeface="Wingdings" panose="05000000000000000000" pitchFamily="2" charset="2"/>
              <a:buChar char="§"/>
            </a:pPr>
            <a:r>
              <a:rPr lang="en-US" altLang="en-US" sz="2400" b="1">
                <a:solidFill>
                  <a:srgbClr val="FF0000"/>
                </a:solidFill>
              </a:rPr>
              <a:t>&lt;B&gt; Bold &lt;/B&gt;         </a:t>
            </a:r>
          </a:p>
          <a:p>
            <a:pPr>
              <a:buClr>
                <a:schemeClr val="bg1"/>
              </a:buClr>
              <a:buFont typeface="Wingdings" panose="05000000000000000000" pitchFamily="2" charset="2"/>
              <a:buChar char="§"/>
            </a:pPr>
            <a:r>
              <a:rPr lang="en-US" altLang="en-US" sz="2400" b="1">
                <a:solidFill>
                  <a:srgbClr val="FF0000"/>
                </a:solidFill>
              </a:rPr>
              <a:t> &lt;I&gt; </a:t>
            </a:r>
            <a:r>
              <a:rPr lang="en-US" altLang="en-US" sz="2400" b="1" i="1">
                <a:solidFill>
                  <a:srgbClr val="FF0000"/>
                </a:solidFill>
              </a:rPr>
              <a:t>Italic</a:t>
            </a:r>
            <a:r>
              <a:rPr lang="en-US" altLang="en-US" sz="2400" b="1">
                <a:solidFill>
                  <a:srgbClr val="FF0000"/>
                </a:solidFill>
              </a:rPr>
              <a:t> &lt;/I&gt;</a:t>
            </a:r>
          </a:p>
          <a:p>
            <a:pPr>
              <a:buClr>
                <a:schemeClr val="bg1"/>
              </a:buClr>
              <a:buFont typeface="Wingdings" panose="05000000000000000000" pitchFamily="2" charset="2"/>
              <a:buChar char="§"/>
            </a:pPr>
            <a:r>
              <a:rPr lang="en-US" altLang="en-US" sz="2400" b="1">
                <a:solidFill>
                  <a:srgbClr val="FF0000"/>
                </a:solidFill>
              </a:rPr>
              <a:t>&lt;U&gt;</a:t>
            </a:r>
            <a:r>
              <a:rPr lang="en-US" altLang="en-US" sz="2400" b="1" u="sng">
                <a:solidFill>
                  <a:srgbClr val="FF0000"/>
                </a:solidFill>
              </a:rPr>
              <a:t> Underline </a:t>
            </a:r>
            <a:r>
              <a:rPr lang="en-US" altLang="en-US" sz="2400" b="1">
                <a:solidFill>
                  <a:srgbClr val="FF0000"/>
                </a:solidFill>
              </a:rPr>
              <a:t>&lt;/U&gt;</a:t>
            </a:r>
          </a:p>
          <a:p>
            <a:pPr>
              <a:buClr>
                <a:schemeClr val="bg1"/>
              </a:buClr>
              <a:buFont typeface="Wingdings" panose="05000000000000000000" pitchFamily="2" charset="2"/>
              <a:buChar char="§"/>
            </a:pPr>
            <a:r>
              <a:rPr lang="en-US" altLang="en-US" sz="2400"/>
              <a:t>Color = “#RRGGBB” The COLOR attribute of the FONT element. E.g.,</a:t>
            </a:r>
            <a:r>
              <a:rPr lang="en-US" altLang="en-US" sz="2400">
                <a:solidFill>
                  <a:schemeClr val="hlink"/>
                </a:solidFill>
              </a:rPr>
              <a:t> </a:t>
            </a:r>
            <a:r>
              <a:rPr lang="en-US" altLang="en-US" sz="2400" b="1">
                <a:solidFill>
                  <a:srgbClr val="FF0000"/>
                </a:solidFill>
              </a:rPr>
              <a:t>&lt;FONT COLOR=“#RRGGBB”&gt;this text has color&lt;/FONT&gt;</a:t>
            </a:r>
          </a:p>
          <a:p>
            <a:pPr>
              <a:buClr>
                <a:schemeClr val="bg1"/>
              </a:buClr>
              <a:buFont typeface="Wingdings" panose="05000000000000000000" pitchFamily="2" charset="2"/>
              <a:buChar char="§"/>
            </a:pPr>
            <a:r>
              <a:rPr lang="en-US" altLang="en-US" sz="2400" b="1">
                <a:solidFill>
                  <a:srgbClr val="FF0000"/>
                </a:solidFill>
              </a:rPr>
              <a:t>&lt;PRE&gt; Preformatted &lt;/PRE&gt;</a:t>
            </a:r>
            <a:r>
              <a:rPr lang="en-US" altLang="en-US" sz="2400">
                <a:solidFill>
                  <a:schemeClr val="hlink"/>
                </a:solidFill>
              </a:rPr>
              <a:t> </a:t>
            </a:r>
            <a:r>
              <a:rPr lang="en-US" altLang="en-US" sz="2400"/>
              <a:t>Text enclosed by PRE tags is displayed in a mono-spaced font. Spaces and line breaks are supported without additional elements or special characters.</a:t>
            </a:r>
            <a:endParaRPr lang="en-US" altLang="en-US" sz="2400">
              <a:solidFill>
                <a:schemeClr val="hlink"/>
              </a:solidFill>
            </a:endParaRPr>
          </a:p>
        </p:txBody>
      </p:sp>
      <p:sp>
        <p:nvSpPr>
          <p:cNvPr id="6" name="Slide Number Placeholder 5"/>
          <p:cNvSpPr>
            <a:spLocks noGrp="1"/>
          </p:cNvSpPr>
          <p:nvPr>
            <p:ph type="sldNum" sz="quarter" idx="12"/>
          </p:nvPr>
        </p:nvSpPr>
        <p:spPr/>
        <p:txBody>
          <a:bodyPr/>
          <a:lstStyle/>
          <a:p>
            <a:fld id="{5A821260-41B7-4F8D-B578-ACA7CC9EFEA3}" type="slidenum">
              <a:rPr lang="ar-SA" altLang="en-US"/>
              <a:pPr/>
              <a:t>55</a:t>
            </a:fld>
            <a:endParaRPr lang="en-US" altLang="en-US"/>
          </a:p>
        </p:txBody>
      </p:sp>
    </p:spTree>
    <p:extLst>
      <p:ext uri="{BB962C8B-B14F-4D97-AF65-F5344CB8AC3E}">
        <p14:creationId xmlns:p14="http://schemas.microsoft.com/office/powerpoint/2010/main" val="31353279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sz="3200">
                <a:solidFill>
                  <a:srgbClr val="FFFF00"/>
                </a:solidFill>
              </a:rPr>
              <a:t>Bold, Italic and other Character Formatting Elements</a:t>
            </a:r>
          </a:p>
        </p:txBody>
      </p:sp>
      <p:sp>
        <p:nvSpPr>
          <p:cNvPr id="40963" name="Rectangle 3"/>
          <p:cNvSpPr>
            <a:spLocks noGrp="1" noChangeArrowheads="1"/>
          </p:cNvSpPr>
          <p:nvPr>
            <p:ph idx="1"/>
          </p:nvPr>
        </p:nvSpPr>
        <p:spPr>
          <a:xfrm>
            <a:off x="1981200" y="1752601"/>
            <a:ext cx="8229600" cy="4525963"/>
          </a:xfrm>
          <a:solidFill>
            <a:schemeClr val="accent1"/>
          </a:solidFill>
        </p:spPr>
        <p:txBody>
          <a:bodyPr/>
          <a:lstStyle/>
          <a:p>
            <a:pPr>
              <a:lnSpc>
                <a:spcPct val="80000"/>
              </a:lnSpc>
              <a:buClr>
                <a:schemeClr val="bg1"/>
              </a:buClr>
              <a:buFont typeface="Wingdings" panose="05000000000000000000" pitchFamily="2" charset="2"/>
              <a:buChar char="§"/>
            </a:pPr>
            <a:r>
              <a:rPr lang="en-US" altLang="en-US" b="1">
                <a:solidFill>
                  <a:srgbClr val="FF0000"/>
                </a:solidFill>
              </a:rPr>
              <a:t>&lt;EM&gt; </a:t>
            </a:r>
            <a:r>
              <a:rPr lang="en-US" altLang="en-US" b="1" i="1">
                <a:solidFill>
                  <a:srgbClr val="FF0000"/>
                </a:solidFill>
              </a:rPr>
              <a:t>Emphasis</a:t>
            </a:r>
            <a:r>
              <a:rPr lang="en-US" altLang="en-US" b="1">
                <a:solidFill>
                  <a:srgbClr val="FF0000"/>
                </a:solidFill>
              </a:rPr>
              <a:t> &lt;/EM&gt;</a:t>
            </a:r>
            <a:r>
              <a:rPr lang="en-US" altLang="en-US">
                <a:solidFill>
                  <a:schemeClr val="hlink"/>
                </a:solidFill>
              </a:rPr>
              <a:t> </a:t>
            </a:r>
            <a:r>
              <a:rPr lang="en-US" altLang="en-US"/>
              <a:t>Browsers usually display this as italics.</a:t>
            </a:r>
          </a:p>
          <a:p>
            <a:pPr>
              <a:lnSpc>
                <a:spcPct val="80000"/>
              </a:lnSpc>
              <a:buClr>
                <a:schemeClr val="bg1"/>
              </a:buClr>
              <a:buFont typeface="Wingdings" panose="05000000000000000000" pitchFamily="2" charset="2"/>
              <a:buChar char="§"/>
            </a:pPr>
            <a:r>
              <a:rPr lang="en-US" altLang="en-US" b="1">
                <a:solidFill>
                  <a:srgbClr val="FF0000"/>
                </a:solidFill>
              </a:rPr>
              <a:t>&lt;STRONG&gt; STRONG &lt;/STRONG</a:t>
            </a:r>
            <a:r>
              <a:rPr lang="en-US" altLang="en-US" b="1">
                <a:solidFill>
                  <a:schemeClr val="hlink"/>
                </a:solidFill>
              </a:rPr>
              <a:t>&gt;</a:t>
            </a:r>
            <a:r>
              <a:rPr lang="en-US" altLang="en-US">
                <a:solidFill>
                  <a:schemeClr val="hlink"/>
                </a:solidFill>
              </a:rPr>
              <a:t> </a:t>
            </a:r>
            <a:r>
              <a:rPr lang="en-US" altLang="en-US"/>
              <a:t>Browsers display this as bold.</a:t>
            </a:r>
          </a:p>
          <a:p>
            <a:pPr>
              <a:lnSpc>
                <a:spcPct val="80000"/>
              </a:lnSpc>
              <a:buClr>
                <a:schemeClr val="bg1"/>
              </a:buClr>
              <a:buFont typeface="Wingdings" panose="05000000000000000000" pitchFamily="2" charset="2"/>
              <a:buChar char="§"/>
            </a:pPr>
            <a:r>
              <a:rPr lang="en-US" altLang="en-US" b="1">
                <a:solidFill>
                  <a:srgbClr val="FF0000"/>
                </a:solidFill>
              </a:rPr>
              <a:t>&lt;TT&gt; TELETYPE &lt;/TT&gt;</a:t>
            </a:r>
            <a:r>
              <a:rPr lang="en-US" altLang="en-US"/>
              <a:t> Text is displayed in a mono-spaced font. A typewriter text, e.g. fixed-width font. </a:t>
            </a:r>
          </a:p>
          <a:p>
            <a:pPr>
              <a:lnSpc>
                <a:spcPct val="80000"/>
              </a:lnSpc>
              <a:buClr>
                <a:schemeClr val="bg1"/>
              </a:buClr>
              <a:buFont typeface="Wingdings" panose="05000000000000000000" pitchFamily="2" charset="2"/>
              <a:buChar char="§"/>
            </a:pPr>
            <a:r>
              <a:rPr lang="en-US" altLang="en-US" b="1">
                <a:solidFill>
                  <a:srgbClr val="FF0000"/>
                </a:solidFill>
              </a:rPr>
              <a:t>&lt;CITE&gt; Citation &lt;/CITE&gt;</a:t>
            </a:r>
            <a:r>
              <a:rPr lang="en-US" altLang="en-US"/>
              <a:t> represents a document citation (</a:t>
            </a:r>
            <a:r>
              <a:rPr lang="en-US" altLang="en-US" b="1"/>
              <a:t>italics</a:t>
            </a:r>
            <a:r>
              <a:rPr lang="en-US" altLang="en-US"/>
              <a:t>). </a:t>
            </a:r>
            <a:r>
              <a:rPr lang="en-US" altLang="en-US" b="1">
                <a:solidFill>
                  <a:srgbClr val="0000CC"/>
                </a:solidFill>
              </a:rPr>
              <a:t>For titles of books, films, etc. Typically displayed in italics. (</a:t>
            </a:r>
            <a:r>
              <a:rPr lang="en-US" altLang="en-US" b="1" i="1">
                <a:solidFill>
                  <a:srgbClr val="0000CC"/>
                </a:solidFill>
              </a:rPr>
              <a:t>A Beginner's Guide to HTML</a:t>
            </a:r>
            <a:r>
              <a:rPr lang="en-US" altLang="en-US" b="1">
                <a:solidFill>
                  <a:srgbClr val="0000CC"/>
                </a:solidFill>
              </a:rPr>
              <a:t>)</a:t>
            </a:r>
            <a:r>
              <a:rPr lang="en-US" altLang="en-US" b="1"/>
              <a:t> </a:t>
            </a:r>
          </a:p>
          <a:p>
            <a:pPr>
              <a:lnSpc>
                <a:spcPct val="80000"/>
              </a:lnSpc>
              <a:buClr>
                <a:schemeClr val="bg1"/>
              </a:buClr>
              <a:buFont typeface="Wingdings" panose="05000000000000000000" pitchFamily="2" charset="2"/>
              <a:buNone/>
            </a:pPr>
            <a:r>
              <a:rPr lang="en-US" altLang="en-US" b="1">
                <a:solidFill>
                  <a:schemeClr val="hlink"/>
                </a:solidFill>
              </a:rPr>
              <a:t>     </a:t>
            </a:r>
          </a:p>
        </p:txBody>
      </p:sp>
      <p:sp>
        <p:nvSpPr>
          <p:cNvPr id="6" name="Slide Number Placeholder 5"/>
          <p:cNvSpPr>
            <a:spLocks noGrp="1"/>
          </p:cNvSpPr>
          <p:nvPr>
            <p:ph type="sldNum" sz="quarter" idx="12"/>
          </p:nvPr>
        </p:nvSpPr>
        <p:spPr/>
        <p:txBody>
          <a:bodyPr/>
          <a:lstStyle/>
          <a:p>
            <a:fld id="{559EC51E-48D5-4FD1-A3DD-0A800DFA7B74}" type="slidenum">
              <a:rPr lang="ar-SA" altLang="en-US"/>
              <a:pPr/>
              <a:t>56</a:t>
            </a:fld>
            <a:endParaRPr lang="en-US" altLang="en-US"/>
          </a:p>
        </p:txBody>
      </p:sp>
    </p:spTree>
    <p:extLst>
      <p:ext uri="{BB962C8B-B14F-4D97-AF65-F5344CB8AC3E}">
        <p14:creationId xmlns:p14="http://schemas.microsoft.com/office/powerpoint/2010/main" val="40724266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785813" y="231775"/>
            <a:ext cx="10515600" cy="1325563"/>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sz="3200">
                <a:solidFill>
                  <a:srgbClr val="FFFF00"/>
                </a:solidFill>
              </a:rPr>
              <a:t>Bold, Italic and other Character Formatting Elements</a:t>
            </a:r>
          </a:p>
        </p:txBody>
      </p:sp>
      <p:sp>
        <p:nvSpPr>
          <p:cNvPr id="41987" name="Rectangle 3"/>
          <p:cNvSpPr>
            <a:spLocks noGrp="1" noChangeArrowheads="1"/>
          </p:cNvSpPr>
          <p:nvPr>
            <p:ph sz="half" idx="1"/>
          </p:nvPr>
        </p:nvSpPr>
        <p:spPr>
          <a:xfrm>
            <a:off x="1876425" y="2012949"/>
            <a:ext cx="4033838" cy="4525963"/>
          </a:xfrm>
          <a:solidFill>
            <a:schemeClr val="accent1"/>
          </a:solidFill>
        </p:spPr>
        <p:txBody>
          <a:bodyPr/>
          <a:lstStyle/>
          <a:p>
            <a:pPr>
              <a:lnSpc>
                <a:spcPct val="90000"/>
              </a:lnSpc>
              <a:buFontTx/>
              <a:buNone/>
            </a:pPr>
            <a:r>
              <a:rPr lang="en-US" altLang="en-US" sz="2000" dirty="0"/>
              <a:t>&lt;P&gt; &lt;FONT SIZE=“+1”&gt; One Size Larger &lt;/FONT&gt; - Normal –</a:t>
            </a:r>
          </a:p>
          <a:p>
            <a:pPr>
              <a:lnSpc>
                <a:spcPct val="90000"/>
              </a:lnSpc>
              <a:buFontTx/>
              <a:buNone/>
            </a:pPr>
            <a:r>
              <a:rPr lang="en-US" altLang="en-US" sz="2000" dirty="0"/>
              <a:t>&lt;FONT SIZE=“-1”&gt; One Size Smaller &lt;/FONT&gt; &lt;BR&gt;</a:t>
            </a:r>
          </a:p>
          <a:p>
            <a:pPr>
              <a:lnSpc>
                <a:spcPct val="90000"/>
              </a:lnSpc>
              <a:buFontTx/>
              <a:buNone/>
            </a:pPr>
            <a:r>
              <a:rPr lang="en-US" altLang="en-US" sz="2000" dirty="0"/>
              <a:t>&lt;B&gt; Bold&lt;/B&gt; - &lt;I&gt; italics&lt;/I&gt; - &lt;U&gt; Underlined &lt;/U&gt; -</a:t>
            </a:r>
          </a:p>
          <a:p>
            <a:pPr>
              <a:lnSpc>
                <a:spcPct val="90000"/>
              </a:lnSpc>
              <a:buFontTx/>
              <a:buNone/>
            </a:pPr>
            <a:r>
              <a:rPr lang="en-US" altLang="en-US" sz="2000" dirty="0"/>
              <a:t>&lt;FONT COLOR=“#FF0000”&gt; Colored &lt;/FONT&gt; &lt;BR&gt;</a:t>
            </a:r>
          </a:p>
          <a:p>
            <a:pPr>
              <a:lnSpc>
                <a:spcPct val="90000"/>
              </a:lnSpc>
              <a:buFontTx/>
              <a:buNone/>
            </a:pPr>
            <a:r>
              <a:rPr lang="en-US" altLang="en-US" sz="2000" dirty="0"/>
              <a:t>&lt;EM&gt; Emphasized&lt;/EM&gt; - &lt;STRONG&gt; Strong &lt;/STRONG&gt; - &lt;TT&gt; Tele Type &lt;/TT&gt; &lt;BR&gt;</a:t>
            </a:r>
          </a:p>
          <a:p>
            <a:pPr>
              <a:lnSpc>
                <a:spcPct val="90000"/>
              </a:lnSpc>
              <a:buFontTx/>
              <a:buNone/>
            </a:pPr>
            <a:endParaRPr lang="en-US" altLang="en-US" sz="2000" dirty="0"/>
          </a:p>
        </p:txBody>
      </p:sp>
      <p:sp>
        <p:nvSpPr>
          <p:cNvPr id="41988" name="Rectangle 4"/>
          <p:cNvSpPr>
            <a:spLocks noGrp="1" noChangeArrowheads="1"/>
          </p:cNvSpPr>
          <p:nvPr>
            <p:ph sz="half" idx="2"/>
          </p:nvPr>
        </p:nvSpPr>
        <p:spPr>
          <a:xfrm>
            <a:off x="6229350" y="2176463"/>
            <a:ext cx="4033838" cy="4525963"/>
          </a:xfrm>
        </p:spPr>
        <p:txBody>
          <a:bodyPr/>
          <a:lstStyle/>
          <a:p>
            <a:pPr>
              <a:lnSpc>
                <a:spcPct val="90000"/>
              </a:lnSpc>
              <a:buFontTx/>
              <a:buNone/>
            </a:pPr>
            <a:r>
              <a:rPr lang="en-US" altLang="en-US" sz="2000" dirty="0">
                <a:solidFill>
                  <a:srgbClr val="990000"/>
                </a:solidFill>
              </a:rPr>
              <a:t>One Size Larger - Normal – One Size Smaller </a:t>
            </a:r>
            <a:br>
              <a:rPr lang="en-US" altLang="en-US" sz="2000" dirty="0">
                <a:solidFill>
                  <a:srgbClr val="990000"/>
                </a:solidFill>
              </a:rPr>
            </a:br>
            <a:r>
              <a:rPr lang="en-US" altLang="en-US" sz="2000" b="1" dirty="0">
                <a:solidFill>
                  <a:srgbClr val="990000"/>
                </a:solidFill>
              </a:rPr>
              <a:t>Bold</a:t>
            </a:r>
            <a:r>
              <a:rPr lang="en-US" altLang="en-US" sz="2000" dirty="0">
                <a:solidFill>
                  <a:srgbClr val="990000"/>
                </a:solidFill>
              </a:rPr>
              <a:t> - </a:t>
            </a:r>
            <a:r>
              <a:rPr lang="en-US" altLang="en-US" sz="2000" i="1" dirty="0">
                <a:solidFill>
                  <a:srgbClr val="990000"/>
                </a:solidFill>
              </a:rPr>
              <a:t>italics</a:t>
            </a:r>
            <a:r>
              <a:rPr lang="en-US" altLang="en-US" sz="2000" dirty="0">
                <a:solidFill>
                  <a:srgbClr val="990000"/>
                </a:solidFill>
              </a:rPr>
              <a:t> - </a:t>
            </a:r>
            <a:r>
              <a:rPr lang="en-US" altLang="en-US" sz="2000" u="sng" dirty="0">
                <a:solidFill>
                  <a:srgbClr val="990000"/>
                </a:solidFill>
              </a:rPr>
              <a:t>Underlined </a:t>
            </a:r>
            <a:r>
              <a:rPr lang="en-US" altLang="en-US" sz="2000" dirty="0">
                <a:solidFill>
                  <a:srgbClr val="990000"/>
                </a:solidFill>
              </a:rPr>
              <a:t>- </a:t>
            </a:r>
            <a:r>
              <a:rPr lang="en-US" altLang="en-US" sz="2000" dirty="0">
                <a:solidFill>
                  <a:srgbClr val="FF0000"/>
                </a:solidFill>
              </a:rPr>
              <a:t>Colored </a:t>
            </a:r>
            <a:r>
              <a:rPr lang="en-US" altLang="en-US" sz="2000" dirty="0">
                <a:solidFill>
                  <a:srgbClr val="990000"/>
                </a:solidFill>
              </a:rPr>
              <a:t/>
            </a:r>
            <a:br>
              <a:rPr lang="en-US" altLang="en-US" sz="2000" dirty="0">
                <a:solidFill>
                  <a:srgbClr val="990000"/>
                </a:solidFill>
              </a:rPr>
            </a:br>
            <a:r>
              <a:rPr lang="en-US" altLang="en-US" sz="2000" i="1" dirty="0">
                <a:solidFill>
                  <a:srgbClr val="990000"/>
                </a:solidFill>
              </a:rPr>
              <a:t>Emphasized</a:t>
            </a:r>
            <a:r>
              <a:rPr lang="en-US" altLang="en-US" sz="2000" dirty="0">
                <a:solidFill>
                  <a:srgbClr val="990000"/>
                </a:solidFill>
              </a:rPr>
              <a:t> - </a:t>
            </a:r>
            <a:r>
              <a:rPr lang="en-US" altLang="en-US" sz="2000" b="1" dirty="0">
                <a:solidFill>
                  <a:srgbClr val="990000"/>
                </a:solidFill>
              </a:rPr>
              <a:t>Strong </a:t>
            </a:r>
            <a:r>
              <a:rPr lang="en-US" altLang="en-US" sz="2000" dirty="0">
                <a:solidFill>
                  <a:srgbClr val="990000"/>
                </a:solidFill>
              </a:rPr>
              <a:t>- Tele Type </a:t>
            </a:r>
            <a:br>
              <a:rPr lang="en-US" altLang="en-US" sz="2000" dirty="0">
                <a:solidFill>
                  <a:srgbClr val="990000"/>
                </a:solidFill>
              </a:rPr>
            </a:br>
            <a:endParaRPr lang="en-US" altLang="en-US" sz="2000" dirty="0">
              <a:solidFill>
                <a:srgbClr val="990000"/>
              </a:solidFill>
            </a:endParaRPr>
          </a:p>
        </p:txBody>
      </p:sp>
      <p:sp>
        <p:nvSpPr>
          <p:cNvPr id="7" name="Slide Number Placeholder 6"/>
          <p:cNvSpPr>
            <a:spLocks noGrp="1"/>
          </p:cNvSpPr>
          <p:nvPr>
            <p:ph type="sldNum" sz="quarter" idx="12"/>
          </p:nvPr>
        </p:nvSpPr>
        <p:spPr/>
        <p:txBody>
          <a:bodyPr/>
          <a:lstStyle/>
          <a:p>
            <a:fld id="{8914F98D-8981-43A7-8D71-51482CF11D83}" type="slidenum">
              <a:rPr lang="ar-SA" altLang="en-US"/>
              <a:pPr/>
              <a:t>57</a:t>
            </a:fld>
            <a:endParaRPr lang="en-US" altLang="en-US"/>
          </a:p>
        </p:txBody>
      </p:sp>
    </p:spTree>
    <p:extLst>
      <p:ext uri="{BB962C8B-B14F-4D97-AF65-F5344CB8AC3E}">
        <p14:creationId xmlns:p14="http://schemas.microsoft.com/office/powerpoint/2010/main" val="21814188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Alignment</a:t>
            </a:r>
          </a:p>
        </p:txBody>
      </p:sp>
      <p:sp>
        <p:nvSpPr>
          <p:cNvPr id="43011" name="Rectangle 3"/>
          <p:cNvSpPr>
            <a:spLocks noGrp="1" noChangeArrowheads="1"/>
          </p:cNvSpPr>
          <p:nvPr>
            <p:ph idx="1"/>
          </p:nvPr>
        </p:nvSpPr>
        <p:spPr>
          <a:solidFill>
            <a:schemeClr val="accent1"/>
          </a:solidFill>
        </p:spPr>
        <p:txBody>
          <a:bodyPr/>
          <a:lstStyle/>
          <a:p>
            <a:pPr>
              <a:buClr>
                <a:schemeClr val="bg1"/>
              </a:buClr>
              <a:buFont typeface="Wingdings" panose="05000000000000000000" pitchFamily="2" charset="2"/>
              <a:buChar char="§"/>
            </a:pPr>
            <a:r>
              <a:rPr lang="en-US" altLang="en-US"/>
              <a:t>Some elements have attributes for alignment (ALIGN) e.g. </a:t>
            </a:r>
            <a:r>
              <a:rPr lang="en-US" altLang="en-US">
                <a:solidFill>
                  <a:srgbClr val="FF0000"/>
                </a:solidFill>
              </a:rPr>
              <a:t>Headings, Paragraphs and Horizontal Rules</a:t>
            </a:r>
            <a:r>
              <a:rPr lang="en-US" altLang="en-US"/>
              <a:t>. </a:t>
            </a:r>
          </a:p>
          <a:p>
            <a:pPr>
              <a:buClr>
                <a:schemeClr val="bg1"/>
              </a:buClr>
              <a:buFont typeface="Wingdings" panose="05000000000000000000" pitchFamily="2" charset="2"/>
              <a:buChar char="§"/>
            </a:pPr>
            <a:r>
              <a:rPr lang="en-US" altLang="en-US"/>
              <a:t>The Three alignment values are : LEFT, RIGHT, CENTER.</a:t>
            </a:r>
          </a:p>
          <a:p>
            <a:pPr>
              <a:buClr>
                <a:schemeClr val="bg1"/>
              </a:buClr>
              <a:buFont typeface="Wingdings" panose="05000000000000000000" pitchFamily="2" charset="2"/>
              <a:buChar char="§"/>
            </a:pPr>
            <a:r>
              <a:rPr lang="en-US" altLang="en-US">
                <a:solidFill>
                  <a:srgbClr val="FF0000"/>
                </a:solidFill>
              </a:rPr>
              <a:t>&lt;CENTER&gt;&lt;/CENTER&gt;</a:t>
            </a:r>
            <a:r>
              <a:rPr lang="en-US" altLang="en-US"/>
              <a:t> Will center elements.</a:t>
            </a:r>
          </a:p>
        </p:txBody>
      </p:sp>
      <p:sp>
        <p:nvSpPr>
          <p:cNvPr id="6" name="Slide Number Placeholder 5"/>
          <p:cNvSpPr>
            <a:spLocks noGrp="1"/>
          </p:cNvSpPr>
          <p:nvPr>
            <p:ph type="sldNum" sz="quarter" idx="12"/>
          </p:nvPr>
        </p:nvSpPr>
        <p:spPr/>
        <p:txBody>
          <a:bodyPr/>
          <a:lstStyle/>
          <a:p>
            <a:fld id="{ADA56043-4535-44C4-B47F-1CA55304D3C4}" type="slidenum">
              <a:rPr lang="ar-SA" altLang="en-US"/>
              <a:pPr/>
              <a:t>58</a:t>
            </a:fld>
            <a:endParaRPr lang="en-US" altLang="en-US"/>
          </a:p>
        </p:txBody>
      </p:sp>
    </p:spTree>
    <p:extLst>
      <p:ext uri="{BB962C8B-B14F-4D97-AF65-F5344CB8AC3E}">
        <p14:creationId xmlns:p14="http://schemas.microsoft.com/office/powerpoint/2010/main" val="10951396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sz="4000">
                <a:solidFill>
                  <a:srgbClr val="FFFF00"/>
                </a:solidFill>
              </a:rPr>
              <a:t>Special Characters &amp; Symbols</a:t>
            </a:r>
          </a:p>
        </p:txBody>
      </p:sp>
      <p:sp>
        <p:nvSpPr>
          <p:cNvPr id="45059" name="Rectangle 3"/>
          <p:cNvSpPr>
            <a:spLocks noGrp="1" noChangeArrowheads="1"/>
          </p:cNvSpPr>
          <p:nvPr>
            <p:ph idx="1"/>
          </p:nvPr>
        </p:nvSpPr>
        <p:spPr>
          <a:xfrm>
            <a:off x="1905000" y="1828801"/>
            <a:ext cx="8229600" cy="4525963"/>
          </a:xfrm>
          <a:solidFill>
            <a:schemeClr val="accent1"/>
          </a:solidFill>
        </p:spPr>
        <p:txBody>
          <a:bodyPr/>
          <a:lstStyle/>
          <a:p>
            <a:pPr>
              <a:buClr>
                <a:schemeClr val="bg1"/>
              </a:buClr>
              <a:buFont typeface="Wingdings" panose="05000000000000000000" pitchFamily="2" charset="2"/>
              <a:buChar char="§"/>
            </a:pPr>
            <a:r>
              <a:rPr lang="en-US" altLang="en-US"/>
              <a:t>These Characters are recognized in HTML as they begin with an ampersand and end with with a semi-colon e.g. </a:t>
            </a:r>
            <a:r>
              <a:rPr lang="en-US" altLang="en-US" b="1">
                <a:solidFill>
                  <a:srgbClr val="FF0000"/>
                </a:solidFill>
              </a:rPr>
              <a:t>&amp;value;</a:t>
            </a:r>
            <a:r>
              <a:rPr lang="en-US" altLang="en-US" b="1"/>
              <a:t> </a:t>
            </a:r>
            <a:r>
              <a:rPr lang="en-US" altLang="en-US"/>
              <a:t>The value will either be an entity name or a standard ASCII character number. They are called </a:t>
            </a:r>
            <a:r>
              <a:rPr lang="en-US" altLang="en-US" b="1">
                <a:solidFill>
                  <a:srgbClr val="FF0000"/>
                </a:solidFill>
              </a:rPr>
              <a:t>escape sequences</a:t>
            </a:r>
            <a:r>
              <a:rPr lang="en-US" altLang="en-US"/>
              <a:t>. </a:t>
            </a:r>
          </a:p>
          <a:p>
            <a:pPr>
              <a:buClr>
                <a:schemeClr val="bg1"/>
              </a:buClr>
              <a:buFont typeface="Wingdings" panose="05000000000000000000" pitchFamily="2" charset="2"/>
              <a:buChar char="§"/>
            </a:pPr>
            <a:r>
              <a:rPr lang="en-US" altLang="en-US"/>
              <a:t>The next table represents some of the more commonly used special characters. For a comprehensive listing, visit the W3C’s section on special characters at:</a:t>
            </a:r>
            <a:r>
              <a:rPr lang="en-US" altLang="en-US" sz="2400"/>
              <a:t> </a:t>
            </a:r>
            <a:r>
              <a:rPr lang="en-US" altLang="en-US" sz="2000">
                <a:solidFill>
                  <a:srgbClr val="000099"/>
                </a:solidFill>
              </a:rPr>
              <a:t>http://www.w3.org/MarkUp/HTMLPlus/htmlplus_13.html</a:t>
            </a:r>
          </a:p>
        </p:txBody>
      </p:sp>
      <p:sp>
        <p:nvSpPr>
          <p:cNvPr id="6" name="Slide Number Placeholder 5"/>
          <p:cNvSpPr>
            <a:spLocks noGrp="1"/>
          </p:cNvSpPr>
          <p:nvPr>
            <p:ph type="sldNum" sz="quarter" idx="12"/>
          </p:nvPr>
        </p:nvSpPr>
        <p:spPr/>
        <p:txBody>
          <a:bodyPr/>
          <a:lstStyle/>
          <a:p>
            <a:fld id="{7B268540-1510-4D66-9F84-093760ABE6F1}" type="slidenum">
              <a:rPr lang="ar-SA" altLang="en-US"/>
              <a:pPr/>
              <a:t>59</a:t>
            </a:fld>
            <a:endParaRPr lang="en-US" altLang="en-US"/>
          </a:p>
        </p:txBody>
      </p:sp>
    </p:spTree>
    <p:extLst>
      <p:ext uri="{BB962C8B-B14F-4D97-AF65-F5344CB8AC3E}">
        <p14:creationId xmlns:p14="http://schemas.microsoft.com/office/powerpoint/2010/main" val="26393961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4001" y="223"/>
            <a:ext cx="9143999" cy="10287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925358" y="1"/>
            <a:ext cx="4742641" cy="59994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24001" y="0"/>
            <a:ext cx="9088207" cy="102057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3172" y="52323"/>
            <a:ext cx="9145590" cy="901826"/>
          </a:xfrm>
          <a:prstGeom prst="rect">
            <a:avLst/>
          </a:prstGeom>
          <a:blipFill>
            <a:blip r:embed="rId6"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2136140" y="839469"/>
            <a:ext cx="4215130" cy="635000"/>
          </a:xfrm>
          <a:prstGeom prst="rect">
            <a:avLst/>
          </a:prstGeom>
        </p:spPr>
        <p:txBody>
          <a:bodyPr vert="horz" wrap="square" lIns="0" tIns="12065" rIns="0" bIns="0" rtlCol="0" anchor="ctr">
            <a:spAutoFit/>
          </a:bodyPr>
          <a:lstStyle/>
          <a:p>
            <a:pPr marL="12700">
              <a:lnSpc>
                <a:spcPct val="100000"/>
              </a:lnSpc>
              <a:spcBef>
                <a:spcPts val="95"/>
              </a:spcBef>
            </a:pPr>
            <a:r>
              <a:rPr sz="4000" spc="100" dirty="0"/>
              <a:t>How </a:t>
            </a:r>
            <a:r>
              <a:rPr sz="4000" spc="90" dirty="0"/>
              <a:t>They</a:t>
            </a:r>
            <a:r>
              <a:rPr sz="4000" spc="-415" dirty="0"/>
              <a:t> </a:t>
            </a:r>
            <a:r>
              <a:rPr sz="4000" spc="75" dirty="0"/>
              <a:t>Looked?</a:t>
            </a:r>
            <a:endParaRPr sz="4000"/>
          </a:p>
        </p:txBody>
      </p:sp>
      <p:sp>
        <p:nvSpPr>
          <p:cNvPr id="8" name="object 8"/>
          <p:cNvSpPr/>
          <p:nvPr/>
        </p:nvSpPr>
        <p:spPr>
          <a:xfrm>
            <a:off x="2362200" y="1904998"/>
            <a:ext cx="4953000" cy="4952998"/>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019565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2133600" y="0"/>
            <a:ext cx="8229600" cy="8382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sz="4000">
                <a:solidFill>
                  <a:srgbClr val="FFFF00"/>
                </a:solidFill>
              </a:rPr>
              <a:t>Special Characters &amp; Symbols</a:t>
            </a:r>
          </a:p>
        </p:txBody>
      </p:sp>
      <p:graphicFrame>
        <p:nvGraphicFramePr>
          <p:cNvPr id="46144" name="Group 64"/>
          <p:cNvGraphicFramePr>
            <a:graphicFrameLocks noGrp="1"/>
          </p:cNvGraphicFramePr>
          <p:nvPr>
            <p:ph type="tbl" idx="1"/>
          </p:nvPr>
        </p:nvGraphicFramePr>
        <p:xfrm>
          <a:off x="1981200" y="1066800"/>
          <a:ext cx="8229600" cy="5794693"/>
        </p:xfrm>
        <a:graphic>
          <a:graphicData uri="http://schemas.openxmlformats.org/drawingml/2006/table">
            <a:tbl>
              <a:tblPr/>
              <a:tblGrid>
                <a:gridCol w="2420938">
                  <a:extLst>
                    <a:ext uri="{9D8B030D-6E8A-4147-A177-3AD203B41FA5}">
                      <a16:colId xmlns:a16="http://schemas.microsoft.com/office/drawing/2014/main" val="737377023"/>
                    </a:ext>
                  </a:extLst>
                </a:gridCol>
                <a:gridCol w="1693862">
                  <a:extLst>
                    <a:ext uri="{9D8B030D-6E8A-4147-A177-3AD203B41FA5}">
                      <a16:colId xmlns:a16="http://schemas.microsoft.com/office/drawing/2014/main" val="673523122"/>
                    </a:ext>
                  </a:extLst>
                </a:gridCol>
                <a:gridCol w="2438400">
                  <a:extLst>
                    <a:ext uri="{9D8B030D-6E8A-4147-A177-3AD203B41FA5}">
                      <a16:colId xmlns:a16="http://schemas.microsoft.com/office/drawing/2014/main" val="2795354546"/>
                    </a:ext>
                  </a:extLst>
                </a:gridCol>
                <a:gridCol w="1676400">
                  <a:extLst>
                    <a:ext uri="{9D8B030D-6E8A-4147-A177-3AD203B41FA5}">
                      <a16:colId xmlns:a16="http://schemas.microsoft.com/office/drawing/2014/main" val="2237263274"/>
                    </a:ext>
                  </a:extLst>
                </a:gridCol>
              </a:tblGrid>
              <a:tr h="90963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chemeClr val="tx2"/>
                          </a:solidFill>
                          <a:effectLst/>
                          <a:latin typeface="Arial" panose="020B0604020202020204" pitchFamily="34" charset="0"/>
                          <a:cs typeface="Arial" panose="020B0604020202020204" pitchFamily="34" charset="0"/>
                        </a:rPr>
                        <a:t>Special Character</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chemeClr val="tx2"/>
                          </a:solidFill>
                          <a:effectLst/>
                          <a:latin typeface="Arial" panose="020B0604020202020204" pitchFamily="34" charset="0"/>
                          <a:cs typeface="Arial" panose="020B0604020202020204" pitchFamily="34" charset="0"/>
                        </a:rPr>
                        <a:t>Entity Name</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chemeClr val="tx2"/>
                          </a:solidFill>
                          <a:effectLst/>
                          <a:latin typeface="Arial" panose="020B0604020202020204" pitchFamily="34" charset="0"/>
                          <a:cs typeface="Arial" panose="020B0604020202020204" pitchFamily="34" charset="0"/>
                        </a:rPr>
                        <a:t>Special Character</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chemeClr val="tx2"/>
                          </a:solidFill>
                          <a:effectLst/>
                          <a:latin typeface="Arial" panose="020B0604020202020204" pitchFamily="34" charset="0"/>
                          <a:cs typeface="Arial" panose="020B0604020202020204" pitchFamily="34" charset="0"/>
                        </a:rPr>
                        <a:t>Entity Name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655498001"/>
                  </a:ext>
                </a:extLst>
              </a:tr>
              <a:tr h="58896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Ampersand</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0000CC"/>
                          </a:solidFill>
                          <a:effectLst/>
                          <a:latin typeface="Arial" panose="020B0604020202020204" pitchFamily="34" charset="0"/>
                          <a:cs typeface="Arial" panose="020B0604020202020204" pitchFamily="34" charset="0"/>
                        </a:rPr>
                        <a:t>&amp;amp; </a:t>
                      </a:r>
                      <a:r>
                        <a:rPr kumimoji="0" lang="en-US" altLang="en-US" sz="28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&amp;</a:t>
                      </a:r>
                      <a:r>
                        <a: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 </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Greater-than sign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0000CC"/>
                          </a:solidFill>
                          <a:effectLst/>
                          <a:latin typeface="Arial" panose="020B0604020202020204" pitchFamily="34" charset="0"/>
                          <a:cs typeface="Arial" panose="020B0604020202020204" pitchFamily="34" charset="0"/>
                        </a:rPr>
                        <a:t>&amp;gt; </a:t>
                      </a:r>
                      <a:r>
                        <a:rPr kumimoji="0" lang="en-US" altLang="en-US" sz="28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&gt;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037479940"/>
                  </a:ext>
                </a:extLst>
              </a:tr>
              <a:tr h="5873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Asterisk </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0000CC"/>
                          </a:solidFill>
                          <a:effectLst/>
                          <a:latin typeface="Arial" panose="020B0604020202020204" pitchFamily="34" charset="0"/>
                          <a:cs typeface="Arial" panose="020B0604020202020204" pitchFamily="34" charset="0"/>
                        </a:rPr>
                        <a:t>&amp;lowast; </a:t>
                      </a:r>
                      <a:r>
                        <a:rPr kumimoji="0" lang="en-US" altLang="en-US" sz="28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Less-than sign</a:t>
                      </a:r>
                      <a:endPara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0000CC"/>
                          </a:solidFill>
                          <a:effectLst/>
                          <a:latin typeface="Arial" panose="020B0604020202020204" pitchFamily="34" charset="0"/>
                          <a:cs typeface="Arial" panose="020B0604020202020204" pitchFamily="34" charset="0"/>
                        </a:rPr>
                        <a:t>&amp;lt; </a:t>
                      </a:r>
                      <a:r>
                        <a:rPr kumimoji="0" lang="en-US" altLang="en-US" sz="28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&lt;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749267208"/>
                  </a:ext>
                </a:extLst>
              </a:tr>
              <a:tr h="5873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Cent sign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0000CC"/>
                          </a:solidFill>
                          <a:effectLst/>
                          <a:latin typeface="Arial" panose="020B0604020202020204" pitchFamily="34" charset="0"/>
                          <a:cs typeface="Arial" panose="020B0604020202020204" pitchFamily="34" charset="0"/>
                        </a:rPr>
                        <a:t>&amp;cent; </a:t>
                      </a:r>
                      <a:r>
                        <a:rPr kumimoji="0" lang="en-US" altLang="en-US" sz="28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a:t>
                      </a:r>
                      <a:r>
                        <a: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 </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Non-breaking space</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0000CC"/>
                          </a:solidFill>
                          <a:effectLst/>
                          <a:latin typeface="Arial" panose="020B0604020202020204" pitchFamily="34" charset="0"/>
                          <a:cs typeface="Arial" panose="020B0604020202020204" pitchFamily="34" charset="0"/>
                        </a:rPr>
                        <a:t>&amp;nbsp;</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140859971"/>
                  </a:ext>
                </a:extLst>
              </a:tr>
              <a:tr h="5873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Copyright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0000CC"/>
                          </a:solidFill>
                          <a:effectLst/>
                          <a:latin typeface="Arial" panose="020B0604020202020204" pitchFamily="34" charset="0"/>
                          <a:cs typeface="Arial" panose="020B0604020202020204" pitchFamily="34" charset="0"/>
                        </a:rPr>
                        <a:t>&amp;copy; </a:t>
                      </a:r>
                      <a:r>
                        <a:rPr kumimoji="0" lang="en-US" altLang="en-US" sz="28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a:t>
                      </a:r>
                      <a:r>
                        <a: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 </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Quotation mark</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0000CC"/>
                          </a:solidFill>
                          <a:effectLst/>
                          <a:latin typeface="Arial" panose="020B0604020202020204" pitchFamily="34" charset="0"/>
                          <a:cs typeface="Arial" panose="020B0604020202020204" pitchFamily="34" charset="0"/>
                        </a:rPr>
                        <a:t>&amp;quot; </a:t>
                      </a:r>
                      <a:r>
                        <a:rPr kumimoji="0" lang="en-US" altLang="en-US" sz="28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872658360"/>
                  </a:ext>
                </a:extLst>
              </a:tr>
              <a:tr h="58896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Fraction one qtr</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0000CC"/>
                          </a:solidFill>
                          <a:effectLst/>
                          <a:latin typeface="Arial" panose="020B0604020202020204" pitchFamily="34" charset="0"/>
                          <a:cs typeface="Arial" panose="020B0604020202020204" pitchFamily="34" charset="0"/>
                        </a:rPr>
                        <a:t>&amp;frac14; </a:t>
                      </a:r>
                      <a:r>
                        <a:rPr kumimoji="0" lang="en-US" altLang="en-US" sz="28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¼</a:t>
                      </a:r>
                      <a:r>
                        <a: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 </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Registration mark</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0000CC"/>
                          </a:solidFill>
                          <a:effectLst/>
                          <a:latin typeface="Arial" panose="020B0604020202020204" pitchFamily="34" charset="0"/>
                          <a:cs typeface="Arial" panose="020B0604020202020204" pitchFamily="34" charset="0"/>
                        </a:rPr>
                        <a:t>&amp;reg; </a:t>
                      </a:r>
                      <a:r>
                        <a:rPr kumimoji="0" lang="en-US" altLang="en-US" sz="28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775963276"/>
                  </a:ext>
                </a:extLst>
              </a:tr>
              <a:tr h="58737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Fraction one half</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0000CC"/>
                          </a:solidFill>
                          <a:effectLst/>
                          <a:latin typeface="Arial" panose="020B0604020202020204" pitchFamily="34" charset="0"/>
                          <a:cs typeface="Arial" panose="020B0604020202020204" pitchFamily="34" charset="0"/>
                        </a:rPr>
                        <a:t>&amp;frac12; </a:t>
                      </a:r>
                      <a:r>
                        <a:rPr kumimoji="0" lang="en-US" altLang="en-US" sz="28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½</a:t>
                      </a:r>
                      <a:r>
                        <a: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 </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Trademark sign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smtClean="0">
                          <a:ln>
                            <a:noFill/>
                          </a:ln>
                          <a:solidFill>
                            <a:srgbClr val="0000CC"/>
                          </a:solidFill>
                          <a:effectLst/>
                          <a:latin typeface="Arial" panose="020B0604020202020204" pitchFamily="34" charset="0"/>
                          <a:cs typeface="Arial" panose="020B0604020202020204" pitchFamily="34" charset="0"/>
                        </a:rPr>
                        <a:t>&amp;trade; </a:t>
                      </a:r>
                      <a:r>
                        <a:rPr kumimoji="0" lang="en-US" altLang="en-US" sz="28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a:t>
                      </a:r>
                      <a:r>
                        <a: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 </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333022490"/>
                  </a:ext>
                </a:extLst>
              </a:tr>
            </a:tbl>
          </a:graphicData>
        </a:graphic>
      </p:graphicFrame>
      <p:sp>
        <p:nvSpPr>
          <p:cNvPr id="47" name="Slide Number Placeholder 5"/>
          <p:cNvSpPr>
            <a:spLocks noGrp="1"/>
          </p:cNvSpPr>
          <p:nvPr>
            <p:ph type="sldNum" sz="quarter" idx="12"/>
          </p:nvPr>
        </p:nvSpPr>
        <p:spPr/>
        <p:txBody>
          <a:bodyPr/>
          <a:lstStyle/>
          <a:p>
            <a:fld id="{6D310C04-B8A0-4256-959B-54ED848F1F4E}" type="slidenum">
              <a:rPr lang="ar-SA" altLang="en-US"/>
              <a:pPr/>
              <a:t>60</a:t>
            </a:fld>
            <a:endParaRPr lang="en-US" altLang="en-US"/>
          </a:p>
        </p:txBody>
      </p:sp>
    </p:spTree>
    <p:extLst>
      <p:ext uri="{BB962C8B-B14F-4D97-AF65-F5344CB8AC3E}">
        <p14:creationId xmlns:p14="http://schemas.microsoft.com/office/powerpoint/2010/main" val="24052487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981200" y="304800"/>
            <a:ext cx="8229600" cy="7620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sz="2800" b="1">
                <a:solidFill>
                  <a:srgbClr val="FFFF00"/>
                </a:solidFill>
              </a:rPr>
              <a:t>Additional Character Formatting Elements</a:t>
            </a:r>
          </a:p>
        </p:txBody>
      </p:sp>
      <p:sp>
        <p:nvSpPr>
          <p:cNvPr id="47107" name="Rectangle 3"/>
          <p:cNvSpPr>
            <a:spLocks noGrp="1" noChangeArrowheads="1"/>
          </p:cNvSpPr>
          <p:nvPr>
            <p:ph idx="1"/>
          </p:nvPr>
        </p:nvSpPr>
        <p:spPr>
          <a:solidFill>
            <a:schemeClr val="accent1"/>
          </a:solidFill>
        </p:spPr>
        <p:txBody>
          <a:bodyPr/>
          <a:lstStyle/>
          <a:p>
            <a:pPr>
              <a:lnSpc>
                <a:spcPct val="90000"/>
              </a:lnSpc>
              <a:buClr>
                <a:schemeClr val="bg1"/>
              </a:buClr>
              <a:buFont typeface="Wingdings" panose="05000000000000000000" pitchFamily="2" charset="2"/>
              <a:buChar char="§"/>
            </a:pPr>
            <a:r>
              <a:rPr lang="en-US" altLang="en-US" b="1">
                <a:solidFill>
                  <a:schemeClr val="tx2"/>
                </a:solidFill>
              </a:rPr>
              <a:t>&lt;STRIKE&gt; </a:t>
            </a:r>
            <a:r>
              <a:rPr lang="en-US" altLang="en-US">
                <a:solidFill>
                  <a:schemeClr val="tx2"/>
                </a:solidFill>
              </a:rPr>
              <a:t>strike-through text</a:t>
            </a:r>
            <a:r>
              <a:rPr lang="en-US" altLang="en-US" b="1">
                <a:solidFill>
                  <a:schemeClr val="tx2"/>
                </a:solidFill>
              </a:rPr>
              <a:t>&lt;/STRIKE&gt;</a:t>
            </a:r>
          </a:p>
          <a:p>
            <a:pPr>
              <a:lnSpc>
                <a:spcPct val="90000"/>
              </a:lnSpc>
              <a:buClr>
                <a:schemeClr val="bg1"/>
              </a:buClr>
              <a:buFont typeface="Wingdings" panose="05000000000000000000" pitchFamily="2" charset="2"/>
              <a:buNone/>
            </a:pPr>
            <a:r>
              <a:rPr lang="en-US" altLang="en-US" b="1">
                <a:solidFill>
                  <a:schemeClr val="tx2"/>
                </a:solidFill>
              </a:rPr>
              <a:t> </a:t>
            </a:r>
            <a:r>
              <a:rPr lang="en-US" altLang="en-US" b="1">
                <a:solidFill>
                  <a:srgbClr val="FF0000"/>
                </a:solidFill>
              </a:rPr>
              <a:t>DEL</a:t>
            </a:r>
            <a:r>
              <a:rPr lang="en-US" altLang="en-US" b="1">
                <a:solidFill>
                  <a:schemeClr val="tx2"/>
                </a:solidFill>
              </a:rPr>
              <a:t> is used for STRIKE at the latest browsers</a:t>
            </a:r>
          </a:p>
          <a:p>
            <a:pPr>
              <a:lnSpc>
                <a:spcPct val="90000"/>
              </a:lnSpc>
              <a:buClr>
                <a:schemeClr val="bg1"/>
              </a:buClr>
              <a:buFont typeface="Wingdings" panose="05000000000000000000" pitchFamily="2" charset="2"/>
              <a:buChar char="§"/>
            </a:pPr>
            <a:r>
              <a:rPr lang="en-US" altLang="en-US" b="1">
                <a:solidFill>
                  <a:schemeClr val="tx2"/>
                </a:solidFill>
              </a:rPr>
              <a:t>&lt;BIG&gt; </a:t>
            </a:r>
            <a:r>
              <a:rPr lang="en-US" altLang="en-US">
                <a:solidFill>
                  <a:schemeClr val="tx2"/>
                </a:solidFill>
              </a:rPr>
              <a:t>places text in a big font</a:t>
            </a:r>
            <a:r>
              <a:rPr lang="en-US" altLang="en-US" b="1">
                <a:solidFill>
                  <a:schemeClr val="tx2"/>
                </a:solidFill>
              </a:rPr>
              <a:t>&lt;/BIG&gt;</a:t>
            </a:r>
          </a:p>
          <a:p>
            <a:pPr>
              <a:lnSpc>
                <a:spcPct val="90000"/>
              </a:lnSpc>
              <a:buClr>
                <a:schemeClr val="bg1"/>
              </a:buClr>
              <a:buFont typeface="Wingdings" panose="05000000000000000000" pitchFamily="2" charset="2"/>
              <a:buChar char="§"/>
            </a:pPr>
            <a:r>
              <a:rPr lang="en-US" altLang="en-US" b="1">
                <a:solidFill>
                  <a:schemeClr val="tx2"/>
                </a:solidFill>
              </a:rPr>
              <a:t>&lt;SMALL&gt; </a:t>
            </a:r>
            <a:r>
              <a:rPr lang="en-US" altLang="en-US">
                <a:solidFill>
                  <a:schemeClr val="tx2"/>
                </a:solidFill>
              </a:rPr>
              <a:t>places text in a small font</a:t>
            </a:r>
            <a:r>
              <a:rPr lang="en-US" altLang="en-US" b="1">
                <a:solidFill>
                  <a:schemeClr val="tx2"/>
                </a:solidFill>
              </a:rPr>
              <a:t>&lt;/SMALL&gt;</a:t>
            </a:r>
          </a:p>
          <a:p>
            <a:pPr>
              <a:lnSpc>
                <a:spcPct val="90000"/>
              </a:lnSpc>
              <a:buClr>
                <a:schemeClr val="bg1"/>
              </a:buClr>
              <a:buFont typeface="Wingdings" panose="05000000000000000000" pitchFamily="2" charset="2"/>
              <a:buChar char="§"/>
            </a:pPr>
            <a:r>
              <a:rPr lang="en-US" altLang="en-US" b="1">
                <a:solidFill>
                  <a:schemeClr val="tx2"/>
                </a:solidFill>
              </a:rPr>
              <a:t>&lt;SUB&gt; </a:t>
            </a:r>
            <a:r>
              <a:rPr lang="en-US" altLang="en-US">
                <a:solidFill>
                  <a:schemeClr val="tx2"/>
                </a:solidFill>
              </a:rPr>
              <a:t>places text in subscript position </a:t>
            </a:r>
            <a:r>
              <a:rPr lang="en-US" altLang="en-US" b="1">
                <a:solidFill>
                  <a:schemeClr val="tx2"/>
                </a:solidFill>
              </a:rPr>
              <a:t>&lt;/SUB&gt;</a:t>
            </a:r>
          </a:p>
          <a:p>
            <a:pPr>
              <a:lnSpc>
                <a:spcPct val="90000"/>
              </a:lnSpc>
              <a:buClr>
                <a:schemeClr val="bg1"/>
              </a:buClr>
              <a:buFont typeface="Wingdings" panose="05000000000000000000" pitchFamily="2" charset="2"/>
              <a:buChar char="§"/>
            </a:pPr>
            <a:r>
              <a:rPr lang="en-US" altLang="en-US" b="1">
                <a:solidFill>
                  <a:schemeClr val="tx2"/>
                </a:solidFill>
              </a:rPr>
              <a:t>&lt;SUP&gt; </a:t>
            </a:r>
            <a:r>
              <a:rPr lang="en-US" altLang="en-US">
                <a:solidFill>
                  <a:schemeClr val="tx2"/>
                </a:solidFill>
              </a:rPr>
              <a:t>places text in superscript style position </a:t>
            </a:r>
            <a:r>
              <a:rPr lang="en-US" altLang="en-US" b="1">
                <a:solidFill>
                  <a:schemeClr val="tx2"/>
                </a:solidFill>
              </a:rPr>
              <a:t>&lt;/SUP&gt;</a:t>
            </a:r>
            <a:endParaRPr lang="en-US" altLang="en-US" sz="2400" b="1">
              <a:solidFill>
                <a:schemeClr val="tx2"/>
              </a:solidFill>
            </a:endParaRPr>
          </a:p>
        </p:txBody>
      </p:sp>
      <p:sp>
        <p:nvSpPr>
          <p:cNvPr id="6" name="Slide Number Placeholder 5"/>
          <p:cNvSpPr>
            <a:spLocks noGrp="1"/>
          </p:cNvSpPr>
          <p:nvPr>
            <p:ph type="sldNum" sz="quarter" idx="12"/>
          </p:nvPr>
        </p:nvSpPr>
        <p:spPr/>
        <p:txBody>
          <a:bodyPr/>
          <a:lstStyle/>
          <a:p>
            <a:fld id="{32A19EED-117C-4C8D-98F7-19FB639AF503}" type="slidenum">
              <a:rPr lang="ar-SA" altLang="en-US"/>
              <a:pPr/>
              <a:t>61</a:t>
            </a:fld>
            <a:endParaRPr lang="en-US" altLang="en-US"/>
          </a:p>
        </p:txBody>
      </p:sp>
    </p:spTree>
    <p:extLst>
      <p:ext uri="{BB962C8B-B14F-4D97-AF65-F5344CB8AC3E}">
        <p14:creationId xmlns:p14="http://schemas.microsoft.com/office/powerpoint/2010/main" val="37966256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Example</a:t>
            </a:r>
          </a:p>
        </p:txBody>
      </p:sp>
      <p:sp>
        <p:nvSpPr>
          <p:cNvPr id="48131" name="Rectangle 3"/>
          <p:cNvSpPr>
            <a:spLocks noGrp="1" noChangeArrowheads="1"/>
          </p:cNvSpPr>
          <p:nvPr>
            <p:ph idx="1"/>
          </p:nvPr>
        </p:nvSpPr>
        <p:spPr>
          <a:xfrm>
            <a:off x="1905000" y="1676401"/>
            <a:ext cx="8229600" cy="4525963"/>
          </a:xfrm>
          <a:solidFill>
            <a:schemeClr val="accent1"/>
          </a:solidFill>
        </p:spPr>
        <p:txBody>
          <a:bodyPr/>
          <a:lstStyle/>
          <a:p>
            <a:pPr>
              <a:buFontTx/>
              <a:buNone/>
            </a:pPr>
            <a:r>
              <a:rPr lang="en-US" altLang="en-US" sz="2400"/>
              <a:t>&lt;P&gt;&lt;STRIKE&gt; strike-through text &lt;/STRIKE&gt;&lt;/BR&gt;</a:t>
            </a:r>
          </a:p>
          <a:p>
            <a:pPr>
              <a:buFontTx/>
              <a:buNone/>
            </a:pPr>
            <a:endParaRPr lang="en-US" altLang="en-US" sz="2400"/>
          </a:p>
          <a:p>
            <a:pPr>
              <a:buFontTx/>
              <a:buNone/>
            </a:pPr>
            <a:r>
              <a:rPr lang="en-US" altLang="en-US" sz="2400"/>
              <a:t>&lt;BIG&gt;places text in a big font &lt;/BIG&gt;&lt;BR&gt;</a:t>
            </a:r>
          </a:p>
          <a:p>
            <a:pPr>
              <a:buFontTx/>
              <a:buNone/>
            </a:pPr>
            <a:endParaRPr lang="en-US" altLang="en-US" sz="2400"/>
          </a:p>
          <a:p>
            <a:pPr>
              <a:buClr>
                <a:schemeClr val="bg1"/>
              </a:buClr>
              <a:buFont typeface="Wingdings" panose="05000000000000000000" pitchFamily="2" charset="2"/>
              <a:buNone/>
            </a:pPr>
            <a:r>
              <a:rPr lang="en-US" altLang="en-US" sz="2400"/>
              <a:t>&lt;SMALL&gt; places text in a small font&lt;/SMALL&gt;&lt;BR&gt;</a:t>
            </a:r>
          </a:p>
          <a:p>
            <a:pPr>
              <a:buClr>
                <a:schemeClr val="bg1"/>
              </a:buClr>
              <a:buFont typeface="Wingdings" panose="05000000000000000000" pitchFamily="2" charset="2"/>
              <a:buNone/>
            </a:pPr>
            <a:endParaRPr lang="en-US" altLang="en-US" sz="2400"/>
          </a:p>
          <a:p>
            <a:pPr>
              <a:buClr>
                <a:schemeClr val="bg1"/>
              </a:buClr>
              <a:buFont typeface="Wingdings" panose="05000000000000000000" pitchFamily="2" charset="2"/>
              <a:buNone/>
            </a:pPr>
            <a:r>
              <a:rPr lang="en-US" altLang="en-US" sz="2400"/>
              <a:t>&lt;SUB&gt; places text in subscript position &lt;/SUB&gt;</a:t>
            </a:r>
          </a:p>
          <a:p>
            <a:pPr>
              <a:buClr>
                <a:schemeClr val="bg1"/>
              </a:buClr>
              <a:buFont typeface="Wingdings" panose="05000000000000000000" pitchFamily="2" charset="2"/>
              <a:buNone/>
            </a:pPr>
            <a:r>
              <a:rPr lang="en-US" altLang="en-US" sz="2400"/>
              <a:t>Normal</a:t>
            </a:r>
          </a:p>
          <a:p>
            <a:pPr>
              <a:buClr>
                <a:schemeClr val="bg1"/>
              </a:buClr>
              <a:buFont typeface="Wingdings" panose="05000000000000000000" pitchFamily="2" charset="2"/>
              <a:buNone/>
            </a:pPr>
            <a:r>
              <a:rPr lang="en-US" altLang="en-US" sz="2400"/>
              <a:t>&lt;SUP&gt; places text in superscript style position &lt;/SUP&gt;&lt;BR&gt;   &lt;/P&gt;</a:t>
            </a:r>
          </a:p>
          <a:p>
            <a:pPr>
              <a:buClr>
                <a:schemeClr val="bg1"/>
              </a:buClr>
              <a:buFont typeface="Wingdings" panose="05000000000000000000" pitchFamily="2" charset="2"/>
              <a:buNone/>
            </a:pPr>
            <a:endParaRPr lang="en-US" altLang="en-US" sz="2400"/>
          </a:p>
          <a:p>
            <a:pPr>
              <a:buFontTx/>
              <a:buNone/>
            </a:pPr>
            <a:endParaRPr lang="en-US" altLang="en-US" sz="2400"/>
          </a:p>
        </p:txBody>
      </p:sp>
      <p:sp>
        <p:nvSpPr>
          <p:cNvPr id="6" name="Slide Number Placeholder 5"/>
          <p:cNvSpPr>
            <a:spLocks noGrp="1"/>
          </p:cNvSpPr>
          <p:nvPr>
            <p:ph type="sldNum" sz="quarter" idx="12"/>
          </p:nvPr>
        </p:nvSpPr>
        <p:spPr/>
        <p:txBody>
          <a:bodyPr/>
          <a:lstStyle/>
          <a:p>
            <a:fld id="{F8ED6EAE-219B-4C37-A50C-67BB90120423}" type="slidenum">
              <a:rPr lang="ar-SA" altLang="en-US"/>
              <a:pPr/>
              <a:t>62</a:t>
            </a:fld>
            <a:endParaRPr lang="en-US" altLang="en-US"/>
          </a:p>
        </p:txBody>
      </p:sp>
    </p:spTree>
    <p:extLst>
      <p:ext uri="{BB962C8B-B14F-4D97-AF65-F5344CB8AC3E}">
        <p14:creationId xmlns:p14="http://schemas.microsoft.com/office/powerpoint/2010/main" val="37805289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130425" y="274638"/>
            <a:ext cx="7931150" cy="11430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L</a:t>
            </a:r>
            <a:r>
              <a:rPr lang="en-US" altLang="en-US" b="1">
                <a:solidFill>
                  <a:srgbClr val="FFFF00"/>
                </a:solidFill>
              </a:rPr>
              <a:t>ists</a:t>
            </a:r>
          </a:p>
        </p:txBody>
      </p:sp>
      <p:sp>
        <p:nvSpPr>
          <p:cNvPr id="49155" name="Rectangle 3"/>
          <p:cNvSpPr>
            <a:spLocks noGrp="1" noChangeArrowheads="1"/>
          </p:cNvSpPr>
          <p:nvPr>
            <p:ph idx="1"/>
          </p:nvPr>
        </p:nvSpPr>
        <p:spPr>
          <a:xfrm>
            <a:off x="1905000" y="1905001"/>
            <a:ext cx="8229600" cy="4525963"/>
          </a:xfrm>
          <a:solidFill>
            <a:schemeClr val="accent1"/>
          </a:solidFill>
        </p:spPr>
        <p:txBody>
          <a:bodyPr/>
          <a:lstStyle/>
          <a:p>
            <a:pPr marL="609600" indent="-609600">
              <a:buNone/>
            </a:pPr>
            <a:r>
              <a:rPr lang="en-US" altLang="en-US" sz="2400"/>
              <a:t>In this chapter you will learn how to create a variety of lists.</a:t>
            </a:r>
          </a:p>
          <a:p>
            <a:pPr marL="609600" indent="-609600">
              <a:buClr>
                <a:schemeClr val="bg1"/>
              </a:buClr>
              <a:buNone/>
            </a:pPr>
            <a:r>
              <a:rPr lang="en-US" altLang="en-US" sz="2400" b="1"/>
              <a:t>Objectives</a:t>
            </a:r>
          </a:p>
          <a:p>
            <a:pPr marL="609600" indent="-609600">
              <a:buClr>
                <a:schemeClr val="bg1"/>
              </a:buClr>
              <a:buNone/>
            </a:pPr>
            <a:r>
              <a:rPr lang="en-US" altLang="en-US" sz="2400"/>
              <a:t>Upon completing this section, you should be able to</a:t>
            </a:r>
          </a:p>
          <a:p>
            <a:pPr marL="609600" indent="-609600">
              <a:buClr>
                <a:schemeClr val="bg1"/>
              </a:buClr>
              <a:buFont typeface="Wingdings" panose="05000000000000000000" pitchFamily="2" charset="2"/>
              <a:buAutoNum type="arabicPeriod"/>
            </a:pPr>
            <a:r>
              <a:rPr lang="en-US" altLang="en-US" sz="2400"/>
              <a:t>Create an unordered list.</a:t>
            </a:r>
          </a:p>
          <a:p>
            <a:pPr marL="609600" indent="-609600">
              <a:buClr>
                <a:schemeClr val="bg1"/>
              </a:buClr>
              <a:buFont typeface="Wingdings" panose="05000000000000000000" pitchFamily="2" charset="2"/>
              <a:buAutoNum type="arabicPeriod"/>
            </a:pPr>
            <a:r>
              <a:rPr lang="en-US" altLang="en-US" sz="2400"/>
              <a:t>Create an ordered list.</a:t>
            </a:r>
          </a:p>
          <a:p>
            <a:pPr marL="609600" indent="-609600">
              <a:buClr>
                <a:schemeClr val="bg1"/>
              </a:buClr>
              <a:buFont typeface="Wingdings" panose="05000000000000000000" pitchFamily="2" charset="2"/>
              <a:buAutoNum type="arabicPeriod"/>
            </a:pPr>
            <a:r>
              <a:rPr lang="en-US" altLang="en-US" sz="2400"/>
              <a:t>Create a defined list.</a:t>
            </a:r>
          </a:p>
          <a:p>
            <a:pPr marL="609600" indent="-609600">
              <a:buClr>
                <a:schemeClr val="bg1"/>
              </a:buClr>
              <a:buFont typeface="Wingdings" panose="05000000000000000000" pitchFamily="2" charset="2"/>
              <a:buAutoNum type="arabicPeriod"/>
            </a:pPr>
            <a:r>
              <a:rPr lang="en-US" altLang="en-US" sz="2400"/>
              <a:t>Nest Lists.</a:t>
            </a:r>
          </a:p>
          <a:p>
            <a:pPr marL="609600" indent="-609600">
              <a:buNone/>
            </a:pPr>
            <a:endParaRPr lang="en-US" altLang="en-US"/>
          </a:p>
        </p:txBody>
      </p:sp>
      <p:sp>
        <p:nvSpPr>
          <p:cNvPr id="6" name="Slide Number Placeholder 5"/>
          <p:cNvSpPr>
            <a:spLocks noGrp="1"/>
          </p:cNvSpPr>
          <p:nvPr>
            <p:ph type="sldNum" sz="quarter" idx="12"/>
          </p:nvPr>
        </p:nvSpPr>
        <p:spPr/>
        <p:txBody>
          <a:bodyPr/>
          <a:lstStyle/>
          <a:p>
            <a:fld id="{26F5026A-C11C-40A3-A11C-3B9960589B73}" type="slidenum">
              <a:rPr lang="ar-SA" altLang="en-US"/>
              <a:pPr/>
              <a:t>63</a:t>
            </a:fld>
            <a:endParaRPr lang="en-US" altLang="en-US"/>
          </a:p>
        </p:txBody>
      </p:sp>
    </p:spTree>
    <p:extLst>
      <p:ext uri="{BB962C8B-B14F-4D97-AF65-F5344CB8AC3E}">
        <p14:creationId xmlns:p14="http://schemas.microsoft.com/office/powerpoint/2010/main" val="21219697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2130425" y="274638"/>
            <a:ext cx="7931150" cy="1143000"/>
          </a:xfrm>
          <a:solidFill>
            <a:schemeClr val="tx2"/>
          </a:solidFill>
        </p:spPr>
        <p:txBody>
          <a:bodyPr/>
          <a:lstStyle/>
          <a:p>
            <a:r>
              <a:rPr lang="en-US" altLang="en-US">
                <a:solidFill>
                  <a:srgbClr val="FFFF00"/>
                </a:solidFill>
              </a:rPr>
              <a:t>List Elements</a:t>
            </a:r>
          </a:p>
        </p:txBody>
      </p:sp>
      <p:sp>
        <p:nvSpPr>
          <p:cNvPr id="50179" name="Rectangle 3"/>
          <p:cNvSpPr>
            <a:spLocks noGrp="1" noChangeArrowheads="1"/>
          </p:cNvSpPr>
          <p:nvPr>
            <p:ph idx="1"/>
          </p:nvPr>
        </p:nvSpPr>
        <p:spPr>
          <a:xfrm>
            <a:off x="1981200" y="1600200"/>
            <a:ext cx="8229600" cy="5257800"/>
          </a:xfrm>
          <a:solidFill>
            <a:schemeClr val="accent1"/>
          </a:solidFill>
        </p:spPr>
        <p:txBody>
          <a:bodyPr/>
          <a:lstStyle/>
          <a:p>
            <a:pPr>
              <a:buClr>
                <a:schemeClr val="bg1"/>
              </a:buClr>
              <a:buFont typeface="Wingdings" panose="05000000000000000000" pitchFamily="2" charset="2"/>
              <a:buChar char="§"/>
            </a:pPr>
            <a:r>
              <a:rPr lang="en-US" altLang="en-US" sz="2400"/>
              <a:t>HTML supplies several list elements. Most list elements are composed of one or more &lt;LI&gt; (List Item) elements.</a:t>
            </a:r>
          </a:p>
          <a:p>
            <a:pPr>
              <a:buClr>
                <a:schemeClr val="bg1"/>
              </a:buClr>
              <a:buFont typeface="Wingdings" panose="05000000000000000000" pitchFamily="2" charset="2"/>
              <a:buChar char="§"/>
            </a:pPr>
            <a:r>
              <a:rPr lang="en-US" altLang="en-US" sz="2400"/>
              <a:t>UL : Unordered List. Items in this list start with a list mark such as a bullet. Browsers will usually change the list mark in nested lists.</a:t>
            </a:r>
          </a:p>
          <a:p>
            <a:pPr>
              <a:buClr>
                <a:schemeClr val="bg1"/>
              </a:buClr>
              <a:buFont typeface="Wingdings" panose="05000000000000000000" pitchFamily="2" charset="2"/>
              <a:buNone/>
            </a:pPr>
            <a:r>
              <a:rPr lang="en-US" altLang="en-US" sz="2400" b="1">
                <a:solidFill>
                  <a:srgbClr val="FF0000"/>
                </a:solidFill>
              </a:rPr>
              <a:t>&lt;UL&gt;</a:t>
            </a:r>
          </a:p>
          <a:p>
            <a:pPr>
              <a:buClr>
                <a:schemeClr val="bg1"/>
              </a:buClr>
              <a:buFont typeface="Wingdings" panose="05000000000000000000" pitchFamily="2" charset="2"/>
              <a:buNone/>
            </a:pPr>
            <a:r>
              <a:rPr lang="en-US" altLang="en-US" sz="2400" b="1">
                <a:solidFill>
                  <a:srgbClr val="0000CC"/>
                </a:solidFill>
              </a:rPr>
              <a:t>&lt;LI&gt;</a:t>
            </a:r>
            <a:r>
              <a:rPr lang="en-US" altLang="en-US" sz="2400"/>
              <a:t> List item </a:t>
            </a:r>
            <a:r>
              <a:rPr lang="en-US" altLang="en-US" sz="2400" b="1">
                <a:solidFill>
                  <a:srgbClr val="0000CC"/>
                </a:solidFill>
              </a:rPr>
              <a:t>…&lt;/LI&gt;</a:t>
            </a:r>
            <a:r>
              <a:rPr lang="en-US" altLang="en-US" sz="2400"/>
              <a:t>			</a:t>
            </a:r>
          </a:p>
          <a:p>
            <a:pPr>
              <a:buClr>
                <a:schemeClr val="bg1"/>
              </a:buClr>
              <a:buFont typeface="Wingdings" panose="05000000000000000000" pitchFamily="2" charset="2"/>
              <a:buNone/>
            </a:pPr>
            <a:r>
              <a:rPr lang="en-US" altLang="en-US" sz="2400" b="1">
                <a:solidFill>
                  <a:srgbClr val="0000CC"/>
                </a:solidFill>
              </a:rPr>
              <a:t>&lt;LI&gt;</a:t>
            </a:r>
            <a:r>
              <a:rPr lang="en-US" altLang="en-US" sz="2400"/>
              <a:t> List item </a:t>
            </a:r>
            <a:r>
              <a:rPr lang="en-US" altLang="en-US" sz="2400" b="1">
                <a:solidFill>
                  <a:srgbClr val="0000CC"/>
                </a:solidFill>
              </a:rPr>
              <a:t>…&lt;/LI&gt;</a:t>
            </a:r>
          </a:p>
          <a:p>
            <a:pPr>
              <a:buClr>
                <a:schemeClr val="bg1"/>
              </a:buClr>
              <a:buFont typeface="Wingdings" panose="05000000000000000000" pitchFamily="2" charset="2"/>
              <a:buNone/>
            </a:pPr>
            <a:r>
              <a:rPr lang="en-US" altLang="en-US" sz="2400" b="1">
                <a:solidFill>
                  <a:srgbClr val="FF0000"/>
                </a:solidFill>
              </a:rPr>
              <a:t>&lt;/UL&gt;</a:t>
            </a:r>
          </a:p>
          <a:p>
            <a:pPr>
              <a:buClr>
                <a:schemeClr val="bg1"/>
              </a:buClr>
            </a:pPr>
            <a:r>
              <a:rPr lang="en-US" altLang="en-US" sz="2400"/>
              <a:t>List item …</a:t>
            </a:r>
          </a:p>
          <a:p>
            <a:pPr>
              <a:buClr>
                <a:schemeClr val="bg1"/>
              </a:buClr>
            </a:pPr>
            <a:r>
              <a:rPr lang="en-US" altLang="en-US" sz="2400"/>
              <a:t>List item …</a:t>
            </a:r>
          </a:p>
        </p:txBody>
      </p:sp>
      <p:sp>
        <p:nvSpPr>
          <p:cNvPr id="6" name="Slide Number Placeholder 5"/>
          <p:cNvSpPr>
            <a:spLocks noGrp="1"/>
          </p:cNvSpPr>
          <p:nvPr>
            <p:ph type="sldNum" sz="quarter" idx="12"/>
          </p:nvPr>
        </p:nvSpPr>
        <p:spPr/>
        <p:txBody>
          <a:bodyPr/>
          <a:lstStyle/>
          <a:p>
            <a:fld id="{1E3F6859-868A-4D2C-93BE-0CD561E70864}" type="slidenum">
              <a:rPr lang="ar-SA" altLang="en-US"/>
              <a:pPr/>
              <a:t>64</a:t>
            </a:fld>
            <a:endParaRPr lang="en-US" altLang="en-US"/>
          </a:p>
        </p:txBody>
      </p:sp>
    </p:spTree>
    <p:extLst>
      <p:ext uri="{BB962C8B-B14F-4D97-AF65-F5344CB8AC3E}">
        <p14:creationId xmlns:p14="http://schemas.microsoft.com/office/powerpoint/2010/main" val="16049782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130425" y="274638"/>
            <a:ext cx="7931150" cy="11430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b="1">
                <a:solidFill>
                  <a:srgbClr val="FFFF00"/>
                </a:solidFill>
              </a:rPr>
              <a:t>List Elements</a:t>
            </a:r>
          </a:p>
        </p:txBody>
      </p:sp>
      <p:sp>
        <p:nvSpPr>
          <p:cNvPr id="51203" name="Rectangle 3"/>
          <p:cNvSpPr>
            <a:spLocks noGrp="1" noChangeArrowheads="1"/>
          </p:cNvSpPr>
          <p:nvPr>
            <p:ph idx="1"/>
          </p:nvPr>
        </p:nvSpPr>
        <p:spPr>
          <a:xfrm>
            <a:off x="1981200" y="1752600"/>
            <a:ext cx="8229600" cy="4876800"/>
          </a:xfrm>
          <a:solidFill>
            <a:schemeClr val="accent1"/>
          </a:solidFill>
        </p:spPr>
        <p:txBody>
          <a:bodyPr>
            <a:normAutofit fontScale="92500" lnSpcReduction="10000"/>
          </a:bodyPr>
          <a:lstStyle/>
          <a:p>
            <a:pPr>
              <a:lnSpc>
                <a:spcPct val="90000"/>
              </a:lnSpc>
              <a:buClr>
                <a:schemeClr val="bg1"/>
              </a:buClr>
              <a:buFont typeface="Wingdings" panose="05000000000000000000" pitchFamily="2" charset="2"/>
              <a:buChar char="§"/>
            </a:pPr>
            <a:r>
              <a:rPr lang="en-US" altLang="en-US" sz="2400"/>
              <a:t>You have the choice of three bullet types: </a:t>
            </a:r>
            <a:r>
              <a:rPr lang="en-US" altLang="en-US" sz="2400" b="1">
                <a:solidFill>
                  <a:srgbClr val="FF0000"/>
                </a:solidFill>
              </a:rPr>
              <a:t>disc(default), circle, square.</a:t>
            </a:r>
          </a:p>
          <a:p>
            <a:pPr>
              <a:lnSpc>
                <a:spcPct val="90000"/>
              </a:lnSpc>
              <a:buClr>
                <a:schemeClr val="bg1"/>
              </a:buClr>
              <a:buFont typeface="Wingdings" panose="05000000000000000000" pitchFamily="2" charset="2"/>
              <a:buChar char="§"/>
            </a:pPr>
            <a:r>
              <a:rPr lang="en-US" altLang="en-US" sz="2400"/>
              <a:t>These are controlled in Netscape Navigator by the “TYPE” attribute for the &lt;UL&gt; element.</a:t>
            </a:r>
          </a:p>
          <a:p>
            <a:pPr>
              <a:lnSpc>
                <a:spcPct val="90000"/>
              </a:lnSpc>
              <a:buClr>
                <a:schemeClr val="bg1"/>
              </a:buClr>
              <a:buFont typeface="Wingdings" panose="05000000000000000000" pitchFamily="2" charset="2"/>
              <a:buNone/>
            </a:pPr>
            <a:r>
              <a:rPr lang="en-US" altLang="en-US" sz="2400"/>
              <a:t>&lt;UL TYPE=“square”&gt;</a:t>
            </a:r>
          </a:p>
          <a:p>
            <a:pPr>
              <a:lnSpc>
                <a:spcPct val="90000"/>
              </a:lnSpc>
              <a:buClr>
                <a:schemeClr val="bg1"/>
              </a:buClr>
              <a:buFont typeface="Wingdings" panose="05000000000000000000" pitchFamily="2" charset="2"/>
              <a:buNone/>
            </a:pPr>
            <a:r>
              <a:rPr lang="en-US" altLang="en-US" sz="2400"/>
              <a:t>&lt;LI&gt; List item …&lt;/LI&gt;			</a:t>
            </a:r>
          </a:p>
          <a:p>
            <a:pPr>
              <a:lnSpc>
                <a:spcPct val="90000"/>
              </a:lnSpc>
              <a:buClr>
                <a:schemeClr val="bg1"/>
              </a:buClr>
              <a:buFont typeface="Wingdings" panose="05000000000000000000" pitchFamily="2" charset="2"/>
              <a:buNone/>
            </a:pPr>
            <a:r>
              <a:rPr lang="en-US" altLang="en-US" sz="2400"/>
              <a:t>&lt;LI&gt; List item …&lt;/LI&gt;</a:t>
            </a:r>
          </a:p>
          <a:p>
            <a:pPr>
              <a:lnSpc>
                <a:spcPct val="90000"/>
              </a:lnSpc>
              <a:buClr>
                <a:schemeClr val="bg1"/>
              </a:buClr>
              <a:buFont typeface="Wingdings" panose="05000000000000000000" pitchFamily="2" charset="2"/>
              <a:buNone/>
            </a:pPr>
            <a:r>
              <a:rPr lang="en-US" altLang="en-US" sz="2400"/>
              <a:t>&lt;LI&gt; List item …&lt;/LI&gt;</a:t>
            </a:r>
          </a:p>
          <a:p>
            <a:pPr>
              <a:lnSpc>
                <a:spcPct val="90000"/>
              </a:lnSpc>
              <a:buClr>
                <a:schemeClr val="bg1"/>
              </a:buClr>
              <a:buFont typeface="Wingdings" panose="05000000000000000000" pitchFamily="2" charset="2"/>
              <a:buNone/>
            </a:pPr>
            <a:r>
              <a:rPr lang="en-US" altLang="en-US" sz="2400"/>
              <a:t>&lt;/UL&gt;</a:t>
            </a:r>
          </a:p>
          <a:p>
            <a:pPr>
              <a:lnSpc>
                <a:spcPct val="90000"/>
              </a:lnSpc>
              <a:buClr>
                <a:schemeClr val="bg1"/>
              </a:buClr>
              <a:buFont typeface="Wingdings" panose="05000000000000000000" pitchFamily="2" charset="2"/>
              <a:buChar char="§"/>
            </a:pPr>
            <a:r>
              <a:rPr lang="en-US" altLang="en-US" sz="2400"/>
              <a:t>List item …</a:t>
            </a:r>
          </a:p>
          <a:p>
            <a:pPr>
              <a:lnSpc>
                <a:spcPct val="90000"/>
              </a:lnSpc>
              <a:buClr>
                <a:schemeClr val="bg1"/>
              </a:buClr>
              <a:buFont typeface="Wingdings" panose="05000000000000000000" pitchFamily="2" charset="2"/>
              <a:buChar char="§"/>
            </a:pPr>
            <a:r>
              <a:rPr lang="en-US" altLang="en-US" sz="2400"/>
              <a:t>List item …</a:t>
            </a:r>
          </a:p>
          <a:p>
            <a:pPr>
              <a:lnSpc>
                <a:spcPct val="90000"/>
              </a:lnSpc>
              <a:buClr>
                <a:schemeClr val="bg1"/>
              </a:buClr>
              <a:buFont typeface="Wingdings" panose="05000000000000000000" pitchFamily="2" charset="2"/>
              <a:buChar char="§"/>
            </a:pPr>
            <a:r>
              <a:rPr lang="en-US" altLang="en-US" sz="2400"/>
              <a:t>List item …</a:t>
            </a:r>
          </a:p>
        </p:txBody>
      </p:sp>
      <p:sp>
        <p:nvSpPr>
          <p:cNvPr id="6" name="Slide Number Placeholder 5"/>
          <p:cNvSpPr>
            <a:spLocks noGrp="1"/>
          </p:cNvSpPr>
          <p:nvPr>
            <p:ph type="sldNum" sz="quarter" idx="12"/>
          </p:nvPr>
        </p:nvSpPr>
        <p:spPr/>
        <p:txBody>
          <a:bodyPr/>
          <a:lstStyle/>
          <a:p>
            <a:fld id="{693F0071-C998-43D6-952B-49CC8A626C68}" type="slidenum">
              <a:rPr lang="ar-SA" altLang="en-US"/>
              <a:pPr/>
              <a:t>65</a:t>
            </a:fld>
            <a:endParaRPr lang="en-US" altLang="en-US"/>
          </a:p>
        </p:txBody>
      </p:sp>
    </p:spTree>
    <p:extLst>
      <p:ext uri="{BB962C8B-B14F-4D97-AF65-F5344CB8AC3E}">
        <p14:creationId xmlns:p14="http://schemas.microsoft.com/office/powerpoint/2010/main" val="20160976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2205038" y="427038"/>
            <a:ext cx="7929562" cy="9144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List Elements</a:t>
            </a:r>
          </a:p>
        </p:txBody>
      </p:sp>
      <p:sp>
        <p:nvSpPr>
          <p:cNvPr id="52227" name="Rectangle 3"/>
          <p:cNvSpPr>
            <a:spLocks noGrp="1" noChangeArrowheads="1"/>
          </p:cNvSpPr>
          <p:nvPr>
            <p:ph idx="1"/>
          </p:nvPr>
        </p:nvSpPr>
        <p:spPr>
          <a:xfrm>
            <a:off x="1981200" y="1600200"/>
            <a:ext cx="8229600" cy="4876800"/>
          </a:xfrm>
          <a:solidFill>
            <a:schemeClr val="accent1"/>
          </a:solidFill>
        </p:spPr>
        <p:txBody>
          <a:bodyPr>
            <a:normAutofit fontScale="92500" lnSpcReduction="20000"/>
          </a:bodyPr>
          <a:lstStyle/>
          <a:p>
            <a:pPr marL="609600" indent="-609600">
              <a:buClr>
                <a:schemeClr val="bg1"/>
              </a:buClr>
              <a:buFont typeface="Wingdings" panose="05000000000000000000" pitchFamily="2" charset="2"/>
              <a:buChar char="§"/>
            </a:pPr>
            <a:r>
              <a:rPr lang="en-US" altLang="en-US" sz="2400"/>
              <a:t>OL: Ordered List. Items in this list are numbered automatically by the browser.</a:t>
            </a:r>
          </a:p>
          <a:p>
            <a:pPr marL="609600" indent="-609600">
              <a:buClr>
                <a:schemeClr val="bg1"/>
              </a:buClr>
              <a:buNone/>
            </a:pPr>
            <a:r>
              <a:rPr lang="en-US" altLang="en-US" sz="2400">
                <a:solidFill>
                  <a:srgbClr val="990000"/>
                </a:solidFill>
              </a:rPr>
              <a:t>&lt;OL&gt;</a:t>
            </a:r>
          </a:p>
          <a:p>
            <a:pPr marL="609600" indent="-609600">
              <a:buClr>
                <a:schemeClr val="bg1"/>
              </a:buClr>
              <a:buNone/>
            </a:pPr>
            <a:r>
              <a:rPr lang="en-US" altLang="en-US" sz="2400">
                <a:solidFill>
                  <a:srgbClr val="990000"/>
                </a:solidFill>
              </a:rPr>
              <a:t>&lt;LI&gt; List item …&lt;/LI&gt;			</a:t>
            </a:r>
          </a:p>
          <a:p>
            <a:pPr marL="609600" indent="-609600">
              <a:buClr>
                <a:schemeClr val="bg1"/>
              </a:buClr>
              <a:buNone/>
            </a:pPr>
            <a:r>
              <a:rPr lang="en-US" altLang="en-US" sz="2400">
                <a:solidFill>
                  <a:srgbClr val="990000"/>
                </a:solidFill>
              </a:rPr>
              <a:t>&lt;LI&gt; List item …&lt;/LI&gt;</a:t>
            </a:r>
          </a:p>
          <a:p>
            <a:pPr marL="609600" indent="-609600">
              <a:buClr>
                <a:schemeClr val="bg1"/>
              </a:buClr>
              <a:buNone/>
            </a:pPr>
            <a:r>
              <a:rPr lang="en-US" altLang="en-US" sz="2400">
                <a:solidFill>
                  <a:srgbClr val="990000"/>
                </a:solidFill>
              </a:rPr>
              <a:t>&lt;LI&gt; List item …&lt;/LI&gt;</a:t>
            </a:r>
          </a:p>
          <a:p>
            <a:pPr marL="609600" indent="-609600">
              <a:buClr>
                <a:schemeClr val="bg1"/>
              </a:buClr>
              <a:buNone/>
            </a:pPr>
            <a:r>
              <a:rPr lang="en-US" altLang="en-US" sz="2400">
                <a:solidFill>
                  <a:srgbClr val="990000"/>
                </a:solidFill>
              </a:rPr>
              <a:t>&lt;/OL&gt;</a:t>
            </a:r>
          </a:p>
          <a:p>
            <a:pPr marL="609600" indent="-609600">
              <a:buClr>
                <a:schemeClr val="bg1"/>
              </a:buClr>
              <a:buFont typeface="Wingdings" panose="05000000000000000000" pitchFamily="2" charset="2"/>
              <a:buAutoNum type="arabicPeriod"/>
            </a:pPr>
            <a:r>
              <a:rPr lang="en-US" altLang="en-US" sz="2400" b="1">
                <a:solidFill>
                  <a:srgbClr val="FF0000"/>
                </a:solidFill>
              </a:rPr>
              <a:t>List item …</a:t>
            </a:r>
          </a:p>
          <a:p>
            <a:pPr marL="609600" indent="-609600">
              <a:buClr>
                <a:schemeClr val="bg1"/>
              </a:buClr>
              <a:buFont typeface="Wingdings" panose="05000000000000000000" pitchFamily="2" charset="2"/>
              <a:buAutoNum type="arabicPeriod"/>
            </a:pPr>
            <a:r>
              <a:rPr lang="en-US" altLang="en-US" sz="2400" b="1">
                <a:solidFill>
                  <a:srgbClr val="FF0000"/>
                </a:solidFill>
              </a:rPr>
              <a:t>List item …</a:t>
            </a:r>
          </a:p>
          <a:p>
            <a:pPr marL="609600" indent="-609600">
              <a:buClr>
                <a:schemeClr val="bg1"/>
              </a:buClr>
              <a:buFont typeface="Wingdings" panose="05000000000000000000" pitchFamily="2" charset="2"/>
              <a:buAutoNum type="arabicPeriod"/>
            </a:pPr>
            <a:r>
              <a:rPr lang="en-US" altLang="en-US" sz="2400" b="1">
                <a:solidFill>
                  <a:srgbClr val="FF0000"/>
                </a:solidFill>
              </a:rPr>
              <a:t>List item</a:t>
            </a:r>
          </a:p>
          <a:p>
            <a:pPr marL="609600" indent="-609600">
              <a:buClr>
                <a:schemeClr val="bg1"/>
              </a:buClr>
              <a:buFont typeface="Wingdings" panose="05000000000000000000" pitchFamily="2" charset="2"/>
              <a:buChar char="§"/>
            </a:pPr>
            <a:r>
              <a:rPr lang="en-US" altLang="en-US" sz="2400"/>
              <a:t>You have the choice of setting the TYPE Attribute to one of five numbering styles.</a:t>
            </a:r>
          </a:p>
        </p:txBody>
      </p:sp>
      <p:sp>
        <p:nvSpPr>
          <p:cNvPr id="6" name="Slide Number Placeholder 5"/>
          <p:cNvSpPr>
            <a:spLocks noGrp="1"/>
          </p:cNvSpPr>
          <p:nvPr>
            <p:ph type="sldNum" sz="quarter" idx="12"/>
          </p:nvPr>
        </p:nvSpPr>
        <p:spPr/>
        <p:txBody>
          <a:bodyPr/>
          <a:lstStyle/>
          <a:p>
            <a:fld id="{68FE6FA7-5637-44B4-B65E-4CC9E66090B0}" type="slidenum">
              <a:rPr lang="ar-SA" altLang="en-US"/>
              <a:pPr/>
              <a:t>66</a:t>
            </a:fld>
            <a:endParaRPr lang="en-US" altLang="en-US"/>
          </a:p>
        </p:txBody>
      </p:sp>
    </p:spTree>
    <p:extLst>
      <p:ext uri="{BB962C8B-B14F-4D97-AF65-F5344CB8AC3E}">
        <p14:creationId xmlns:p14="http://schemas.microsoft.com/office/powerpoint/2010/main" val="14232591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2205038" y="274638"/>
            <a:ext cx="7929562" cy="9144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List Elements</a:t>
            </a:r>
          </a:p>
        </p:txBody>
      </p:sp>
      <p:graphicFrame>
        <p:nvGraphicFramePr>
          <p:cNvPr id="53283" name="Group 35"/>
          <p:cNvGraphicFramePr>
            <a:graphicFrameLocks noGrp="1"/>
          </p:cNvGraphicFramePr>
          <p:nvPr>
            <p:ph type="tbl" idx="1"/>
            <p:extLst>
              <p:ext uri="{D42A27DB-BD31-4B8C-83A1-F6EECF244321}">
                <p14:modId xmlns:p14="http://schemas.microsoft.com/office/powerpoint/2010/main" val="809596304"/>
              </p:ext>
            </p:extLst>
          </p:nvPr>
        </p:nvGraphicFramePr>
        <p:xfrm>
          <a:off x="1981200" y="1600200"/>
          <a:ext cx="8229600" cy="4114800"/>
        </p:xfrm>
        <a:graphic>
          <a:graphicData uri="http://schemas.openxmlformats.org/drawingml/2006/table">
            <a:tbl>
              <a:tblPr/>
              <a:tblGrid>
                <a:gridCol w="1855788">
                  <a:extLst>
                    <a:ext uri="{9D8B030D-6E8A-4147-A177-3AD203B41FA5}">
                      <a16:colId xmlns:a16="http://schemas.microsoft.com/office/drawing/2014/main" val="1457377909"/>
                    </a:ext>
                  </a:extLst>
                </a:gridCol>
                <a:gridCol w="3146425">
                  <a:extLst>
                    <a:ext uri="{9D8B030D-6E8A-4147-A177-3AD203B41FA5}">
                      <a16:colId xmlns:a16="http://schemas.microsoft.com/office/drawing/2014/main" val="1574894717"/>
                    </a:ext>
                  </a:extLst>
                </a:gridCol>
                <a:gridCol w="3227387">
                  <a:extLst>
                    <a:ext uri="{9D8B030D-6E8A-4147-A177-3AD203B41FA5}">
                      <a16:colId xmlns:a16="http://schemas.microsoft.com/office/drawing/2014/main" val="3500170832"/>
                    </a:ext>
                  </a:extLst>
                </a:gridCol>
              </a:tblGrid>
              <a:tr h="685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TYPE</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Numbering</a:t>
                      </a:r>
                    </a:p>
                  </a:txBody>
                  <a:tcPr horzOverflow="overflow">
                    <a:lnL w="12700" cap="flat" cmpd="sng" algn="ctr">
                      <a:solidFill>
                        <a:schemeClr val="tx1"/>
                      </a:solidFill>
                      <a:prstDash val="solid"/>
                      <a:round/>
                      <a:headEnd type="none" w="sm" len="sm"/>
                      <a:tailEnd type="none" w="sm" len="sm"/>
                    </a:lnL>
                    <a:lnR>
                      <a:noFill/>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Styles</a:t>
                      </a:r>
                    </a:p>
                  </a:txBody>
                  <a:tcPr horzOverflow="overflow">
                    <a:lnL>
                      <a:noFill/>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897251322"/>
                  </a:ext>
                </a:extLst>
              </a:tr>
              <a:tr h="685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dirty="0" smtClean="0">
                          <a:ln>
                            <a:noFill/>
                          </a:ln>
                          <a:solidFill>
                            <a:schemeClr val="accent2"/>
                          </a:solidFill>
                          <a:effectLst/>
                          <a:latin typeface="Arial" panose="020B0604020202020204" pitchFamily="34" charset="0"/>
                          <a:cs typeface="Arial" panose="020B0604020202020204" pitchFamily="34" charset="0"/>
                        </a:rPr>
                        <a:t>Numbers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1,2,3, ……</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002113515"/>
                  </a:ext>
                </a:extLst>
              </a:tr>
              <a:tr h="685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a</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smtClean="0">
                          <a:ln>
                            <a:noFill/>
                          </a:ln>
                          <a:solidFill>
                            <a:schemeClr val="accent2"/>
                          </a:solidFill>
                          <a:effectLst/>
                          <a:latin typeface="Arial" panose="020B0604020202020204" pitchFamily="34" charset="0"/>
                          <a:cs typeface="Arial" panose="020B0604020202020204" pitchFamily="34" charset="0"/>
                        </a:rPr>
                        <a:t>Lower alpha</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a, b, c, ……</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33627036"/>
                  </a:ext>
                </a:extLst>
              </a:tr>
              <a:tr h="685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A</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smtClean="0">
                          <a:ln>
                            <a:noFill/>
                          </a:ln>
                          <a:solidFill>
                            <a:schemeClr val="accent2"/>
                          </a:solidFill>
                          <a:effectLst/>
                          <a:latin typeface="Arial" panose="020B0604020202020204" pitchFamily="34" charset="0"/>
                          <a:cs typeface="Arial" panose="020B0604020202020204" pitchFamily="34" charset="0"/>
                        </a:rPr>
                        <a:t>Upper alpha</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A, B, C, ……</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771163473"/>
                  </a:ext>
                </a:extLst>
              </a:tr>
              <a:tr h="685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i</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smtClean="0">
                          <a:ln>
                            <a:noFill/>
                          </a:ln>
                          <a:solidFill>
                            <a:schemeClr val="accent2"/>
                          </a:solidFill>
                          <a:effectLst/>
                          <a:latin typeface="Arial" panose="020B0604020202020204" pitchFamily="34" charset="0"/>
                          <a:cs typeface="Arial" panose="020B0604020202020204" pitchFamily="34" charset="0"/>
                        </a:rPr>
                        <a:t>Lower roman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smtClean="0">
                          <a:ln>
                            <a:noFill/>
                          </a:ln>
                          <a:solidFill>
                            <a:srgbClr val="FF0000"/>
                          </a:solidFill>
                          <a:effectLst/>
                          <a:latin typeface="Arial" panose="020B0604020202020204" pitchFamily="34" charset="0"/>
                          <a:cs typeface="Arial" panose="020B0604020202020204" pitchFamily="34" charset="0"/>
                        </a:rPr>
                        <a:t>i, ii, iii, ……</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4131558031"/>
                  </a:ext>
                </a:extLst>
              </a:tr>
              <a:tr h="6858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I</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smtClean="0">
                          <a:ln>
                            <a:noFill/>
                          </a:ln>
                          <a:solidFill>
                            <a:schemeClr val="accent2"/>
                          </a:solidFill>
                          <a:effectLst/>
                          <a:latin typeface="Arial" panose="020B0604020202020204" pitchFamily="34" charset="0"/>
                          <a:cs typeface="Arial" panose="020B0604020202020204" pitchFamily="34" charset="0"/>
                        </a:rPr>
                        <a:t>Upper roman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dirty="0" smtClean="0">
                          <a:ln>
                            <a:noFill/>
                          </a:ln>
                          <a:solidFill>
                            <a:srgbClr val="FF0000"/>
                          </a:solidFill>
                          <a:effectLst/>
                          <a:latin typeface="Arial" panose="020B0604020202020204" pitchFamily="34" charset="0"/>
                          <a:cs typeface="Arial" panose="020B0604020202020204" pitchFamily="34" charset="0"/>
                        </a:rPr>
                        <a:t>I, II, III, ……</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756414490"/>
                  </a:ext>
                </a:extLst>
              </a:tr>
            </a:tbl>
          </a:graphicData>
        </a:graphic>
      </p:graphicFrame>
      <p:sp>
        <p:nvSpPr>
          <p:cNvPr id="37" name="Slide Number Placeholder 5"/>
          <p:cNvSpPr>
            <a:spLocks noGrp="1"/>
          </p:cNvSpPr>
          <p:nvPr>
            <p:ph type="sldNum" sz="quarter" idx="12"/>
          </p:nvPr>
        </p:nvSpPr>
        <p:spPr/>
        <p:txBody>
          <a:bodyPr/>
          <a:lstStyle/>
          <a:p>
            <a:fld id="{0D7692EF-7A15-4B66-A676-2D73F20ED926}" type="slidenum">
              <a:rPr lang="ar-SA" altLang="en-US"/>
              <a:pPr/>
              <a:t>67</a:t>
            </a:fld>
            <a:endParaRPr lang="en-US" altLang="en-US"/>
          </a:p>
        </p:txBody>
      </p:sp>
    </p:spTree>
    <p:extLst>
      <p:ext uri="{BB962C8B-B14F-4D97-AF65-F5344CB8AC3E}">
        <p14:creationId xmlns:p14="http://schemas.microsoft.com/office/powerpoint/2010/main" val="205701728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981200" y="304800"/>
            <a:ext cx="8229600" cy="11430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List Elements</a:t>
            </a:r>
          </a:p>
        </p:txBody>
      </p:sp>
      <p:sp>
        <p:nvSpPr>
          <p:cNvPr id="54275" name="Rectangle 3"/>
          <p:cNvSpPr>
            <a:spLocks noGrp="1" noChangeArrowheads="1"/>
          </p:cNvSpPr>
          <p:nvPr>
            <p:ph idx="1"/>
          </p:nvPr>
        </p:nvSpPr>
        <p:spPr>
          <a:xfrm>
            <a:off x="1981200" y="1828801"/>
            <a:ext cx="8229600" cy="4525963"/>
          </a:xfrm>
          <a:solidFill>
            <a:schemeClr val="accent1"/>
          </a:solidFill>
        </p:spPr>
        <p:txBody>
          <a:bodyPr/>
          <a:lstStyle/>
          <a:p>
            <a:pPr>
              <a:lnSpc>
                <a:spcPct val="80000"/>
              </a:lnSpc>
              <a:buClr>
                <a:schemeClr val="bg1"/>
              </a:buClr>
              <a:buFont typeface="Wingdings" panose="05000000000000000000" pitchFamily="2" charset="2"/>
              <a:buChar char="§"/>
            </a:pPr>
            <a:r>
              <a:rPr lang="en-US" altLang="en-US"/>
              <a:t>You can specify a starting number for an ordered list.</a:t>
            </a:r>
          </a:p>
          <a:p>
            <a:pPr>
              <a:lnSpc>
                <a:spcPct val="80000"/>
              </a:lnSpc>
              <a:buClr>
                <a:schemeClr val="bg1"/>
              </a:buClr>
              <a:buFont typeface="Wingdings" panose="05000000000000000000" pitchFamily="2" charset="2"/>
              <a:buNone/>
            </a:pPr>
            <a:r>
              <a:rPr lang="en-US" altLang="en-US" b="1">
                <a:solidFill>
                  <a:srgbClr val="FF0000"/>
                </a:solidFill>
              </a:rPr>
              <a:t>&lt;OL TYPE =“i”&gt;</a:t>
            </a:r>
          </a:p>
          <a:p>
            <a:pPr>
              <a:lnSpc>
                <a:spcPct val="80000"/>
              </a:lnSpc>
              <a:buClr>
                <a:schemeClr val="bg1"/>
              </a:buClr>
              <a:buFont typeface="Wingdings" panose="05000000000000000000" pitchFamily="2" charset="2"/>
              <a:buNone/>
            </a:pPr>
            <a:r>
              <a:rPr lang="en-US" altLang="en-US"/>
              <a:t>&lt;LI&gt; List item …&lt;/LI&gt;</a:t>
            </a:r>
          </a:p>
          <a:p>
            <a:pPr>
              <a:lnSpc>
                <a:spcPct val="80000"/>
              </a:lnSpc>
              <a:buClr>
                <a:schemeClr val="bg1"/>
              </a:buClr>
              <a:buFont typeface="Wingdings" panose="05000000000000000000" pitchFamily="2" charset="2"/>
              <a:buNone/>
            </a:pPr>
            <a:r>
              <a:rPr lang="en-US" altLang="en-US"/>
              <a:t>&lt;LI&gt; List item …&lt;/LI&gt;</a:t>
            </a:r>
          </a:p>
          <a:p>
            <a:pPr>
              <a:lnSpc>
                <a:spcPct val="80000"/>
              </a:lnSpc>
              <a:buClr>
                <a:schemeClr val="bg1"/>
              </a:buClr>
              <a:buFont typeface="Wingdings" panose="05000000000000000000" pitchFamily="2" charset="2"/>
              <a:buNone/>
            </a:pPr>
            <a:r>
              <a:rPr lang="en-US" altLang="en-US" b="1">
                <a:solidFill>
                  <a:srgbClr val="FF0000"/>
                </a:solidFill>
              </a:rPr>
              <a:t>&lt;/OL&gt;</a:t>
            </a:r>
          </a:p>
          <a:p>
            <a:pPr>
              <a:lnSpc>
                <a:spcPct val="80000"/>
              </a:lnSpc>
              <a:buClr>
                <a:schemeClr val="bg1"/>
              </a:buClr>
              <a:buFont typeface="Wingdings" panose="05000000000000000000" pitchFamily="2" charset="2"/>
              <a:buNone/>
            </a:pPr>
            <a:r>
              <a:rPr lang="en-US" altLang="en-US"/>
              <a:t>&lt;P&gt; text ….&lt;/P&gt;</a:t>
            </a:r>
          </a:p>
          <a:p>
            <a:pPr>
              <a:lnSpc>
                <a:spcPct val="80000"/>
              </a:lnSpc>
              <a:buClr>
                <a:schemeClr val="bg1"/>
              </a:buClr>
              <a:buFont typeface="Wingdings" panose="05000000000000000000" pitchFamily="2" charset="2"/>
              <a:buNone/>
            </a:pPr>
            <a:r>
              <a:rPr lang="en-US" altLang="en-US" b="1">
                <a:solidFill>
                  <a:srgbClr val="FF0000"/>
                </a:solidFill>
              </a:rPr>
              <a:t>&lt;OL TYPE=“i” START=“3”&gt;</a:t>
            </a:r>
          </a:p>
          <a:p>
            <a:pPr>
              <a:lnSpc>
                <a:spcPct val="80000"/>
              </a:lnSpc>
              <a:buClr>
                <a:schemeClr val="bg1"/>
              </a:buClr>
              <a:buFont typeface="Wingdings" panose="05000000000000000000" pitchFamily="2" charset="2"/>
              <a:buNone/>
            </a:pPr>
            <a:r>
              <a:rPr lang="en-US" altLang="en-US" b="1">
                <a:solidFill>
                  <a:srgbClr val="FF0000"/>
                </a:solidFill>
              </a:rPr>
              <a:t>&lt;LI&gt; List item …&lt;/LI&gt;</a:t>
            </a:r>
          </a:p>
          <a:p>
            <a:pPr>
              <a:lnSpc>
                <a:spcPct val="80000"/>
              </a:lnSpc>
              <a:buClr>
                <a:schemeClr val="bg1"/>
              </a:buClr>
              <a:buFont typeface="Wingdings" panose="05000000000000000000" pitchFamily="2" charset="2"/>
              <a:buNone/>
            </a:pPr>
            <a:r>
              <a:rPr lang="en-US" altLang="en-US" b="1">
                <a:solidFill>
                  <a:srgbClr val="FF0000"/>
                </a:solidFill>
              </a:rPr>
              <a:t>&lt;/OL&gt;</a:t>
            </a:r>
          </a:p>
        </p:txBody>
      </p:sp>
      <p:sp>
        <p:nvSpPr>
          <p:cNvPr id="6" name="Slide Number Placeholder 5"/>
          <p:cNvSpPr>
            <a:spLocks noGrp="1"/>
          </p:cNvSpPr>
          <p:nvPr>
            <p:ph type="sldNum" sz="quarter" idx="12"/>
          </p:nvPr>
        </p:nvSpPr>
        <p:spPr/>
        <p:txBody>
          <a:bodyPr/>
          <a:lstStyle/>
          <a:p>
            <a:fld id="{9D2BA8E1-FF5D-42F7-BF4D-30B42410A031}" type="slidenum">
              <a:rPr lang="ar-SA" altLang="en-US"/>
              <a:pPr/>
              <a:t>68</a:t>
            </a:fld>
            <a:endParaRPr lang="en-US" altLang="en-US"/>
          </a:p>
        </p:txBody>
      </p:sp>
    </p:spTree>
    <p:extLst>
      <p:ext uri="{BB962C8B-B14F-4D97-AF65-F5344CB8AC3E}">
        <p14:creationId xmlns:p14="http://schemas.microsoft.com/office/powerpoint/2010/main" val="14659372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981200" y="274638"/>
            <a:ext cx="8229600" cy="944562"/>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List Elements</a:t>
            </a:r>
          </a:p>
        </p:txBody>
      </p:sp>
      <p:sp>
        <p:nvSpPr>
          <p:cNvPr id="55299" name="Rectangle 3"/>
          <p:cNvSpPr>
            <a:spLocks noGrp="1" noChangeArrowheads="1"/>
          </p:cNvSpPr>
          <p:nvPr>
            <p:ph idx="1"/>
          </p:nvPr>
        </p:nvSpPr>
        <p:spPr>
          <a:solidFill>
            <a:schemeClr val="accent1"/>
          </a:solidFill>
        </p:spPr>
        <p:txBody>
          <a:bodyPr/>
          <a:lstStyle/>
          <a:p>
            <a:pPr marL="812800" indent="-812800">
              <a:buClr>
                <a:schemeClr val="bg1"/>
              </a:buClr>
              <a:buFont typeface="Monotype Sorts" charset="0"/>
              <a:buAutoNum type="romanLcPeriod"/>
            </a:pPr>
            <a:r>
              <a:rPr lang="en-US" altLang="en-US"/>
              <a:t>List item …</a:t>
            </a:r>
          </a:p>
          <a:p>
            <a:pPr marL="812800" indent="-812800">
              <a:buClr>
                <a:schemeClr val="bg1"/>
              </a:buClr>
              <a:buFont typeface="Monotype Sorts" charset="0"/>
              <a:buAutoNum type="romanLcPeriod"/>
            </a:pPr>
            <a:r>
              <a:rPr lang="en-US" altLang="en-US"/>
              <a:t>List item …</a:t>
            </a:r>
          </a:p>
          <a:p>
            <a:pPr marL="812800" indent="-812800">
              <a:buClr>
                <a:schemeClr val="bg1"/>
              </a:buClr>
              <a:buNone/>
            </a:pPr>
            <a:endParaRPr lang="en-US" altLang="en-US"/>
          </a:p>
          <a:p>
            <a:pPr marL="812800" indent="-812800">
              <a:buNone/>
            </a:pPr>
            <a:r>
              <a:rPr lang="en-US" altLang="en-US"/>
              <a:t>   Text ….</a:t>
            </a:r>
          </a:p>
          <a:p>
            <a:pPr marL="812800" indent="-812800">
              <a:buNone/>
            </a:pPr>
            <a:endParaRPr lang="en-US" altLang="en-US"/>
          </a:p>
          <a:p>
            <a:pPr marL="812800" indent="-812800">
              <a:buClr>
                <a:schemeClr val="bg1"/>
              </a:buClr>
              <a:buFont typeface="Monotype Sorts" charset="0"/>
              <a:buAutoNum type="romanLcPeriod" startAt="3"/>
            </a:pPr>
            <a:r>
              <a:rPr lang="en-US" altLang="en-US"/>
              <a:t>List item …</a:t>
            </a:r>
          </a:p>
        </p:txBody>
      </p:sp>
      <p:sp>
        <p:nvSpPr>
          <p:cNvPr id="6" name="Slide Number Placeholder 5"/>
          <p:cNvSpPr>
            <a:spLocks noGrp="1"/>
          </p:cNvSpPr>
          <p:nvPr>
            <p:ph type="sldNum" sz="quarter" idx="12"/>
          </p:nvPr>
        </p:nvSpPr>
        <p:spPr/>
        <p:txBody>
          <a:bodyPr/>
          <a:lstStyle/>
          <a:p>
            <a:fld id="{C86F99D3-5B77-468C-87A8-89F5BD57F7D1}" type="slidenum">
              <a:rPr lang="ar-SA" altLang="en-US"/>
              <a:pPr/>
              <a:t>69</a:t>
            </a:fld>
            <a:endParaRPr lang="en-US" altLang="en-US"/>
          </a:p>
        </p:txBody>
      </p:sp>
    </p:spTree>
    <p:extLst>
      <p:ext uri="{BB962C8B-B14F-4D97-AF65-F5344CB8AC3E}">
        <p14:creationId xmlns:p14="http://schemas.microsoft.com/office/powerpoint/2010/main" val="32017901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4001" y="223"/>
            <a:ext cx="9143999" cy="10287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925358" y="1"/>
            <a:ext cx="4742641" cy="59994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24001" y="0"/>
            <a:ext cx="9088207" cy="102057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3172" y="52323"/>
            <a:ext cx="9145590" cy="901826"/>
          </a:xfrm>
          <a:prstGeom prst="rect">
            <a:avLst/>
          </a:prstGeom>
          <a:blipFill>
            <a:blip r:embed="rId6" cstate="print"/>
            <a:stretch>
              <a:fillRect/>
            </a:stretch>
          </a:blipFill>
        </p:spPr>
        <p:txBody>
          <a:bodyPr wrap="square" lIns="0" tIns="0" rIns="0" bIns="0" rtlCol="0"/>
          <a:lstStyle/>
          <a:p>
            <a:endParaRPr/>
          </a:p>
        </p:txBody>
      </p:sp>
      <p:sp>
        <p:nvSpPr>
          <p:cNvPr id="7" name="object 7"/>
          <p:cNvSpPr txBox="1"/>
          <p:nvPr/>
        </p:nvSpPr>
        <p:spPr>
          <a:xfrm>
            <a:off x="2136140" y="2146834"/>
            <a:ext cx="6135370" cy="1854835"/>
          </a:xfrm>
          <a:prstGeom prst="rect">
            <a:avLst/>
          </a:prstGeom>
        </p:spPr>
        <p:txBody>
          <a:bodyPr vert="horz" wrap="square" lIns="0" tIns="88900" rIns="0" bIns="0" rtlCol="0">
            <a:spAutoFit/>
          </a:bodyPr>
          <a:lstStyle/>
          <a:p>
            <a:pPr marL="12700">
              <a:spcBef>
                <a:spcPts val="700"/>
              </a:spcBef>
            </a:pPr>
            <a:r>
              <a:rPr sz="2350" spc="60" dirty="0">
                <a:solidFill>
                  <a:srgbClr val="0AD0D9"/>
                </a:solidFill>
                <a:latin typeface="Times New Roman"/>
                <a:cs typeface="Times New Roman"/>
              </a:rPr>
              <a:t>-</a:t>
            </a:r>
            <a:r>
              <a:rPr sz="2500" spc="60" dirty="0">
                <a:latin typeface="Times New Roman"/>
                <a:cs typeface="Times New Roman"/>
              </a:rPr>
              <a:t>Beginning </a:t>
            </a:r>
            <a:r>
              <a:rPr sz="2500" spc="15" dirty="0">
                <a:latin typeface="Times New Roman"/>
                <a:cs typeface="Times New Roman"/>
              </a:rPr>
              <a:t>of </a:t>
            </a:r>
            <a:r>
              <a:rPr sz="2500" spc="150" dirty="0">
                <a:latin typeface="Times New Roman"/>
                <a:cs typeface="Times New Roman"/>
              </a:rPr>
              <a:t>the </a:t>
            </a:r>
            <a:r>
              <a:rPr sz="2500" spc="95" dirty="0">
                <a:latin typeface="Times New Roman"/>
                <a:cs typeface="Times New Roman"/>
              </a:rPr>
              <a:t>table</a:t>
            </a:r>
            <a:r>
              <a:rPr sz="2500" spc="-380" dirty="0">
                <a:latin typeface="Times New Roman"/>
                <a:cs typeface="Times New Roman"/>
              </a:rPr>
              <a:t> </a:t>
            </a:r>
            <a:r>
              <a:rPr sz="2500" spc="-30" dirty="0">
                <a:latin typeface="Times New Roman"/>
                <a:cs typeface="Times New Roman"/>
              </a:rPr>
              <a:t>(1995)</a:t>
            </a:r>
            <a:endParaRPr sz="2500">
              <a:latin typeface="Times New Roman"/>
              <a:cs typeface="Times New Roman"/>
            </a:endParaRPr>
          </a:p>
          <a:p>
            <a:pPr marL="12700">
              <a:spcBef>
                <a:spcPts val="600"/>
              </a:spcBef>
            </a:pPr>
            <a:r>
              <a:rPr sz="2350" spc="65" dirty="0">
                <a:solidFill>
                  <a:srgbClr val="0AD0D9"/>
                </a:solidFill>
                <a:latin typeface="Times New Roman"/>
                <a:cs typeface="Times New Roman"/>
              </a:rPr>
              <a:t>-</a:t>
            </a:r>
            <a:r>
              <a:rPr sz="2500" spc="65" dirty="0">
                <a:latin typeface="Times New Roman"/>
                <a:cs typeface="Times New Roman"/>
              </a:rPr>
              <a:t>Multiple </a:t>
            </a:r>
            <a:r>
              <a:rPr sz="2500" spc="95" dirty="0">
                <a:latin typeface="Times New Roman"/>
                <a:cs typeface="Times New Roman"/>
              </a:rPr>
              <a:t>Column</a:t>
            </a:r>
            <a:r>
              <a:rPr sz="2500" spc="-170" dirty="0">
                <a:latin typeface="Times New Roman"/>
                <a:cs typeface="Times New Roman"/>
              </a:rPr>
              <a:t> </a:t>
            </a:r>
            <a:r>
              <a:rPr sz="2500" spc="60" dirty="0">
                <a:latin typeface="Times New Roman"/>
                <a:cs typeface="Times New Roman"/>
              </a:rPr>
              <a:t>websites</a:t>
            </a:r>
            <a:endParaRPr sz="2500">
              <a:latin typeface="Times New Roman"/>
              <a:cs typeface="Times New Roman"/>
            </a:endParaRPr>
          </a:p>
          <a:p>
            <a:pPr marL="12700">
              <a:spcBef>
                <a:spcPts val="600"/>
              </a:spcBef>
              <a:tabLst>
                <a:tab pos="1585595" algn="l"/>
              </a:tabLst>
            </a:pPr>
            <a:r>
              <a:rPr sz="2350" spc="35" dirty="0">
                <a:solidFill>
                  <a:srgbClr val="0AD0D9"/>
                </a:solidFill>
                <a:latin typeface="Times New Roman"/>
                <a:cs typeface="Times New Roman"/>
              </a:rPr>
              <a:t>-</a:t>
            </a:r>
            <a:r>
              <a:rPr sz="2500" spc="35" dirty="0">
                <a:latin typeface="Times New Roman"/>
                <a:cs typeface="Times New Roman"/>
              </a:rPr>
              <a:t>Javascript	</a:t>
            </a:r>
            <a:r>
              <a:rPr sz="2500" spc="80" dirty="0">
                <a:latin typeface="Times New Roman"/>
                <a:cs typeface="Times New Roman"/>
              </a:rPr>
              <a:t>comes</a:t>
            </a:r>
            <a:r>
              <a:rPr sz="2500" spc="-70" dirty="0">
                <a:latin typeface="Times New Roman"/>
                <a:cs typeface="Times New Roman"/>
              </a:rPr>
              <a:t> </a:t>
            </a:r>
            <a:r>
              <a:rPr sz="2500" spc="120" dirty="0">
                <a:latin typeface="Times New Roman"/>
                <a:cs typeface="Times New Roman"/>
              </a:rPr>
              <a:t>to</a:t>
            </a:r>
            <a:r>
              <a:rPr sz="2500" spc="-85" dirty="0">
                <a:latin typeface="Times New Roman"/>
                <a:cs typeface="Times New Roman"/>
              </a:rPr>
              <a:t> </a:t>
            </a:r>
            <a:r>
              <a:rPr sz="2500" spc="150" dirty="0">
                <a:latin typeface="Times New Roman"/>
                <a:cs typeface="Times New Roman"/>
              </a:rPr>
              <a:t>the</a:t>
            </a:r>
            <a:r>
              <a:rPr sz="2500" spc="-85" dirty="0">
                <a:latin typeface="Times New Roman"/>
                <a:cs typeface="Times New Roman"/>
              </a:rPr>
              <a:t> </a:t>
            </a:r>
            <a:r>
              <a:rPr sz="2500" spc="75" dirty="0">
                <a:latin typeface="Times New Roman"/>
                <a:cs typeface="Times New Roman"/>
              </a:rPr>
              <a:t>rescue.(</a:t>
            </a:r>
            <a:r>
              <a:rPr sz="2500" spc="5" dirty="0">
                <a:latin typeface="Times New Roman"/>
                <a:cs typeface="Times New Roman"/>
              </a:rPr>
              <a:t> </a:t>
            </a:r>
            <a:r>
              <a:rPr sz="2500" spc="70" dirty="0">
                <a:latin typeface="Times New Roman"/>
                <a:cs typeface="Times New Roman"/>
              </a:rPr>
              <a:t>Mocha).</a:t>
            </a:r>
            <a:endParaRPr sz="2500">
              <a:latin typeface="Times New Roman"/>
              <a:cs typeface="Times New Roman"/>
            </a:endParaRPr>
          </a:p>
          <a:p>
            <a:pPr marL="12700">
              <a:spcBef>
                <a:spcPts val="600"/>
              </a:spcBef>
            </a:pPr>
            <a:r>
              <a:rPr sz="2350" spc="90" dirty="0">
                <a:solidFill>
                  <a:srgbClr val="0AD0D9"/>
                </a:solidFill>
                <a:latin typeface="Times New Roman"/>
                <a:cs typeface="Times New Roman"/>
              </a:rPr>
              <a:t>-</a:t>
            </a:r>
            <a:r>
              <a:rPr sz="2500" spc="90" dirty="0">
                <a:latin typeface="Times New Roman"/>
                <a:cs typeface="Times New Roman"/>
              </a:rPr>
              <a:t>Animated </a:t>
            </a:r>
            <a:r>
              <a:rPr sz="2500" spc="75" dirty="0">
                <a:latin typeface="Times New Roman"/>
                <a:cs typeface="Times New Roman"/>
              </a:rPr>
              <a:t>text, </a:t>
            </a:r>
            <a:r>
              <a:rPr sz="2500" spc="55" dirty="0">
                <a:latin typeface="Times New Roman"/>
                <a:cs typeface="Times New Roman"/>
              </a:rPr>
              <a:t>scrolling </a:t>
            </a:r>
            <a:r>
              <a:rPr sz="2500" spc="90" dirty="0">
                <a:latin typeface="Times New Roman"/>
                <a:cs typeface="Times New Roman"/>
              </a:rPr>
              <a:t>text </a:t>
            </a:r>
            <a:r>
              <a:rPr sz="2500" spc="150" dirty="0">
                <a:latin typeface="Times New Roman"/>
                <a:cs typeface="Times New Roman"/>
              </a:rPr>
              <a:t>and</a:t>
            </a:r>
            <a:r>
              <a:rPr sz="2500" spc="-375" dirty="0">
                <a:latin typeface="Times New Roman"/>
                <a:cs typeface="Times New Roman"/>
              </a:rPr>
              <a:t> </a:t>
            </a:r>
            <a:r>
              <a:rPr sz="2500" spc="-35" dirty="0">
                <a:latin typeface="Times New Roman"/>
                <a:cs typeface="Times New Roman"/>
              </a:rPr>
              <a:t>Gif </a:t>
            </a:r>
            <a:r>
              <a:rPr sz="2500" spc="60" dirty="0">
                <a:latin typeface="Times New Roman"/>
                <a:cs typeface="Times New Roman"/>
              </a:rPr>
              <a:t>images</a:t>
            </a:r>
            <a:endParaRPr sz="2500">
              <a:latin typeface="Times New Roman"/>
              <a:cs typeface="Times New Roman"/>
            </a:endParaRPr>
          </a:p>
        </p:txBody>
      </p:sp>
      <p:sp>
        <p:nvSpPr>
          <p:cNvPr id="8" name="object 8"/>
          <p:cNvSpPr txBox="1">
            <a:spLocks noGrp="1"/>
          </p:cNvSpPr>
          <p:nvPr>
            <p:ph type="title"/>
          </p:nvPr>
        </p:nvSpPr>
        <p:spPr>
          <a:xfrm>
            <a:off x="2212341" y="915669"/>
            <a:ext cx="2847975" cy="635000"/>
          </a:xfrm>
          <a:prstGeom prst="rect">
            <a:avLst/>
          </a:prstGeom>
        </p:spPr>
        <p:txBody>
          <a:bodyPr vert="horz" wrap="square" lIns="0" tIns="12065" rIns="0" bIns="0" rtlCol="0" anchor="ctr">
            <a:spAutoFit/>
          </a:bodyPr>
          <a:lstStyle/>
          <a:p>
            <a:pPr marL="12700">
              <a:lnSpc>
                <a:spcPct val="100000"/>
              </a:lnSpc>
              <a:spcBef>
                <a:spcPts val="95"/>
              </a:spcBef>
            </a:pPr>
            <a:r>
              <a:rPr sz="4000" spc="150" dirty="0"/>
              <a:t>The </a:t>
            </a:r>
            <a:r>
              <a:rPr sz="4000" spc="110" dirty="0"/>
              <a:t>Mid</a:t>
            </a:r>
            <a:r>
              <a:rPr sz="4000" spc="-310" dirty="0"/>
              <a:t> </a:t>
            </a:r>
            <a:r>
              <a:rPr sz="4000" spc="-75" dirty="0"/>
              <a:t>90’s</a:t>
            </a:r>
            <a:endParaRPr sz="4000"/>
          </a:p>
        </p:txBody>
      </p:sp>
    </p:spTree>
    <p:extLst>
      <p:ext uri="{BB962C8B-B14F-4D97-AF65-F5344CB8AC3E}">
        <p14:creationId xmlns:p14="http://schemas.microsoft.com/office/powerpoint/2010/main" val="3738414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981200" y="274638"/>
            <a:ext cx="8229600" cy="1020762"/>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List Elements</a:t>
            </a:r>
          </a:p>
        </p:txBody>
      </p:sp>
      <p:sp>
        <p:nvSpPr>
          <p:cNvPr id="56323" name="Rectangle 3"/>
          <p:cNvSpPr>
            <a:spLocks noGrp="1" noChangeArrowheads="1"/>
          </p:cNvSpPr>
          <p:nvPr>
            <p:ph idx="1"/>
          </p:nvPr>
        </p:nvSpPr>
        <p:spPr>
          <a:xfrm>
            <a:off x="1981200" y="1600200"/>
            <a:ext cx="8229600" cy="5257800"/>
          </a:xfrm>
          <a:solidFill>
            <a:schemeClr val="accent1"/>
          </a:solidFill>
          <a:ln/>
          <a:extLst>
            <a:ext uri="{91240B29-F687-4F45-9708-019B960494DF}">
              <a14:hiddenLine xmlns:a14="http://schemas.microsoft.com/office/drawing/2010/main" w="9525">
                <a:solidFill>
                  <a:srgbClr val="0000CC"/>
                </a:solidFill>
                <a:miter lim="800000"/>
                <a:headEnd/>
                <a:tailEnd/>
              </a14:hiddenLine>
            </a:ext>
          </a:extLst>
        </p:spPr>
        <p:txBody>
          <a:bodyPr>
            <a:normAutofit fontScale="92500" lnSpcReduction="10000"/>
          </a:bodyPr>
          <a:lstStyle/>
          <a:p>
            <a:pPr>
              <a:lnSpc>
                <a:spcPct val="80000"/>
              </a:lnSpc>
              <a:buClr>
                <a:schemeClr val="bg1"/>
              </a:buClr>
              <a:buFont typeface="Wingdings" panose="05000000000000000000" pitchFamily="2" charset="2"/>
              <a:buChar char="§"/>
            </a:pPr>
            <a:r>
              <a:rPr lang="en-US" altLang="en-US" sz="2400" b="1">
                <a:solidFill>
                  <a:srgbClr val="FF0000"/>
                </a:solidFill>
              </a:rPr>
              <a:t>DL: Definition List</a:t>
            </a:r>
            <a:r>
              <a:rPr lang="en-US" altLang="en-US" sz="2400"/>
              <a:t>. This kind of list is different from the others. Each item in a DL consists of one or more </a:t>
            </a:r>
            <a:r>
              <a:rPr lang="en-US" altLang="en-US" sz="2400" b="1">
                <a:solidFill>
                  <a:srgbClr val="FF0000"/>
                </a:solidFill>
              </a:rPr>
              <a:t>Definition Terms (DT elements),</a:t>
            </a:r>
            <a:r>
              <a:rPr lang="en-US" altLang="en-US" sz="2400"/>
              <a:t> followed by one or more </a:t>
            </a:r>
            <a:r>
              <a:rPr lang="en-US" altLang="en-US" sz="2400" b="1">
                <a:solidFill>
                  <a:srgbClr val="FF0000"/>
                </a:solidFill>
              </a:rPr>
              <a:t>Definition Description (DD elements).</a:t>
            </a:r>
          </a:p>
          <a:p>
            <a:pPr>
              <a:lnSpc>
                <a:spcPct val="80000"/>
              </a:lnSpc>
              <a:buClr>
                <a:schemeClr val="bg1"/>
              </a:buClr>
              <a:buFont typeface="Wingdings" panose="05000000000000000000" pitchFamily="2" charset="2"/>
              <a:buNone/>
            </a:pPr>
            <a:r>
              <a:rPr lang="en-US" altLang="en-US" sz="2000"/>
              <a:t>&lt;DL&gt;</a:t>
            </a:r>
          </a:p>
          <a:p>
            <a:pPr>
              <a:lnSpc>
                <a:spcPct val="80000"/>
              </a:lnSpc>
              <a:buClr>
                <a:schemeClr val="bg1"/>
              </a:buClr>
              <a:buFont typeface="Wingdings" panose="05000000000000000000" pitchFamily="2" charset="2"/>
              <a:buNone/>
            </a:pPr>
            <a:r>
              <a:rPr lang="en-US" altLang="en-US" sz="2000"/>
              <a:t>&lt;DT&gt; HTML &lt;/DT&gt;</a:t>
            </a:r>
          </a:p>
          <a:p>
            <a:pPr>
              <a:lnSpc>
                <a:spcPct val="80000"/>
              </a:lnSpc>
              <a:buClr>
                <a:schemeClr val="bg1"/>
              </a:buClr>
              <a:buFont typeface="Wingdings" panose="05000000000000000000" pitchFamily="2" charset="2"/>
              <a:buNone/>
            </a:pPr>
            <a:r>
              <a:rPr lang="en-US" altLang="en-US" sz="2000"/>
              <a:t>&lt;DD&gt; Hyper Text Markup Language &lt;/DD&gt;</a:t>
            </a:r>
          </a:p>
          <a:p>
            <a:pPr>
              <a:lnSpc>
                <a:spcPct val="80000"/>
              </a:lnSpc>
              <a:buClr>
                <a:schemeClr val="bg1"/>
              </a:buClr>
              <a:buFont typeface="Wingdings" panose="05000000000000000000" pitchFamily="2" charset="2"/>
              <a:buNone/>
            </a:pPr>
            <a:r>
              <a:rPr lang="en-US" altLang="en-US" sz="2000"/>
              <a:t>&lt;DT&gt; DOG &lt;/DT&gt;</a:t>
            </a:r>
          </a:p>
          <a:p>
            <a:pPr>
              <a:lnSpc>
                <a:spcPct val="80000"/>
              </a:lnSpc>
              <a:buClr>
                <a:schemeClr val="bg1"/>
              </a:buClr>
              <a:buFont typeface="Wingdings" panose="05000000000000000000" pitchFamily="2" charset="2"/>
              <a:buNone/>
            </a:pPr>
            <a:r>
              <a:rPr lang="en-US" altLang="en-US" sz="2000"/>
              <a:t>&lt;DD&gt; A human’s best friend!&lt;/DD&gt;</a:t>
            </a:r>
          </a:p>
          <a:p>
            <a:pPr>
              <a:lnSpc>
                <a:spcPct val="80000"/>
              </a:lnSpc>
              <a:buClr>
                <a:schemeClr val="bg1"/>
              </a:buClr>
              <a:buFont typeface="Wingdings" panose="05000000000000000000" pitchFamily="2" charset="2"/>
              <a:buNone/>
            </a:pPr>
            <a:r>
              <a:rPr lang="en-US" altLang="en-US" sz="2000"/>
              <a:t>&lt;/DL&gt;</a:t>
            </a:r>
          </a:p>
          <a:p>
            <a:pPr>
              <a:lnSpc>
                <a:spcPct val="80000"/>
              </a:lnSpc>
              <a:buClr>
                <a:schemeClr val="bg1"/>
              </a:buClr>
              <a:buFont typeface="Wingdings" panose="05000000000000000000" pitchFamily="2" charset="2"/>
              <a:buNone/>
            </a:pPr>
            <a:endParaRPr lang="en-US" altLang="en-US" sz="2000"/>
          </a:p>
          <a:p>
            <a:pPr>
              <a:lnSpc>
                <a:spcPct val="80000"/>
              </a:lnSpc>
              <a:buClr>
                <a:schemeClr val="bg1"/>
              </a:buClr>
              <a:buFont typeface="Wingdings" panose="05000000000000000000" pitchFamily="2" charset="2"/>
              <a:buNone/>
            </a:pPr>
            <a:r>
              <a:rPr lang="en-US" altLang="en-US" sz="2000" b="1">
                <a:solidFill>
                  <a:srgbClr val="FF0000"/>
                </a:solidFill>
              </a:rPr>
              <a:t>HTML</a:t>
            </a:r>
          </a:p>
          <a:p>
            <a:pPr>
              <a:lnSpc>
                <a:spcPct val="80000"/>
              </a:lnSpc>
              <a:buClr>
                <a:schemeClr val="bg1"/>
              </a:buClr>
              <a:buFont typeface="Wingdings" panose="05000000000000000000" pitchFamily="2" charset="2"/>
              <a:buNone/>
            </a:pPr>
            <a:r>
              <a:rPr lang="en-US" altLang="en-US" sz="2000" b="1">
                <a:solidFill>
                  <a:srgbClr val="FF0000"/>
                </a:solidFill>
              </a:rPr>
              <a:t>		 Hyper Text Markup Language </a:t>
            </a:r>
          </a:p>
          <a:p>
            <a:pPr>
              <a:lnSpc>
                <a:spcPct val="80000"/>
              </a:lnSpc>
              <a:buClr>
                <a:schemeClr val="bg1"/>
              </a:buClr>
              <a:buFont typeface="Wingdings" panose="05000000000000000000" pitchFamily="2" charset="2"/>
              <a:buNone/>
            </a:pPr>
            <a:r>
              <a:rPr lang="en-US" altLang="en-US" sz="2000" b="1">
                <a:solidFill>
                  <a:srgbClr val="FF0000"/>
                </a:solidFill>
              </a:rPr>
              <a:t>DOG</a:t>
            </a:r>
          </a:p>
          <a:p>
            <a:pPr>
              <a:lnSpc>
                <a:spcPct val="80000"/>
              </a:lnSpc>
              <a:buClr>
                <a:schemeClr val="bg1"/>
              </a:buClr>
              <a:buFont typeface="Wingdings" panose="05000000000000000000" pitchFamily="2" charset="2"/>
              <a:buNone/>
            </a:pPr>
            <a:r>
              <a:rPr lang="en-US" altLang="en-US" sz="2000" b="1">
                <a:solidFill>
                  <a:srgbClr val="FF0000"/>
                </a:solidFill>
              </a:rPr>
              <a:t>		A human’s best friend!</a:t>
            </a:r>
          </a:p>
        </p:txBody>
      </p:sp>
      <p:sp>
        <p:nvSpPr>
          <p:cNvPr id="6" name="Slide Number Placeholder 5"/>
          <p:cNvSpPr>
            <a:spLocks noGrp="1"/>
          </p:cNvSpPr>
          <p:nvPr>
            <p:ph type="sldNum" sz="quarter" idx="12"/>
          </p:nvPr>
        </p:nvSpPr>
        <p:spPr/>
        <p:txBody>
          <a:bodyPr/>
          <a:lstStyle/>
          <a:p>
            <a:fld id="{C0AC04F7-6128-4E9D-B47F-CFE8108E742D}" type="slidenum">
              <a:rPr lang="ar-SA" altLang="en-US"/>
              <a:pPr/>
              <a:t>70</a:t>
            </a:fld>
            <a:endParaRPr lang="en-US" altLang="en-US"/>
          </a:p>
        </p:txBody>
      </p:sp>
    </p:spTree>
    <p:extLst>
      <p:ext uri="{BB962C8B-B14F-4D97-AF65-F5344CB8AC3E}">
        <p14:creationId xmlns:p14="http://schemas.microsoft.com/office/powerpoint/2010/main" val="298272130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981200" y="152400"/>
            <a:ext cx="8229600" cy="7620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Nesting Lists</a:t>
            </a:r>
          </a:p>
        </p:txBody>
      </p:sp>
      <p:sp>
        <p:nvSpPr>
          <p:cNvPr id="57347" name="Rectangle 3"/>
          <p:cNvSpPr>
            <a:spLocks noGrp="1" noChangeArrowheads="1"/>
          </p:cNvSpPr>
          <p:nvPr>
            <p:ph idx="1"/>
          </p:nvPr>
        </p:nvSpPr>
        <p:spPr>
          <a:xfrm>
            <a:off x="1752600" y="1143000"/>
            <a:ext cx="8534400" cy="5715000"/>
          </a:xfrm>
          <a:solidFill>
            <a:schemeClr val="accent1"/>
          </a:solidFill>
        </p:spPr>
        <p:txBody>
          <a:bodyPr>
            <a:normAutofit fontScale="92500" lnSpcReduction="20000"/>
          </a:bodyPr>
          <a:lstStyle/>
          <a:p>
            <a:pPr>
              <a:lnSpc>
                <a:spcPct val="80000"/>
              </a:lnSpc>
              <a:buClr>
                <a:schemeClr val="bg1"/>
              </a:buClr>
              <a:buFont typeface="Wingdings" panose="05000000000000000000" pitchFamily="2" charset="2"/>
              <a:buChar char="§"/>
            </a:pPr>
            <a:r>
              <a:rPr lang="en-US" altLang="en-US" sz="2400"/>
              <a:t>You can nest lists by inserting a UL, OL, etc., inside a list item (LI).</a:t>
            </a:r>
          </a:p>
          <a:p>
            <a:pPr>
              <a:lnSpc>
                <a:spcPct val="80000"/>
              </a:lnSpc>
              <a:buClr>
                <a:schemeClr val="bg1"/>
              </a:buClr>
              <a:buFont typeface="Wingdings" panose="05000000000000000000" pitchFamily="2" charset="2"/>
              <a:buNone/>
            </a:pPr>
            <a:r>
              <a:rPr lang="en-US" altLang="en-US" sz="2400" b="1">
                <a:solidFill>
                  <a:srgbClr val="FF0000"/>
                </a:solidFill>
              </a:rPr>
              <a:t>EXample</a:t>
            </a:r>
          </a:p>
          <a:p>
            <a:pPr>
              <a:lnSpc>
                <a:spcPct val="80000"/>
              </a:lnSpc>
              <a:buClr>
                <a:schemeClr val="bg1"/>
              </a:buClr>
              <a:buFont typeface="Wingdings" panose="05000000000000000000" pitchFamily="2" charset="2"/>
              <a:buNone/>
            </a:pPr>
            <a:r>
              <a:rPr lang="en-US" altLang="en-US" sz="2400"/>
              <a:t>&lt;UL TYPE = “square”&gt;</a:t>
            </a:r>
          </a:p>
          <a:p>
            <a:pPr>
              <a:lnSpc>
                <a:spcPct val="80000"/>
              </a:lnSpc>
              <a:buClr>
                <a:schemeClr val="bg1"/>
              </a:buClr>
              <a:buFont typeface="Wingdings" panose="05000000000000000000" pitchFamily="2" charset="2"/>
              <a:buNone/>
            </a:pPr>
            <a:r>
              <a:rPr lang="en-US" altLang="en-US" sz="2400"/>
              <a:t>&lt;LI&gt; List item …&lt;/LI&gt;</a:t>
            </a:r>
          </a:p>
          <a:p>
            <a:pPr>
              <a:lnSpc>
                <a:spcPct val="80000"/>
              </a:lnSpc>
              <a:buClr>
                <a:schemeClr val="bg1"/>
              </a:buClr>
              <a:buFont typeface="Wingdings" panose="05000000000000000000" pitchFamily="2" charset="2"/>
              <a:buNone/>
            </a:pPr>
            <a:r>
              <a:rPr lang="en-US" altLang="en-US" sz="2400"/>
              <a:t>&lt;LI&gt; List item …</a:t>
            </a:r>
          </a:p>
          <a:p>
            <a:pPr>
              <a:lnSpc>
                <a:spcPct val="80000"/>
              </a:lnSpc>
              <a:buClr>
                <a:schemeClr val="bg1"/>
              </a:buClr>
              <a:buFont typeface="Wingdings" panose="05000000000000000000" pitchFamily="2" charset="2"/>
              <a:buNone/>
            </a:pPr>
            <a:r>
              <a:rPr lang="en-US" altLang="en-US" sz="2400" b="1">
                <a:solidFill>
                  <a:srgbClr val="FF0000"/>
                </a:solidFill>
              </a:rPr>
              <a:t>&lt;OL TYPE=“i” START=“3”&gt;</a:t>
            </a:r>
          </a:p>
          <a:p>
            <a:pPr>
              <a:lnSpc>
                <a:spcPct val="80000"/>
              </a:lnSpc>
              <a:buClr>
                <a:schemeClr val="bg1"/>
              </a:buClr>
              <a:buFont typeface="Wingdings" panose="05000000000000000000" pitchFamily="2" charset="2"/>
              <a:buNone/>
            </a:pPr>
            <a:r>
              <a:rPr lang="en-US" altLang="en-US" sz="2400" b="1">
                <a:solidFill>
                  <a:srgbClr val="FF0000"/>
                </a:solidFill>
              </a:rPr>
              <a:t>&lt;LI&gt; List item …&lt;/LI&gt;</a:t>
            </a:r>
          </a:p>
          <a:p>
            <a:pPr>
              <a:lnSpc>
                <a:spcPct val="80000"/>
              </a:lnSpc>
              <a:buClr>
                <a:schemeClr val="bg1"/>
              </a:buClr>
              <a:buFont typeface="Wingdings" panose="05000000000000000000" pitchFamily="2" charset="2"/>
              <a:buNone/>
            </a:pPr>
            <a:r>
              <a:rPr lang="en-US" altLang="en-US" sz="2400" b="1">
                <a:solidFill>
                  <a:srgbClr val="FF0000"/>
                </a:solidFill>
              </a:rPr>
              <a:t>&lt;LI&gt; List item …&lt;/LI&gt;</a:t>
            </a:r>
          </a:p>
          <a:p>
            <a:pPr>
              <a:lnSpc>
                <a:spcPct val="80000"/>
              </a:lnSpc>
              <a:buClr>
                <a:schemeClr val="bg1"/>
              </a:buClr>
              <a:buFont typeface="Wingdings" panose="05000000000000000000" pitchFamily="2" charset="2"/>
              <a:buNone/>
            </a:pPr>
            <a:r>
              <a:rPr lang="en-US" altLang="en-US" sz="2400" b="1">
                <a:solidFill>
                  <a:srgbClr val="FF0000"/>
                </a:solidFill>
              </a:rPr>
              <a:t>&lt;LI&gt; List item …&lt;/LI&gt;</a:t>
            </a:r>
          </a:p>
          <a:p>
            <a:pPr>
              <a:lnSpc>
                <a:spcPct val="80000"/>
              </a:lnSpc>
              <a:buClr>
                <a:schemeClr val="bg1"/>
              </a:buClr>
              <a:buFont typeface="Wingdings" panose="05000000000000000000" pitchFamily="2" charset="2"/>
              <a:buNone/>
            </a:pPr>
            <a:r>
              <a:rPr lang="en-US" altLang="en-US" sz="2400" b="1">
                <a:solidFill>
                  <a:srgbClr val="FF0000"/>
                </a:solidFill>
              </a:rPr>
              <a:t>&lt;LI&gt; List item …&lt;/LI&gt;</a:t>
            </a:r>
          </a:p>
          <a:p>
            <a:pPr>
              <a:lnSpc>
                <a:spcPct val="80000"/>
              </a:lnSpc>
              <a:buClr>
                <a:schemeClr val="bg1"/>
              </a:buClr>
              <a:buFont typeface="Wingdings" panose="05000000000000000000" pitchFamily="2" charset="2"/>
              <a:buNone/>
            </a:pPr>
            <a:r>
              <a:rPr lang="en-US" altLang="en-US" sz="2400" b="1">
                <a:solidFill>
                  <a:srgbClr val="FF0000"/>
                </a:solidFill>
              </a:rPr>
              <a:t>&lt;LI&gt; List item …&lt;/LI&gt;</a:t>
            </a:r>
          </a:p>
          <a:p>
            <a:pPr>
              <a:lnSpc>
                <a:spcPct val="80000"/>
              </a:lnSpc>
              <a:buClr>
                <a:schemeClr val="bg1"/>
              </a:buClr>
              <a:buFont typeface="Wingdings" panose="05000000000000000000" pitchFamily="2" charset="2"/>
              <a:buNone/>
            </a:pPr>
            <a:r>
              <a:rPr lang="en-US" altLang="en-US" sz="2400" b="1">
                <a:solidFill>
                  <a:srgbClr val="FF0000"/>
                </a:solidFill>
              </a:rPr>
              <a:t>&lt;/OL&gt;</a:t>
            </a:r>
          </a:p>
          <a:p>
            <a:pPr>
              <a:lnSpc>
                <a:spcPct val="80000"/>
              </a:lnSpc>
              <a:buClr>
                <a:schemeClr val="bg1"/>
              </a:buClr>
              <a:buFont typeface="Wingdings" panose="05000000000000000000" pitchFamily="2" charset="2"/>
              <a:buNone/>
            </a:pPr>
            <a:r>
              <a:rPr lang="en-US" altLang="en-US" sz="2400"/>
              <a:t>&lt;/LI&gt;</a:t>
            </a:r>
          </a:p>
          <a:p>
            <a:pPr>
              <a:lnSpc>
                <a:spcPct val="80000"/>
              </a:lnSpc>
              <a:buClr>
                <a:schemeClr val="bg1"/>
              </a:buClr>
              <a:buFont typeface="Wingdings" panose="05000000000000000000" pitchFamily="2" charset="2"/>
              <a:buNone/>
            </a:pPr>
            <a:r>
              <a:rPr lang="en-US" altLang="en-US" sz="2400"/>
              <a:t>&lt;LI&gt; List item …&lt;/LI&gt;</a:t>
            </a:r>
          </a:p>
          <a:p>
            <a:pPr>
              <a:lnSpc>
                <a:spcPct val="80000"/>
              </a:lnSpc>
              <a:buClr>
                <a:schemeClr val="bg1"/>
              </a:buClr>
              <a:buFont typeface="Wingdings" panose="05000000000000000000" pitchFamily="2" charset="2"/>
              <a:buNone/>
            </a:pPr>
            <a:r>
              <a:rPr lang="en-US" altLang="en-US" sz="2400"/>
              <a:t>&lt;/UL&gt;</a:t>
            </a:r>
          </a:p>
        </p:txBody>
      </p:sp>
      <p:sp>
        <p:nvSpPr>
          <p:cNvPr id="7" name="Slide Number Placeholder 5"/>
          <p:cNvSpPr>
            <a:spLocks noGrp="1"/>
          </p:cNvSpPr>
          <p:nvPr>
            <p:ph type="sldNum" sz="quarter" idx="12"/>
          </p:nvPr>
        </p:nvSpPr>
        <p:spPr/>
        <p:txBody>
          <a:bodyPr/>
          <a:lstStyle/>
          <a:p>
            <a:fld id="{76B95460-C1F7-4831-B85F-1EC6B2DE7212}" type="slidenum">
              <a:rPr lang="ar-SA" altLang="en-US"/>
              <a:pPr/>
              <a:t>71</a:t>
            </a:fld>
            <a:endParaRPr lang="en-US" altLang="en-US"/>
          </a:p>
        </p:txBody>
      </p:sp>
      <p:pic>
        <p:nvPicPr>
          <p:cNvPr id="573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889" y="1828800"/>
            <a:ext cx="2916237"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6706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1" name="Rectangle 5"/>
          <p:cNvSpPr>
            <a:spLocks noGrp="1" noChangeArrowheads="1"/>
          </p:cNvSpPr>
          <p:nvPr>
            <p:ph type="title"/>
          </p:nvPr>
        </p:nvSpPr>
        <p:spPr>
          <a:xfrm>
            <a:off x="1981200" y="0"/>
            <a:ext cx="8229600" cy="1143000"/>
          </a:xfrm>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a:flatTx/>
          </a:bodyPr>
          <a:lstStyle/>
          <a:p>
            <a:r>
              <a:rPr lang="en-US" altLang="en-US">
                <a:solidFill>
                  <a:srgbClr val="FFFF00"/>
                </a:solidFill>
              </a:rPr>
              <a:t>What will be the output?</a:t>
            </a:r>
          </a:p>
        </p:txBody>
      </p:sp>
      <p:sp>
        <p:nvSpPr>
          <p:cNvPr id="6" name="Slide Number Placeholder 5"/>
          <p:cNvSpPr>
            <a:spLocks noGrp="1"/>
          </p:cNvSpPr>
          <p:nvPr>
            <p:ph type="sldNum" sz="quarter" idx="12"/>
          </p:nvPr>
        </p:nvSpPr>
        <p:spPr/>
        <p:txBody>
          <a:bodyPr/>
          <a:lstStyle/>
          <a:p>
            <a:fld id="{BB45E56B-93FD-476A-9A07-70B00F1DCF59}" type="slidenum">
              <a:rPr lang="ar-SA" altLang="en-US"/>
              <a:pPr/>
              <a:t>72</a:t>
            </a:fld>
            <a:endParaRPr lang="en-US" altLang="en-US"/>
          </a:p>
        </p:txBody>
      </p:sp>
      <p:sp>
        <p:nvSpPr>
          <p:cNvPr id="142340" name="Rectangle 4"/>
          <p:cNvSpPr>
            <a:spLocks noChangeArrowheads="1"/>
          </p:cNvSpPr>
          <p:nvPr/>
        </p:nvSpPr>
        <p:spPr bwMode="auto">
          <a:xfrm>
            <a:off x="1905000" y="1057346"/>
            <a:ext cx="8763000" cy="563231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endParaRPr lang="en-US" altLang="en-US" sz="2400"/>
          </a:p>
          <a:p>
            <a:pPr eaLnBrk="1" hangingPunct="1"/>
            <a:r>
              <a:rPr lang="en-US" altLang="en-US" sz="2400">
                <a:latin typeface="Times New Roman" panose="02020603050405020304" pitchFamily="18" charset="0"/>
                <a:cs typeface="Times New Roman" panose="02020603050405020304" pitchFamily="18" charset="0"/>
              </a:rPr>
              <a:t>&lt;H1 ALIGN="CENTER"&gt;SAFETY TIPS FOR CANOEISTS&lt;/H1&gt;</a:t>
            </a:r>
            <a:br>
              <a:rPr lang="en-US" altLang="en-US" sz="2400">
                <a:latin typeface="Times New Roman" panose="02020603050405020304" pitchFamily="18" charset="0"/>
                <a:cs typeface="Times New Roman" panose="02020603050405020304" pitchFamily="18" charset="0"/>
              </a:rPr>
            </a:br>
            <a:r>
              <a:rPr lang="en-US" altLang="en-US" sz="2400">
                <a:latin typeface="Times New Roman" panose="02020603050405020304" pitchFamily="18" charset="0"/>
                <a:cs typeface="Times New Roman" panose="02020603050405020304" pitchFamily="18" charset="0"/>
              </a:rPr>
              <a:t>&lt;OL </a:t>
            </a:r>
            <a:r>
              <a:rPr lang="en-US" altLang="en-US" sz="2400" b="1">
                <a:solidFill>
                  <a:srgbClr val="FF0000"/>
                </a:solidFill>
                <a:latin typeface="Times New Roman" panose="02020603050405020304" pitchFamily="18" charset="0"/>
                <a:cs typeface="Times New Roman" panose="02020603050405020304" pitchFamily="18" charset="0"/>
              </a:rPr>
              <a:t>TYPE=“a” START=“2”&gt;</a:t>
            </a:r>
            <a:r>
              <a:rPr lang="en-US" altLang="en-US" sz="2400">
                <a:latin typeface="Times New Roman" panose="02020603050405020304" pitchFamily="18" charset="0"/>
                <a:cs typeface="Times New Roman" panose="02020603050405020304" pitchFamily="18" charset="0"/>
              </a:rPr>
              <a:t/>
            </a:r>
            <a:br>
              <a:rPr lang="en-US" altLang="en-US" sz="2400">
                <a:latin typeface="Times New Roman" panose="02020603050405020304" pitchFamily="18" charset="0"/>
                <a:cs typeface="Times New Roman" panose="02020603050405020304" pitchFamily="18" charset="0"/>
              </a:rPr>
            </a:br>
            <a:r>
              <a:rPr lang="en-US" altLang="en-US" sz="2400">
                <a:latin typeface="Times New Roman" panose="02020603050405020304" pitchFamily="18" charset="0"/>
                <a:cs typeface="Times New Roman" panose="02020603050405020304" pitchFamily="18" charset="0"/>
              </a:rPr>
              <a:t>&lt;LI&gt;Be able to swim &lt;/LI&gt; </a:t>
            </a:r>
            <a:br>
              <a:rPr lang="en-US" altLang="en-US" sz="2400">
                <a:latin typeface="Times New Roman" panose="02020603050405020304" pitchFamily="18" charset="0"/>
                <a:cs typeface="Times New Roman" panose="02020603050405020304" pitchFamily="18" charset="0"/>
              </a:rPr>
            </a:br>
            <a:r>
              <a:rPr lang="en-US" altLang="en-US" sz="2400">
                <a:latin typeface="Times New Roman" panose="02020603050405020304" pitchFamily="18" charset="0"/>
                <a:cs typeface="Times New Roman" panose="02020603050405020304" pitchFamily="18" charset="0"/>
              </a:rPr>
              <a:t>&lt;LI&gt;Wear a life jacket at all times &lt;/LI&gt;</a:t>
            </a:r>
            <a:br>
              <a:rPr lang="en-US" altLang="en-US" sz="2400">
                <a:latin typeface="Times New Roman" panose="02020603050405020304" pitchFamily="18" charset="0"/>
                <a:cs typeface="Times New Roman" panose="02020603050405020304" pitchFamily="18" charset="0"/>
              </a:rPr>
            </a:br>
            <a:r>
              <a:rPr lang="en-US" altLang="en-US" sz="2400">
                <a:latin typeface="Times New Roman" panose="02020603050405020304" pitchFamily="18" charset="0"/>
                <a:cs typeface="Times New Roman" panose="02020603050405020304" pitchFamily="18" charset="0"/>
              </a:rPr>
              <a:t>&lt;LI&gt;Don't stand up or move around. If canoe tips, </a:t>
            </a:r>
          </a:p>
          <a:p>
            <a:pPr lvl="1" eaLnBrk="1" hangingPunct="1"/>
            <a:r>
              <a:rPr lang="en-US" altLang="en-US" sz="2400">
                <a:latin typeface="Times New Roman" panose="02020603050405020304" pitchFamily="18" charset="0"/>
                <a:cs typeface="Times New Roman" panose="02020603050405020304" pitchFamily="18" charset="0"/>
              </a:rPr>
              <a:t>&lt;UL&gt;</a:t>
            </a:r>
            <a:br>
              <a:rPr lang="en-US" altLang="en-US" sz="2400">
                <a:latin typeface="Times New Roman" panose="02020603050405020304" pitchFamily="18" charset="0"/>
                <a:cs typeface="Times New Roman" panose="02020603050405020304" pitchFamily="18" charset="0"/>
              </a:rPr>
            </a:br>
            <a:r>
              <a:rPr lang="en-US" altLang="en-US" sz="2400">
                <a:latin typeface="Times New Roman" panose="02020603050405020304" pitchFamily="18" charset="0"/>
                <a:cs typeface="Times New Roman" panose="02020603050405020304" pitchFamily="18" charset="0"/>
              </a:rPr>
              <a:t>&lt;LI&gt;Hang on to the canoe &lt;/LI&gt; </a:t>
            </a:r>
            <a:br>
              <a:rPr lang="en-US" altLang="en-US" sz="2400">
                <a:latin typeface="Times New Roman" panose="02020603050405020304" pitchFamily="18" charset="0"/>
                <a:cs typeface="Times New Roman" panose="02020603050405020304" pitchFamily="18" charset="0"/>
              </a:rPr>
            </a:br>
            <a:r>
              <a:rPr lang="en-US" altLang="en-US" sz="2400">
                <a:latin typeface="Times New Roman" panose="02020603050405020304" pitchFamily="18" charset="0"/>
                <a:cs typeface="Times New Roman" panose="02020603050405020304" pitchFamily="18" charset="0"/>
              </a:rPr>
              <a:t>&lt;LI&gt;Use the canoe for support and &lt;/LI&gt; </a:t>
            </a:r>
            <a:br>
              <a:rPr lang="en-US" altLang="en-US" sz="2400">
                <a:latin typeface="Times New Roman" panose="02020603050405020304" pitchFamily="18" charset="0"/>
                <a:cs typeface="Times New Roman" panose="02020603050405020304" pitchFamily="18" charset="0"/>
              </a:rPr>
            </a:br>
            <a:r>
              <a:rPr lang="en-US" altLang="en-US" sz="2400">
                <a:latin typeface="Times New Roman" panose="02020603050405020304" pitchFamily="18" charset="0"/>
                <a:cs typeface="Times New Roman" panose="02020603050405020304" pitchFamily="18" charset="0"/>
              </a:rPr>
              <a:t> &lt;LI&gt;Swim to shore</a:t>
            </a:r>
            <a:br>
              <a:rPr lang="en-US" altLang="en-US" sz="2400">
                <a:latin typeface="Times New Roman" panose="02020603050405020304" pitchFamily="18" charset="0"/>
                <a:cs typeface="Times New Roman" panose="02020603050405020304" pitchFamily="18" charset="0"/>
              </a:rPr>
            </a:br>
            <a:r>
              <a:rPr lang="en-US" altLang="en-US" sz="2400">
                <a:latin typeface="Times New Roman" panose="02020603050405020304" pitchFamily="18" charset="0"/>
                <a:cs typeface="Times New Roman" panose="02020603050405020304" pitchFamily="18" charset="0"/>
              </a:rPr>
              <a:t>&lt;/UL&gt; &lt;/LI&gt;</a:t>
            </a:r>
          </a:p>
          <a:p>
            <a:pPr eaLnBrk="1" hangingPunct="1"/>
            <a:r>
              <a:rPr lang="en-US" altLang="en-US" sz="2400">
                <a:latin typeface="Times New Roman" panose="02020603050405020304" pitchFamily="18" charset="0"/>
                <a:cs typeface="Times New Roman" panose="02020603050405020304" pitchFamily="18" charset="0"/>
              </a:rPr>
              <a:t>&lt;LI&gt;Don't overexert yourself &lt;/LI&gt; </a:t>
            </a:r>
            <a:br>
              <a:rPr lang="en-US" altLang="en-US" sz="2400">
                <a:latin typeface="Times New Roman" panose="02020603050405020304" pitchFamily="18" charset="0"/>
                <a:cs typeface="Times New Roman" panose="02020603050405020304" pitchFamily="18" charset="0"/>
              </a:rPr>
            </a:br>
            <a:r>
              <a:rPr lang="en-US" altLang="en-US" sz="2400">
                <a:latin typeface="Times New Roman" panose="02020603050405020304" pitchFamily="18" charset="0"/>
                <a:cs typeface="Times New Roman" panose="02020603050405020304" pitchFamily="18" charset="0"/>
              </a:rPr>
              <a:t>&lt;LI&gt;Use a bow light at night &lt;/LI&gt; </a:t>
            </a:r>
            <a:br>
              <a:rPr lang="en-US" altLang="en-US" sz="2400">
                <a:latin typeface="Times New Roman" panose="02020603050405020304" pitchFamily="18" charset="0"/>
                <a:cs typeface="Times New Roman" panose="02020603050405020304" pitchFamily="18" charset="0"/>
              </a:rPr>
            </a:br>
            <a:r>
              <a:rPr lang="en-US" altLang="en-US" sz="2400">
                <a:latin typeface="Times New Roman" panose="02020603050405020304" pitchFamily="18" charset="0"/>
                <a:cs typeface="Times New Roman" panose="02020603050405020304" pitchFamily="18" charset="0"/>
              </a:rPr>
              <a:t>&lt;/OL&gt;</a:t>
            </a:r>
            <a:br>
              <a:rPr lang="en-US" altLang="en-US" sz="2400">
                <a:latin typeface="Times New Roman" panose="02020603050405020304" pitchFamily="18" charset="0"/>
                <a:cs typeface="Times New Roman" panose="02020603050405020304" pitchFamily="18" charset="0"/>
              </a:rPr>
            </a:br>
            <a:endParaRPr lang="en-US" alt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35359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6" name="Rectangle 6"/>
          <p:cNvSpPr>
            <a:spLocks noGrp="1" noChangeArrowheads="1"/>
          </p:cNvSpPr>
          <p:nvPr>
            <p:ph type="title"/>
          </p:nvPr>
        </p:nvSpPr>
        <p:spPr>
          <a:xfrm>
            <a:off x="1981200" y="0"/>
            <a:ext cx="8229600" cy="1143000"/>
          </a:xfrm>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a:flatTx/>
          </a:bodyPr>
          <a:lstStyle/>
          <a:p>
            <a:r>
              <a:rPr lang="en-US" altLang="en-US" sz="5400">
                <a:solidFill>
                  <a:srgbClr val="FFFF00"/>
                </a:solidFill>
              </a:rPr>
              <a:t>The output….</a:t>
            </a:r>
          </a:p>
        </p:txBody>
      </p:sp>
      <p:sp>
        <p:nvSpPr>
          <p:cNvPr id="6" name="Slide Number Placeholder 5"/>
          <p:cNvSpPr>
            <a:spLocks noGrp="1"/>
          </p:cNvSpPr>
          <p:nvPr>
            <p:ph type="sldNum" sz="quarter" idx="12"/>
          </p:nvPr>
        </p:nvSpPr>
        <p:spPr/>
        <p:txBody>
          <a:bodyPr/>
          <a:lstStyle/>
          <a:p>
            <a:fld id="{F844D26A-13B9-45BA-92D7-F45B08286E39}" type="slidenum">
              <a:rPr lang="ar-SA" altLang="en-US"/>
              <a:pPr/>
              <a:t>73</a:t>
            </a:fld>
            <a:endParaRPr lang="en-US" altLang="en-US"/>
          </a:p>
        </p:txBody>
      </p:sp>
      <p:pic>
        <p:nvPicPr>
          <p:cNvPr id="2099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654176"/>
            <a:ext cx="8686800" cy="406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79994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CDB63D1-6734-42C1-B580-49E939F5B93A}" type="slidenum">
              <a:rPr lang="ar-SA" altLang="en-US"/>
              <a:pPr/>
              <a:t>74</a:t>
            </a:fld>
            <a:endParaRPr lang="en-US" altLang="en-US"/>
          </a:p>
        </p:txBody>
      </p:sp>
      <p:sp>
        <p:nvSpPr>
          <p:cNvPr id="143364" name="Rectangle 4"/>
          <p:cNvSpPr>
            <a:spLocks noChangeArrowheads="1"/>
          </p:cNvSpPr>
          <p:nvPr/>
        </p:nvSpPr>
        <p:spPr bwMode="auto">
          <a:xfrm>
            <a:off x="1676400" y="1"/>
            <a:ext cx="7162800" cy="674030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2400"/>
              <a:t>&lt;H1 ALIGN="CENTER"&gt;SAFETY TIPS FOR CANOEISTS&lt;/H1&gt;</a:t>
            </a:r>
          </a:p>
          <a:p>
            <a:pPr eaLnBrk="1" hangingPunct="1"/>
            <a:r>
              <a:rPr lang="en-US" altLang="en-US" sz="2400"/>
              <a:t>&lt;OL TYPE="a" START="2"&gt;</a:t>
            </a:r>
          </a:p>
          <a:p>
            <a:pPr eaLnBrk="1" hangingPunct="1"/>
            <a:r>
              <a:rPr lang="en-US" altLang="en-US" sz="2400"/>
              <a:t>&lt;LI&gt;Be able to swim &lt;/LI&gt; </a:t>
            </a:r>
          </a:p>
          <a:p>
            <a:pPr eaLnBrk="1" hangingPunct="1"/>
            <a:r>
              <a:rPr lang="en-US" altLang="en-US" sz="2400"/>
              <a:t>&lt;LI&gt;Wear a life jacket at all times &lt;/LI&gt;</a:t>
            </a:r>
          </a:p>
          <a:p>
            <a:pPr eaLnBrk="1" hangingPunct="1"/>
            <a:r>
              <a:rPr lang="en-US" altLang="en-US" sz="2400"/>
              <a:t>&lt;LI&gt;Don't stand up or move around. If canoe tips, </a:t>
            </a:r>
          </a:p>
          <a:p>
            <a:pPr eaLnBrk="1" hangingPunct="1"/>
            <a:r>
              <a:rPr lang="en-US" altLang="en-US" sz="2400"/>
              <a:t>&lt;UL&gt;</a:t>
            </a:r>
          </a:p>
          <a:p>
            <a:pPr eaLnBrk="1" hangingPunct="1"/>
            <a:r>
              <a:rPr lang="en-US" altLang="en-US" sz="2400"/>
              <a:t>&lt;LI&gt;Hang on to the canoe &lt;/LI&gt; </a:t>
            </a:r>
          </a:p>
          <a:p>
            <a:pPr eaLnBrk="1" hangingPunct="1"/>
            <a:r>
              <a:rPr lang="en-US" altLang="en-US" sz="2400"/>
              <a:t>&lt;LI&gt;Use the canoe for support</a:t>
            </a:r>
          </a:p>
          <a:p>
            <a:pPr eaLnBrk="1" hangingPunct="1"/>
            <a:r>
              <a:rPr lang="en-US" altLang="en-US" sz="2400"/>
              <a:t>&lt;OL type="I" start="4"&gt;</a:t>
            </a:r>
          </a:p>
          <a:p>
            <a:pPr eaLnBrk="1" hangingPunct="1"/>
            <a:r>
              <a:rPr lang="en-US" altLang="en-US" sz="2400"/>
              <a:t>&lt;LI&gt; Be careful &lt;/LI&gt;</a:t>
            </a:r>
          </a:p>
          <a:p>
            <a:pPr eaLnBrk="1" hangingPunct="1"/>
            <a:r>
              <a:rPr lang="en-US" altLang="en-US" sz="2400"/>
              <a:t>&lt;LI&gt; Do not look around&lt;/LI&gt;</a:t>
            </a:r>
          </a:p>
          <a:p>
            <a:pPr eaLnBrk="1" hangingPunct="1"/>
            <a:r>
              <a:rPr lang="en-US" altLang="en-US" sz="2400"/>
              <a:t>&lt;/LI&gt; &lt;/OL&gt;</a:t>
            </a:r>
          </a:p>
          <a:p>
            <a:pPr eaLnBrk="1" hangingPunct="1"/>
            <a:r>
              <a:rPr lang="en-US" altLang="en-US" sz="2400"/>
              <a:t> &lt;LI&gt;Swim to shore</a:t>
            </a:r>
          </a:p>
          <a:p>
            <a:pPr eaLnBrk="1" hangingPunct="1"/>
            <a:r>
              <a:rPr lang="en-US" altLang="en-US" sz="2400"/>
              <a:t>&lt;/UL&gt; &lt;/LI&gt;</a:t>
            </a:r>
          </a:p>
          <a:p>
            <a:pPr eaLnBrk="1" hangingPunct="1"/>
            <a:r>
              <a:rPr lang="en-US" altLang="en-US" sz="2400"/>
              <a:t>&lt;LI&gt;Don't overexert yourself &lt;/LI&gt; </a:t>
            </a:r>
          </a:p>
          <a:p>
            <a:pPr eaLnBrk="1" hangingPunct="1"/>
            <a:r>
              <a:rPr lang="en-US" altLang="en-US" sz="2400"/>
              <a:t>&lt;LI&gt;Use a bow light at night &lt;/LI&gt; </a:t>
            </a:r>
          </a:p>
          <a:p>
            <a:pPr eaLnBrk="1" hangingPunct="1"/>
            <a:r>
              <a:rPr lang="en-US" altLang="en-US" sz="2400"/>
              <a:t>&lt;/OL&gt;</a:t>
            </a:r>
          </a:p>
        </p:txBody>
      </p:sp>
      <p:sp>
        <p:nvSpPr>
          <p:cNvPr id="143365" name="Rectangle 5"/>
          <p:cNvSpPr>
            <a:spLocks noChangeArrowheads="1"/>
          </p:cNvSpPr>
          <p:nvPr/>
        </p:nvSpPr>
        <p:spPr bwMode="auto">
          <a:xfrm>
            <a:off x="6400800" y="2895601"/>
            <a:ext cx="1516762" cy="2062103"/>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3200">
                <a:solidFill>
                  <a:srgbClr val="FFFF00"/>
                </a:solidFill>
              </a:rPr>
              <a:t>What </a:t>
            </a:r>
          </a:p>
          <a:p>
            <a:pPr eaLnBrk="1" hangingPunct="1"/>
            <a:r>
              <a:rPr lang="en-US" altLang="en-US" sz="3200">
                <a:solidFill>
                  <a:srgbClr val="FFFF00"/>
                </a:solidFill>
              </a:rPr>
              <a:t>will </a:t>
            </a:r>
          </a:p>
          <a:p>
            <a:pPr eaLnBrk="1" hangingPunct="1"/>
            <a:r>
              <a:rPr lang="en-US" altLang="en-US" sz="3200">
                <a:solidFill>
                  <a:srgbClr val="FFFF00"/>
                </a:solidFill>
              </a:rPr>
              <a:t>be the</a:t>
            </a:r>
          </a:p>
          <a:p>
            <a:pPr eaLnBrk="1" hangingPunct="1"/>
            <a:r>
              <a:rPr lang="en-US" altLang="en-US" sz="3200">
                <a:solidFill>
                  <a:srgbClr val="FFFF00"/>
                </a:solidFill>
              </a:rPr>
              <a:t>output?</a:t>
            </a:r>
          </a:p>
        </p:txBody>
      </p:sp>
    </p:spTree>
    <p:extLst>
      <p:ext uri="{BB962C8B-B14F-4D97-AF65-F5344CB8AC3E}">
        <p14:creationId xmlns:p14="http://schemas.microsoft.com/office/powerpoint/2010/main" val="397722970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9" name="Rectangle 5"/>
          <p:cNvSpPr>
            <a:spLocks noGrp="1" noChangeArrowheads="1"/>
          </p:cNvSpPr>
          <p:nvPr>
            <p:ph type="title"/>
          </p:nvPr>
        </p:nvSpPr>
        <p:spPr>
          <a:xfrm>
            <a:off x="2057401" y="274638"/>
            <a:ext cx="7929563" cy="1143000"/>
          </a:xfrm>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a:flatTx/>
          </a:bodyPr>
          <a:lstStyle/>
          <a:p>
            <a:r>
              <a:rPr lang="en-US" altLang="en-US" sz="5400">
                <a:solidFill>
                  <a:srgbClr val="FFFF00"/>
                </a:solidFill>
              </a:rPr>
              <a:t>The output….</a:t>
            </a:r>
          </a:p>
        </p:txBody>
      </p:sp>
      <p:sp>
        <p:nvSpPr>
          <p:cNvPr id="6" name="Slide Number Placeholder 5"/>
          <p:cNvSpPr>
            <a:spLocks noGrp="1"/>
          </p:cNvSpPr>
          <p:nvPr>
            <p:ph type="sldNum" sz="quarter" idx="12"/>
          </p:nvPr>
        </p:nvSpPr>
        <p:spPr/>
        <p:txBody>
          <a:bodyPr/>
          <a:lstStyle/>
          <a:p>
            <a:fld id="{9E50DFF9-E39E-45C0-A451-1F295898509C}" type="slidenum">
              <a:rPr lang="ar-SA" altLang="en-US"/>
              <a:pPr/>
              <a:t>75</a:t>
            </a:fld>
            <a:endParaRPr lang="en-US" altLang="en-US"/>
          </a:p>
        </p:txBody>
      </p:sp>
      <p:pic>
        <p:nvPicPr>
          <p:cNvPr id="2109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905000"/>
            <a:ext cx="8915400" cy="453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1880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981200" y="274638"/>
            <a:ext cx="8229600" cy="944562"/>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I</a:t>
            </a:r>
            <a:r>
              <a:rPr lang="en-US" altLang="en-US" b="1">
                <a:solidFill>
                  <a:srgbClr val="FFFF00"/>
                </a:solidFill>
              </a:rPr>
              <a:t>mages</a:t>
            </a:r>
          </a:p>
        </p:txBody>
      </p:sp>
      <p:sp>
        <p:nvSpPr>
          <p:cNvPr id="59395" name="Rectangle 3"/>
          <p:cNvSpPr>
            <a:spLocks noGrp="1" noChangeArrowheads="1"/>
          </p:cNvSpPr>
          <p:nvPr>
            <p:ph idx="1"/>
          </p:nvPr>
        </p:nvSpPr>
        <p:spPr>
          <a:solidFill>
            <a:schemeClr val="accent1"/>
          </a:solidFill>
        </p:spPr>
        <p:txBody>
          <a:bodyPr/>
          <a:lstStyle/>
          <a:p>
            <a:pPr marL="609600" indent="-609600">
              <a:buNone/>
            </a:pPr>
            <a:r>
              <a:rPr lang="en-US" altLang="en-US"/>
              <a:t>In this chapter you will learn about images and how to place images in your pages.</a:t>
            </a:r>
          </a:p>
          <a:p>
            <a:pPr marL="609600" indent="-609600">
              <a:buClr>
                <a:schemeClr val="bg1"/>
              </a:buClr>
              <a:buNone/>
            </a:pPr>
            <a:r>
              <a:rPr lang="en-US" altLang="en-US" b="1"/>
              <a:t>Objectives</a:t>
            </a:r>
          </a:p>
          <a:p>
            <a:pPr marL="609600" indent="-609600">
              <a:buClr>
                <a:schemeClr val="bg1"/>
              </a:buClr>
              <a:buNone/>
            </a:pPr>
            <a:r>
              <a:rPr lang="en-US" altLang="en-US"/>
              <a:t>Upon completing this section, you should be able to</a:t>
            </a:r>
          </a:p>
          <a:p>
            <a:pPr marL="609600" indent="-609600">
              <a:buClr>
                <a:schemeClr val="bg1"/>
              </a:buClr>
              <a:buFont typeface="Wingdings" panose="05000000000000000000" pitchFamily="2" charset="2"/>
              <a:buAutoNum type="arabicPeriod"/>
            </a:pPr>
            <a:r>
              <a:rPr lang="en-US" altLang="en-US"/>
              <a:t>Add images to your pages.</a:t>
            </a:r>
            <a:endParaRPr lang="en-US" altLang="en-US" sz="3600"/>
          </a:p>
        </p:txBody>
      </p:sp>
      <p:sp>
        <p:nvSpPr>
          <p:cNvPr id="6" name="Slide Number Placeholder 5"/>
          <p:cNvSpPr>
            <a:spLocks noGrp="1"/>
          </p:cNvSpPr>
          <p:nvPr>
            <p:ph type="sldNum" sz="quarter" idx="12"/>
          </p:nvPr>
        </p:nvSpPr>
        <p:spPr/>
        <p:txBody>
          <a:bodyPr/>
          <a:lstStyle/>
          <a:p>
            <a:fld id="{E908C5BB-4391-4D9F-BC50-3BBB85ADFAA6}" type="slidenum">
              <a:rPr lang="ar-SA" altLang="en-US"/>
              <a:pPr/>
              <a:t>76</a:t>
            </a:fld>
            <a:endParaRPr lang="en-US" altLang="en-US"/>
          </a:p>
        </p:txBody>
      </p:sp>
    </p:spTree>
    <p:extLst>
      <p:ext uri="{BB962C8B-B14F-4D97-AF65-F5344CB8AC3E}">
        <p14:creationId xmlns:p14="http://schemas.microsoft.com/office/powerpoint/2010/main" val="394988487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981200" y="274638"/>
            <a:ext cx="8229600" cy="944562"/>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I</a:t>
            </a:r>
            <a:r>
              <a:rPr lang="en-US" altLang="en-US" b="1">
                <a:solidFill>
                  <a:srgbClr val="FFFF00"/>
                </a:solidFill>
              </a:rPr>
              <a:t>mages</a:t>
            </a:r>
          </a:p>
        </p:txBody>
      </p:sp>
      <p:sp>
        <p:nvSpPr>
          <p:cNvPr id="60419" name="Rectangle 3"/>
          <p:cNvSpPr>
            <a:spLocks noGrp="1" noChangeArrowheads="1"/>
          </p:cNvSpPr>
          <p:nvPr>
            <p:ph idx="1"/>
          </p:nvPr>
        </p:nvSpPr>
        <p:spPr>
          <a:solidFill>
            <a:schemeClr val="accent1"/>
          </a:solidFill>
        </p:spPr>
        <p:txBody>
          <a:bodyPr/>
          <a:lstStyle/>
          <a:p>
            <a:pPr>
              <a:lnSpc>
                <a:spcPct val="80000"/>
              </a:lnSpc>
              <a:buClr>
                <a:schemeClr val="bg1"/>
              </a:buClr>
              <a:buFont typeface="Wingdings" panose="05000000000000000000" pitchFamily="2" charset="2"/>
              <a:buChar char="§"/>
            </a:pPr>
            <a:r>
              <a:rPr lang="en-US" altLang="en-US" b="1">
                <a:solidFill>
                  <a:srgbClr val="FF0000"/>
                </a:solidFill>
              </a:rPr>
              <a:t>&lt;IMG&gt;</a:t>
            </a:r>
            <a:r>
              <a:rPr lang="en-US" altLang="en-US"/>
              <a:t>This element defines a graphic image on the page. </a:t>
            </a:r>
          </a:p>
          <a:p>
            <a:pPr>
              <a:lnSpc>
                <a:spcPct val="80000"/>
              </a:lnSpc>
              <a:buClr>
                <a:schemeClr val="bg1"/>
              </a:buClr>
              <a:buFont typeface="Wingdings" panose="05000000000000000000" pitchFamily="2" charset="2"/>
              <a:buChar char="§"/>
            </a:pPr>
            <a:r>
              <a:rPr lang="en-US" altLang="en-US" b="1">
                <a:solidFill>
                  <a:srgbClr val="FF0000"/>
                </a:solidFill>
              </a:rPr>
              <a:t>Image File</a:t>
            </a:r>
            <a:r>
              <a:rPr lang="en-US" altLang="en-US" b="1"/>
              <a:t> (SRC:</a:t>
            </a:r>
            <a:r>
              <a:rPr lang="en-US" altLang="en-US" b="1">
                <a:solidFill>
                  <a:srgbClr val="FF0000"/>
                </a:solidFill>
              </a:rPr>
              <a:t>source</a:t>
            </a:r>
            <a:r>
              <a:rPr lang="en-US" altLang="en-US" b="1"/>
              <a:t>):</a:t>
            </a:r>
            <a:r>
              <a:rPr lang="en-US" altLang="en-US"/>
              <a:t> This value will be a URL (location of the image) E.g. </a:t>
            </a:r>
            <a:r>
              <a:rPr lang="en-US" altLang="en-US">
                <a:hlinkClick r:id="rId2"/>
              </a:rPr>
              <a:t>http://www.domain.com/dir/file.ext</a:t>
            </a:r>
            <a:r>
              <a:rPr lang="en-US" altLang="en-US"/>
              <a:t> or /dir/file.txt.</a:t>
            </a:r>
          </a:p>
          <a:p>
            <a:pPr>
              <a:lnSpc>
                <a:spcPct val="80000"/>
              </a:lnSpc>
              <a:buClr>
                <a:schemeClr val="bg1"/>
              </a:buClr>
              <a:buFont typeface="Wingdings" panose="05000000000000000000" pitchFamily="2" charset="2"/>
              <a:buChar char="§"/>
            </a:pPr>
            <a:r>
              <a:rPr lang="en-US" altLang="en-US" b="1">
                <a:solidFill>
                  <a:srgbClr val="FF0000"/>
                </a:solidFill>
              </a:rPr>
              <a:t>Alternate Text (ALT)</a:t>
            </a:r>
            <a:r>
              <a:rPr lang="en-US" altLang="en-US" b="1"/>
              <a:t>:</a:t>
            </a:r>
            <a:r>
              <a:rPr lang="en-US" altLang="en-US"/>
              <a:t> This is a text field that describes an image or acts as a label. It is displayed when they position the cursor over a graphic image.</a:t>
            </a:r>
          </a:p>
          <a:p>
            <a:pPr>
              <a:lnSpc>
                <a:spcPct val="80000"/>
              </a:lnSpc>
              <a:buClr>
                <a:schemeClr val="bg1"/>
              </a:buClr>
              <a:buFont typeface="Wingdings" panose="05000000000000000000" pitchFamily="2" charset="2"/>
              <a:buChar char="§"/>
            </a:pPr>
            <a:r>
              <a:rPr lang="en-US" altLang="en-US" b="1">
                <a:solidFill>
                  <a:srgbClr val="FF0000"/>
                </a:solidFill>
              </a:rPr>
              <a:t>Alignment (ALIGN):</a:t>
            </a:r>
            <a:r>
              <a:rPr lang="en-US" altLang="en-US"/>
              <a:t> This allows you to align the image on your page.</a:t>
            </a:r>
          </a:p>
        </p:txBody>
      </p:sp>
      <p:sp>
        <p:nvSpPr>
          <p:cNvPr id="6" name="Slide Number Placeholder 5"/>
          <p:cNvSpPr>
            <a:spLocks noGrp="1"/>
          </p:cNvSpPr>
          <p:nvPr>
            <p:ph type="sldNum" sz="quarter" idx="12"/>
          </p:nvPr>
        </p:nvSpPr>
        <p:spPr/>
        <p:txBody>
          <a:bodyPr/>
          <a:lstStyle/>
          <a:p>
            <a:fld id="{4BAA5AC1-01C5-4BAC-BB1D-1C442012846C}" type="slidenum">
              <a:rPr lang="ar-SA" altLang="en-US"/>
              <a:pPr/>
              <a:t>77</a:t>
            </a:fld>
            <a:endParaRPr lang="en-US" altLang="en-US"/>
          </a:p>
        </p:txBody>
      </p:sp>
    </p:spTree>
    <p:extLst>
      <p:ext uri="{BB962C8B-B14F-4D97-AF65-F5344CB8AC3E}">
        <p14:creationId xmlns:p14="http://schemas.microsoft.com/office/powerpoint/2010/main" val="404362296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981200" y="274638"/>
            <a:ext cx="8229600" cy="1020762"/>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I</a:t>
            </a:r>
            <a:r>
              <a:rPr lang="en-US" altLang="en-US" b="1">
                <a:solidFill>
                  <a:srgbClr val="FFFF00"/>
                </a:solidFill>
              </a:rPr>
              <a:t>mages</a:t>
            </a:r>
          </a:p>
        </p:txBody>
      </p:sp>
      <p:sp>
        <p:nvSpPr>
          <p:cNvPr id="61443" name="Rectangle 3"/>
          <p:cNvSpPr>
            <a:spLocks noGrp="1" noChangeArrowheads="1"/>
          </p:cNvSpPr>
          <p:nvPr>
            <p:ph idx="1"/>
          </p:nvPr>
        </p:nvSpPr>
        <p:spPr>
          <a:xfrm>
            <a:off x="1905000" y="1600200"/>
            <a:ext cx="8229600" cy="4876800"/>
          </a:xfrm>
          <a:solidFill>
            <a:schemeClr val="accent1"/>
          </a:solidFill>
        </p:spPr>
        <p:txBody>
          <a:bodyPr/>
          <a:lstStyle/>
          <a:p>
            <a:pPr>
              <a:lnSpc>
                <a:spcPct val="90000"/>
              </a:lnSpc>
              <a:buClr>
                <a:schemeClr val="bg1"/>
              </a:buClr>
              <a:buFont typeface="Wingdings" panose="05000000000000000000" pitchFamily="2" charset="2"/>
              <a:buChar char="§"/>
            </a:pPr>
            <a:r>
              <a:rPr lang="en-US" altLang="en-US" sz="2600" b="1">
                <a:solidFill>
                  <a:srgbClr val="FF0000"/>
                </a:solidFill>
              </a:rPr>
              <a:t>Width (WIDTH):</a:t>
            </a:r>
            <a:r>
              <a:rPr lang="en-US" altLang="en-US" sz="2600"/>
              <a:t> is the width of the image in pixels.</a:t>
            </a:r>
          </a:p>
          <a:p>
            <a:pPr>
              <a:lnSpc>
                <a:spcPct val="90000"/>
              </a:lnSpc>
              <a:buClr>
                <a:schemeClr val="bg1"/>
              </a:buClr>
              <a:buFont typeface="Wingdings" panose="05000000000000000000" pitchFamily="2" charset="2"/>
              <a:buChar char="§"/>
            </a:pPr>
            <a:r>
              <a:rPr lang="en-US" altLang="en-US" sz="2600" b="1">
                <a:solidFill>
                  <a:srgbClr val="FF0000"/>
                </a:solidFill>
              </a:rPr>
              <a:t>Height (HEIGHT):</a:t>
            </a:r>
            <a:r>
              <a:rPr lang="en-US" altLang="en-US" sz="2600"/>
              <a:t> is the height of the image in pixels.</a:t>
            </a:r>
          </a:p>
          <a:p>
            <a:pPr>
              <a:lnSpc>
                <a:spcPct val="90000"/>
              </a:lnSpc>
              <a:buClr>
                <a:schemeClr val="bg1"/>
              </a:buClr>
              <a:buFont typeface="Wingdings" panose="05000000000000000000" pitchFamily="2" charset="2"/>
              <a:buChar char="§"/>
            </a:pPr>
            <a:r>
              <a:rPr lang="en-US" altLang="en-US" sz="2600" b="1">
                <a:solidFill>
                  <a:srgbClr val="FF0000"/>
                </a:solidFill>
              </a:rPr>
              <a:t>Border (BORDER</a:t>
            </a:r>
            <a:r>
              <a:rPr lang="en-US" altLang="en-US" sz="2600" b="1"/>
              <a:t>):</a:t>
            </a:r>
            <a:r>
              <a:rPr lang="en-US" altLang="en-US" sz="2600"/>
              <a:t> is for a border around the image, specified in pixels.</a:t>
            </a:r>
          </a:p>
          <a:p>
            <a:pPr>
              <a:lnSpc>
                <a:spcPct val="90000"/>
              </a:lnSpc>
              <a:buClr>
                <a:schemeClr val="bg1"/>
              </a:buClr>
              <a:buFont typeface="Wingdings" panose="05000000000000000000" pitchFamily="2" charset="2"/>
              <a:buChar char="§"/>
            </a:pPr>
            <a:r>
              <a:rPr lang="en-US" altLang="en-US" sz="2600" b="1">
                <a:solidFill>
                  <a:srgbClr val="FF0000"/>
                </a:solidFill>
              </a:rPr>
              <a:t>HSPACE</a:t>
            </a:r>
            <a:r>
              <a:rPr lang="en-US" altLang="en-US" sz="2600" b="1"/>
              <a:t>:</a:t>
            </a:r>
            <a:r>
              <a:rPr lang="en-US" altLang="en-US" sz="2600"/>
              <a:t> is for Horizontal Space on both sides of the image specified in pixels. A setting of 5 will put 5 pixels of invisible space on both sides of the image.</a:t>
            </a:r>
          </a:p>
          <a:p>
            <a:pPr>
              <a:lnSpc>
                <a:spcPct val="90000"/>
              </a:lnSpc>
              <a:buClr>
                <a:schemeClr val="bg1"/>
              </a:buClr>
              <a:buFont typeface="Wingdings" panose="05000000000000000000" pitchFamily="2" charset="2"/>
              <a:buChar char="§"/>
            </a:pPr>
            <a:r>
              <a:rPr lang="en-US" altLang="en-US" sz="2600" b="1">
                <a:solidFill>
                  <a:srgbClr val="FF0000"/>
                </a:solidFill>
              </a:rPr>
              <a:t>VSPACE</a:t>
            </a:r>
            <a:r>
              <a:rPr lang="en-US" altLang="en-US" sz="2600" b="1"/>
              <a:t>:</a:t>
            </a:r>
            <a:r>
              <a:rPr lang="en-US" altLang="en-US" sz="2600"/>
              <a:t> is for Vertical Space on top and bottom of the image specified in pixels. A setting of 5 will put 5 pixels of invisible space above and bellow the image.</a:t>
            </a:r>
          </a:p>
        </p:txBody>
      </p:sp>
      <p:sp>
        <p:nvSpPr>
          <p:cNvPr id="6" name="Slide Number Placeholder 5"/>
          <p:cNvSpPr>
            <a:spLocks noGrp="1"/>
          </p:cNvSpPr>
          <p:nvPr>
            <p:ph type="sldNum" sz="quarter" idx="12"/>
          </p:nvPr>
        </p:nvSpPr>
        <p:spPr/>
        <p:txBody>
          <a:bodyPr/>
          <a:lstStyle/>
          <a:p>
            <a:fld id="{E38C1697-2BD3-416A-8477-902D2A05A075}" type="slidenum">
              <a:rPr lang="ar-SA" altLang="en-US"/>
              <a:pPr/>
              <a:t>78</a:t>
            </a:fld>
            <a:endParaRPr lang="en-US" altLang="en-US"/>
          </a:p>
        </p:txBody>
      </p:sp>
    </p:spTree>
    <p:extLst>
      <p:ext uri="{BB962C8B-B14F-4D97-AF65-F5344CB8AC3E}">
        <p14:creationId xmlns:p14="http://schemas.microsoft.com/office/powerpoint/2010/main" val="245613253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p:cNvSpPr>
            <a:spLocks noGrp="1" noChangeArrowheads="1"/>
          </p:cNvSpPr>
          <p:nvPr>
            <p:ph type="title"/>
          </p:nvPr>
        </p:nvSpPr>
        <p:spPr>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a:flatTx/>
          </a:bodyPr>
          <a:lstStyle/>
          <a:p>
            <a:r>
              <a:rPr lang="en-US" altLang="en-US">
                <a:solidFill>
                  <a:srgbClr val="FFFF00"/>
                </a:solidFill>
              </a:rPr>
              <a:t>Some Examples on images</a:t>
            </a:r>
          </a:p>
        </p:txBody>
      </p:sp>
      <p:sp>
        <p:nvSpPr>
          <p:cNvPr id="130053" name="Rectangle 5"/>
          <p:cNvSpPr>
            <a:spLocks noGrp="1" noChangeArrowheads="1"/>
          </p:cNvSpPr>
          <p:nvPr>
            <p:ph idx="1"/>
          </p:nvPr>
        </p:nvSpPr>
        <p:spPr>
          <a:xfrm>
            <a:off x="1981200" y="1600200"/>
            <a:ext cx="8229600" cy="4953000"/>
          </a:xfrm>
          <a:solidFill>
            <a:schemeClr val="accent1"/>
          </a:solidFill>
          <a:ln/>
        </p:spPr>
        <p:txBody>
          <a:bodyPr/>
          <a:lstStyle/>
          <a:p>
            <a:pPr marL="609600" indent="-609600">
              <a:buNone/>
            </a:pPr>
            <a:r>
              <a:rPr lang="en-US" altLang="en-US" b="1"/>
              <a:t>1) &lt;IMG SRC=“jordan.gif“ border=4&gt;</a:t>
            </a:r>
          </a:p>
          <a:p>
            <a:pPr marL="609600" indent="-609600">
              <a:buNone/>
            </a:pPr>
            <a:r>
              <a:rPr lang="en-US" altLang="en-US" b="1"/>
              <a:t>2) &lt;IMG SRC=" jordan.gif" width="60" height="60"&gt;</a:t>
            </a:r>
          </a:p>
          <a:p>
            <a:pPr marL="609600" indent="-609600">
              <a:buNone/>
            </a:pPr>
            <a:r>
              <a:rPr lang="en-US" altLang="en-US" b="1"/>
              <a:t>3) &lt;IMG SRC=“jordan.gif" ALT="This is a text that goes with the image"&gt;</a:t>
            </a:r>
          </a:p>
          <a:p>
            <a:pPr marL="609600" indent="-609600">
              <a:buNone/>
            </a:pPr>
            <a:r>
              <a:rPr lang="en-US" altLang="en-US" b="1"/>
              <a:t>4) &lt;IMG SRC=" jordan.gif</a:t>
            </a:r>
            <a:r>
              <a:rPr lang="ar-SA" altLang="en-US" b="1"/>
              <a:t> </a:t>
            </a:r>
            <a:r>
              <a:rPr lang="en-IN" altLang="en-US" b="1"/>
              <a:t>“</a:t>
            </a:r>
            <a:r>
              <a:rPr lang="en-US" altLang="en-US" b="1"/>
              <a:t> Hspace="30" Vspace="10"</a:t>
            </a:r>
            <a:r>
              <a:rPr lang="en-US" altLang="en-US"/>
              <a:t> </a:t>
            </a:r>
            <a:r>
              <a:rPr lang="ar-SA" altLang="en-US" b="1"/>
              <a:t> </a:t>
            </a:r>
            <a:r>
              <a:rPr lang="en-US" altLang="en-US" b="1"/>
              <a:t>border=20&gt; </a:t>
            </a:r>
          </a:p>
          <a:p>
            <a:pPr marL="609600" indent="-609600">
              <a:buNone/>
            </a:pPr>
            <a:r>
              <a:rPr lang="en-US" altLang="en-US" b="1"/>
              <a:t>5)</a:t>
            </a:r>
            <a:r>
              <a:rPr lang="it-IT" altLang="en-US" b="1"/>
              <a:t> &lt; </a:t>
            </a:r>
            <a:r>
              <a:rPr lang="en-US" altLang="en-US" b="1"/>
              <a:t>IMG SRC</a:t>
            </a:r>
            <a:r>
              <a:rPr lang="it-IT" altLang="en-US" b="1"/>
              <a:t> =" </a:t>
            </a:r>
            <a:r>
              <a:rPr lang="en-US" altLang="en-US" b="1"/>
              <a:t>jordan</a:t>
            </a:r>
            <a:r>
              <a:rPr lang="it-IT" altLang="en-US" b="1"/>
              <a:t>.gif“ align="left"&gt;</a:t>
            </a:r>
          </a:p>
          <a:p>
            <a:pPr marL="609600" indent="-609600">
              <a:buNone/>
            </a:pPr>
            <a:r>
              <a:rPr lang="it-IT" altLang="en-US" b="1"/>
              <a:t>blast blast blast blast blast</a:t>
            </a:r>
            <a:endParaRPr lang="en-US" altLang="en-US" b="1"/>
          </a:p>
          <a:p>
            <a:pPr marL="609600" indent="-609600">
              <a:buNone/>
            </a:pPr>
            <a:endParaRPr lang="en-US" altLang="en-US" b="1">
              <a:solidFill>
                <a:srgbClr val="0000CC"/>
              </a:solidFill>
            </a:endParaRPr>
          </a:p>
        </p:txBody>
      </p:sp>
      <p:sp>
        <p:nvSpPr>
          <p:cNvPr id="6" name="Slide Number Placeholder 5"/>
          <p:cNvSpPr>
            <a:spLocks noGrp="1"/>
          </p:cNvSpPr>
          <p:nvPr>
            <p:ph type="sldNum" sz="quarter" idx="12"/>
          </p:nvPr>
        </p:nvSpPr>
        <p:spPr/>
        <p:txBody>
          <a:bodyPr/>
          <a:lstStyle/>
          <a:p>
            <a:fld id="{89E43AF1-72BA-40A3-8E75-A400E28C36CF}" type="slidenum">
              <a:rPr lang="ar-SA" altLang="en-US"/>
              <a:pPr/>
              <a:t>79</a:t>
            </a:fld>
            <a:endParaRPr lang="en-US" altLang="en-US"/>
          </a:p>
        </p:txBody>
      </p:sp>
    </p:spTree>
    <p:extLst>
      <p:ext uri="{BB962C8B-B14F-4D97-AF65-F5344CB8AC3E}">
        <p14:creationId xmlns:p14="http://schemas.microsoft.com/office/powerpoint/2010/main" val="29919343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4001" y="223"/>
            <a:ext cx="9143999" cy="10287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925358" y="1"/>
            <a:ext cx="4742641" cy="59994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24001" y="0"/>
            <a:ext cx="9088207" cy="102057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3172" y="52323"/>
            <a:ext cx="9145590" cy="901826"/>
          </a:xfrm>
          <a:prstGeom prst="rect">
            <a:avLst/>
          </a:prstGeom>
          <a:blipFill>
            <a:blip r:embed="rId6"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2288541" y="915669"/>
            <a:ext cx="4218305" cy="635000"/>
          </a:xfrm>
          <a:prstGeom prst="rect">
            <a:avLst/>
          </a:prstGeom>
        </p:spPr>
        <p:txBody>
          <a:bodyPr vert="horz" wrap="square" lIns="0" tIns="12065" rIns="0" bIns="0" rtlCol="0" anchor="ctr">
            <a:spAutoFit/>
          </a:bodyPr>
          <a:lstStyle/>
          <a:p>
            <a:pPr marL="12700">
              <a:lnSpc>
                <a:spcPct val="100000"/>
              </a:lnSpc>
              <a:spcBef>
                <a:spcPts val="95"/>
              </a:spcBef>
            </a:pPr>
            <a:r>
              <a:rPr sz="4000" spc="100" dirty="0"/>
              <a:t>How </a:t>
            </a:r>
            <a:r>
              <a:rPr sz="4000" spc="90" dirty="0"/>
              <a:t>They</a:t>
            </a:r>
            <a:r>
              <a:rPr sz="4000" spc="-395" dirty="0"/>
              <a:t> </a:t>
            </a:r>
            <a:r>
              <a:rPr sz="4000" spc="75" dirty="0"/>
              <a:t>Looked?</a:t>
            </a:r>
            <a:endParaRPr sz="4000"/>
          </a:p>
        </p:txBody>
      </p:sp>
      <p:sp>
        <p:nvSpPr>
          <p:cNvPr id="8" name="object 8"/>
          <p:cNvSpPr/>
          <p:nvPr/>
        </p:nvSpPr>
        <p:spPr>
          <a:xfrm>
            <a:off x="2895600" y="1904999"/>
            <a:ext cx="3546348" cy="4952999"/>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384641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solidFill>
            <a:schemeClr val="tx2"/>
          </a:solidFill>
        </p:spPr>
        <p:txBody>
          <a:bodyPr/>
          <a:lstStyle/>
          <a:p>
            <a:r>
              <a:rPr lang="en-US" altLang="en-US" b="1" dirty="0" smtClean="0">
                <a:solidFill>
                  <a:srgbClr val="FFFF00"/>
                </a:solidFill>
              </a:rPr>
              <a:t>Anchor Tag (A LINK)</a:t>
            </a:r>
            <a:endParaRPr lang="en-US" altLang="en-US" b="1" dirty="0">
              <a:solidFill>
                <a:srgbClr val="FFFF00"/>
              </a:solidFill>
            </a:endParaRPr>
          </a:p>
        </p:txBody>
      </p:sp>
      <p:sp>
        <p:nvSpPr>
          <p:cNvPr id="128003" name="Rectangle 3"/>
          <p:cNvSpPr>
            <a:spLocks noGrp="1" noChangeArrowheads="1"/>
          </p:cNvSpPr>
          <p:nvPr>
            <p:ph idx="1"/>
          </p:nvPr>
        </p:nvSpPr>
        <p:spPr>
          <a:xfrm>
            <a:off x="1981200" y="1600200"/>
            <a:ext cx="8229600" cy="4953000"/>
          </a:xfrm>
          <a:solidFill>
            <a:schemeClr val="accent1"/>
          </a:solidFill>
        </p:spPr>
        <p:txBody>
          <a:bodyPr>
            <a:normAutofit fontScale="92500" lnSpcReduction="10000"/>
          </a:bodyPr>
          <a:lstStyle/>
          <a:p>
            <a:pPr>
              <a:lnSpc>
                <a:spcPct val="80000"/>
              </a:lnSpc>
              <a:buFontTx/>
              <a:buNone/>
            </a:pPr>
            <a:r>
              <a:rPr lang="en-US" altLang="en-US" sz="2400" b="1">
                <a:latin typeface="Times New Roman" panose="02020603050405020304" pitchFamily="18" charset="0"/>
                <a:cs typeface="Times New Roman" panose="02020603050405020304" pitchFamily="18" charset="0"/>
              </a:rPr>
              <a:t>1) The tags used to produce links are the </a:t>
            </a:r>
            <a:r>
              <a:rPr lang="en-US" altLang="en-US" sz="2400" b="1">
                <a:solidFill>
                  <a:srgbClr val="990000"/>
                </a:solidFill>
                <a:latin typeface="Times New Roman" panose="02020603050405020304" pitchFamily="18" charset="0"/>
                <a:cs typeface="Times New Roman" panose="02020603050405020304" pitchFamily="18" charset="0"/>
              </a:rPr>
              <a:t>&lt;A&gt;</a:t>
            </a:r>
          </a:p>
          <a:p>
            <a:pPr>
              <a:lnSpc>
                <a:spcPct val="80000"/>
              </a:lnSpc>
              <a:buFontTx/>
              <a:buNone/>
            </a:pPr>
            <a:r>
              <a:rPr lang="en-US" altLang="en-US" sz="2400" b="1">
                <a:latin typeface="Times New Roman" panose="02020603050405020304" pitchFamily="18" charset="0"/>
                <a:cs typeface="Times New Roman" panose="02020603050405020304" pitchFamily="18" charset="0"/>
              </a:rPr>
              <a:t>and </a:t>
            </a:r>
            <a:r>
              <a:rPr lang="en-US" altLang="en-US" sz="2400" b="1">
                <a:solidFill>
                  <a:srgbClr val="990000"/>
                </a:solidFill>
                <a:latin typeface="Times New Roman" panose="02020603050405020304" pitchFamily="18" charset="0"/>
                <a:cs typeface="Times New Roman" panose="02020603050405020304" pitchFamily="18" charset="0"/>
              </a:rPr>
              <a:t>&lt;/A&gt;.</a:t>
            </a:r>
            <a:r>
              <a:rPr lang="en-US" altLang="en-US" sz="2400" b="1">
                <a:latin typeface="Times New Roman" panose="02020603050405020304" pitchFamily="18" charset="0"/>
                <a:cs typeface="Times New Roman" panose="02020603050405020304" pitchFamily="18" charset="0"/>
              </a:rPr>
              <a:t> The </a:t>
            </a:r>
            <a:r>
              <a:rPr lang="en-US" altLang="en-US" sz="2400" b="1">
                <a:solidFill>
                  <a:srgbClr val="990000"/>
                </a:solidFill>
                <a:latin typeface="Times New Roman" panose="02020603050405020304" pitchFamily="18" charset="0"/>
                <a:cs typeface="Times New Roman" panose="02020603050405020304" pitchFamily="18" charset="0"/>
              </a:rPr>
              <a:t>&lt;A&gt;</a:t>
            </a:r>
            <a:r>
              <a:rPr lang="en-US" altLang="en-US" sz="2400" b="1">
                <a:latin typeface="Times New Roman" panose="02020603050405020304" pitchFamily="18" charset="0"/>
                <a:cs typeface="Times New Roman" panose="02020603050405020304" pitchFamily="18" charset="0"/>
              </a:rPr>
              <a:t> tells where the link should start and</a:t>
            </a:r>
          </a:p>
          <a:p>
            <a:pPr>
              <a:lnSpc>
                <a:spcPct val="80000"/>
              </a:lnSpc>
              <a:buFontTx/>
              <a:buNone/>
            </a:pPr>
            <a:r>
              <a:rPr lang="en-US" altLang="en-US" sz="2400" b="1">
                <a:latin typeface="Times New Roman" panose="02020603050405020304" pitchFamily="18" charset="0"/>
                <a:cs typeface="Times New Roman" panose="02020603050405020304" pitchFamily="18" charset="0"/>
              </a:rPr>
              <a:t>the </a:t>
            </a:r>
            <a:r>
              <a:rPr lang="en-US" altLang="en-US" sz="2400" b="1">
                <a:solidFill>
                  <a:srgbClr val="990000"/>
                </a:solidFill>
                <a:latin typeface="Times New Roman" panose="02020603050405020304" pitchFamily="18" charset="0"/>
                <a:cs typeface="Times New Roman" panose="02020603050405020304" pitchFamily="18" charset="0"/>
              </a:rPr>
              <a:t>&lt;/A&gt;</a:t>
            </a:r>
            <a:r>
              <a:rPr lang="en-US" altLang="en-US" sz="2400" b="1">
                <a:latin typeface="Times New Roman" panose="02020603050405020304" pitchFamily="18" charset="0"/>
                <a:cs typeface="Times New Roman" panose="02020603050405020304" pitchFamily="18" charset="0"/>
              </a:rPr>
              <a:t> indicates where the link ends. Everything between </a:t>
            </a:r>
          </a:p>
          <a:p>
            <a:pPr>
              <a:lnSpc>
                <a:spcPct val="80000"/>
              </a:lnSpc>
              <a:buFontTx/>
              <a:buNone/>
            </a:pPr>
            <a:r>
              <a:rPr lang="en-US" altLang="en-US" sz="2400" b="1">
                <a:latin typeface="Times New Roman" panose="02020603050405020304" pitchFamily="18" charset="0"/>
                <a:cs typeface="Times New Roman" panose="02020603050405020304" pitchFamily="18" charset="0"/>
              </a:rPr>
              <a:t>these two will work as a link.</a:t>
            </a:r>
            <a:br>
              <a:rPr lang="en-US" altLang="en-US" sz="2400" b="1">
                <a:latin typeface="Times New Roman" panose="02020603050405020304" pitchFamily="18" charset="0"/>
                <a:cs typeface="Times New Roman" panose="02020603050405020304" pitchFamily="18" charset="0"/>
              </a:rPr>
            </a:br>
            <a:endParaRPr lang="en-US" altLang="en-US" sz="2400" b="1">
              <a:latin typeface="Times New Roman" panose="02020603050405020304" pitchFamily="18" charset="0"/>
              <a:cs typeface="Times New Roman" panose="02020603050405020304" pitchFamily="18" charset="0"/>
            </a:endParaRPr>
          </a:p>
          <a:p>
            <a:pPr>
              <a:lnSpc>
                <a:spcPct val="80000"/>
              </a:lnSpc>
              <a:buFontTx/>
              <a:buNone/>
            </a:pPr>
            <a:r>
              <a:rPr lang="en-US" altLang="en-US" sz="2400" b="1"/>
              <a:t>2) The example below shows how to make the word</a:t>
            </a:r>
          </a:p>
          <a:p>
            <a:pPr>
              <a:lnSpc>
                <a:spcPct val="80000"/>
              </a:lnSpc>
              <a:buFontTx/>
              <a:buNone/>
            </a:pPr>
            <a:r>
              <a:rPr lang="en-US" altLang="en-US" sz="2400" b="1">
                <a:solidFill>
                  <a:srgbClr val="FF0000"/>
                </a:solidFill>
              </a:rPr>
              <a:t>Here </a:t>
            </a:r>
            <a:r>
              <a:rPr lang="en-US" altLang="en-US" sz="2400" b="1"/>
              <a:t>work as a link to yahoo.</a:t>
            </a:r>
            <a:br>
              <a:rPr lang="en-US" altLang="en-US" sz="2400" b="1"/>
            </a:br>
            <a:endParaRPr lang="en-US" altLang="en-US" sz="2400" b="1"/>
          </a:p>
          <a:p>
            <a:pPr>
              <a:lnSpc>
                <a:spcPct val="80000"/>
              </a:lnSpc>
              <a:buFontTx/>
              <a:buNone/>
            </a:pPr>
            <a:r>
              <a:rPr lang="en-US" altLang="en-US" sz="2400" b="1"/>
              <a:t>Click &lt;</a:t>
            </a:r>
            <a:r>
              <a:rPr lang="en-US" altLang="en-US" sz="2400" b="1">
                <a:solidFill>
                  <a:srgbClr val="990000"/>
                </a:solidFill>
              </a:rPr>
              <a:t>A</a:t>
            </a:r>
            <a:r>
              <a:rPr lang="en-US" altLang="en-US" sz="2400" b="1"/>
              <a:t> </a:t>
            </a:r>
            <a:r>
              <a:rPr lang="en-US" altLang="en-US" sz="2400" b="1">
                <a:solidFill>
                  <a:srgbClr val="990000"/>
                </a:solidFill>
              </a:rPr>
              <a:t>HREF</a:t>
            </a:r>
            <a:r>
              <a:rPr lang="en-US" altLang="en-US" sz="2400" b="1"/>
              <a:t>="</a:t>
            </a:r>
            <a:r>
              <a:rPr lang="en-US" altLang="en-US" sz="2400" b="1">
                <a:solidFill>
                  <a:srgbClr val="0000CC"/>
                </a:solidFill>
              </a:rPr>
              <a:t>http://www.yahoo.com</a:t>
            </a:r>
            <a:r>
              <a:rPr lang="en-US" altLang="en-US" sz="2400" b="1"/>
              <a:t>"&gt;</a:t>
            </a:r>
            <a:r>
              <a:rPr lang="en-US" altLang="en-US" sz="2400" b="1">
                <a:solidFill>
                  <a:srgbClr val="FF0000"/>
                </a:solidFill>
              </a:rPr>
              <a:t>here</a:t>
            </a:r>
            <a:r>
              <a:rPr lang="en-US" altLang="en-US" sz="2400" b="1"/>
              <a:t>&lt;/A&gt; to</a:t>
            </a:r>
          </a:p>
          <a:p>
            <a:pPr>
              <a:lnSpc>
                <a:spcPct val="80000"/>
              </a:lnSpc>
              <a:buFontTx/>
              <a:buNone/>
            </a:pPr>
            <a:r>
              <a:rPr lang="en-US" altLang="en-US" sz="2400" b="1"/>
              <a:t>go to yahoo.</a:t>
            </a:r>
            <a:br>
              <a:rPr lang="en-US" altLang="en-US" sz="2400" b="1"/>
            </a:br>
            <a:endParaRPr lang="en-US" altLang="en-US" sz="2400" b="1"/>
          </a:p>
          <a:p>
            <a:pPr>
              <a:lnSpc>
                <a:spcPct val="80000"/>
              </a:lnSpc>
              <a:buFontTx/>
              <a:buNone/>
            </a:pPr>
            <a:r>
              <a:rPr lang="en-US" altLang="en-US" sz="2400" b="1"/>
              <a:t/>
            </a:r>
            <a:br>
              <a:rPr lang="en-US" altLang="en-US" sz="2400" b="1"/>
            </a:br>
            <a:r>
              <a:rPr lang="en-US" altLang="en-US" sz="2400" b="1"/>
              <a:t/>
            </a:r>
            <a:br>
              <a:rPr lang="en-US" altLang="en-US" sz="2400" b="1"/>
            </a:br>
            <a:endParaRPr lang="en-US" altLang="en-US" sz="2400" b="1"/>
          </a:p>
        </p:txBody>
      </p:sp>
      <p:sp>
        <p:nvSpPr>
          <p:cNvPr id="6" name="Slide Number Placeholder 5"/>
          <p:cNvSpPr>
            <a:spLocks noGrp="1"/>
          </p:cNvSpPr>
          <p:nvPr>
            <p:ph type="sldNum" sz="quarter" idx="12"/>
          </p:nvPr>
        </p:nvSpPr>
        <p:spPr/>
        <p:txBody>
          <a:bodyPr/>
          <a:lstStyle/>
          <a:p>
            <a:fld id="{C7E0F8BE-38DE-41EE-9F55-3F91CB55CDEC}" type="slidenum">
              <a:rPr lang="ar-SA" altLang="en-US"/>
              <a:pPr/>
              <a:t>80</a:t>
            </a:fld>
            <a:endParaRPr lang="en-US" altLang="en-US"/>
          </a:p>
        </p:txBody>
      </p:sp>
    </p:spTree>
    <p:extLst>
      <p:ext uri="{BB962C8B-B14F-4D97-AF65-F5344CB8AC3E}">
        <p14:creationId xmlns:p14="http://schemas.microsoft.com/office/powerpoint/2010/main" val="159160960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Rectangle 4"/>
          <p:cNvSpPr>
            <a:spLocks noGrp="1" noChangeArrowheads="1"/>
          </p:cNvSpPr>
          <p:nvPr>
            <p:ph type="title"/>
          </p:nvPr>
        </p:nvSpPr>
        <p:spPr>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a:flatTx/>
          </a:bodyPr>
          <a:lstStyle/>
          <a:p>
            <a:r>
              <a:rPr lang="en-US" altLang="en-US" b="1">
                <a:solidFill>
                  <a:srgbClr val="FFFF00"/>
                </a:solidFill>
              </a:rPr>
              <a:t>More on LINKs</a:t>
            </a:r>
          </a:p>
        </p:txBody>
      </p:sp>
      <p:sp>
        <p:nvSpPr>
          <p:cNvPr id="129027" name="Rectangle 3"/>
          <p:cNvSpPr>
            <a:spLocks noGrp="1" noChangeArrowheads="1"/>
          </p:cNvSpPr>
          <p:nvPr>
            <p:ph idx="1"/>
          </p:nvPr>
        </p:nvSpPr>
        <p:spPr>
          <a:xfrm>
            <a:off x="1981200" y="1690688"/>
            <a:ext cx="8229600" cy="5516562"/>
          </a:xfrm>
        </p:spPr>
        <p:txBody>
          <a:bodyPr/>
          <a:lstStyle/>
          <a:p>
            <a:pPr>
              <a:lnSpc>
                <a:spcPct val="90000"/>
              </a:lnSpc>
              <a:buFontTx/>
              <a:buNone/>
            </a:pPr>
            <a:r>
              <a:rPr lang="en-US" altLang="en-US" sz="2400" dirty="0"/>
              <a:t/>
            </a:r>
            <a:br>
              <a:rPr lang="en-US" altLang="en-US" sz="2400" dirty="0"/>
            </a:br>
            <a:r>
              <a:rPr lang="en-US" altLang="en-US" sz="2400" b="1" dirty="0"/>
              <a:t>&lt;body LINK="#C0C0C0" VLINK="#808080" ALINK="#FF0000"&gt;</a:t>
            </a:r>
          </a:p>
          <a:p>
            <a:pPr>
              <a:lnSpc>
                <a:spcPct val="90000"/>
              </a:lnSpc>
            </a:pPr>
            <a:r>
              <a:rPr lang="en-US" altLang="en-US" sz="2400" b="1" dirty="0">
                <a:solidFill>
                  <a:srgbClr val="0000CC"/>
                </a:solidFill>
              </a:rPr>
              <a:t>LINK - standard link - to a page the visitor hasn't been to yet. (standard color is blue - #0000FF).</a:t>
            </a:r>
            <a:br>
              <a:rPr lang="en-US" altLang="en-US" sz="2400" b="1" dirty="0">
                <a:solidFill>
                  <a:srgbClr val="0000CC"/>
                </a:solidFill>
              </a:rPr>
            </a:br>
            <a:r>
              <a:rPr lang="en-US" altLang="en-US" sz="2400" b="1" dirty="0">
                <a:solidFill>
                  <a:srgbClr val="FF33CC"/>
                </a:solidFill>
              </a:rPr>
              <a:t>VLINK - visited link - to a page the visitor has been to before. (standard color is purple - #800080).</a:t>
            </a:r>
            <a:br>
              <a:rPr lang="en-US" altLang="en-US" sz="2400" b="1" dirty="0">
                <a:solidFill>
                  <a:srgbClr val="FF33CC"/>
                </a:solidFill>
              </a:rPr>
            </a:br>
            <a:r>
              <a:rPr lang="en-US" altLang="en-US" sz="2400" b="1" dirty="0">
                <a:solidFill>
                  <a:srgbClr val="FF0000"/>
                </a:solidFill>
              </a:rPr>
              <a:t>ALINK - active link - the color of the link when the mouse is on it. (standard color is red - #FF0000).</a:t>
            </a:r>
          </a:p>
          <a:p>
            <a:pPr>
              <a:lnSpc>
                <a:spcPct val="90000"/>
              </a:lnSpc>
              <a:buFontTx/>
              <a:buNone/>
            </a:pPr>
            <a:r>
              <a:rPr lang="en-US" altLang="en-US" sz="2400" b="1" dirty="0">
                <a:solidFill>
                  <a:srgbClr val="FF0000"/>
                </a:solidFill>
              </a:rPr>
              <a:t>If the programmer what to change the color </a:t>
            </a:r>
          </a:p>
          <a:p>
            <a:pPr>
              <a:lnSpc>
                <a:spcPct val="90000"/>
              </a:lnSpc>
            </a:pPr>
            <a:r>
              <a:rPr lang="en-US" altLang="en-US" sz="2400" b="1" dirty="0"/>
              <a:t>Click &lt;a </a:t>
            </a:r>
            <a:r>
              <a:rPr lang="en-US" altLang="en-US" sz="2400" b="1" dirty="0" err="1"/>
              <a:t>href</a:t>
            </a:r>
            <a:r>
              <a:rPr lang="en-US" altLang="en-US" sz="2400" b="1" dirty="0"/>
              <a:t>="http://www.yahoo.com"&gt;&lt;font color="FF00CC"&gt;here&lt;/font&gt;&lt;/a&gt; to go to yahoo.</a:t>
            </a:r>
            <a:r>
              <a:rPr lang="en-US" altLang="en-US" sz="2400" dirty="0"/>
              <a:t> </a:t>
            </a:r>
          </a:p>
        </p:txBody>
      </p:sp>
      <p:sp>
        <p:nvSpPr>
          <p:cNvPr id="6" name="Slide Number Placeholder 5"/>
          <p:cNvSpPr>
            <a:spLocks noGrp="1"/>
          </p:cNvSpPr>
          <p:nvPr>
            <p:ph type="sldNum" sz="quarter" idx="12"/>
          </p:nvPr>
        </p:nvSpPr>
        <p:spPr/>
        <p:txBody>
          <a:bodyPr/>
          <a:lstStyle/>
          <a:p>
            <a:fld id="{4B786312-730F-419C-9A82-A0DCBEDDC63F}" type="slidenum">
              <a:rPr lang="ar-SA" altLang="en-US"/>
              <a:pPr/>
              <a:t>81</a:t>
            </a:fld>
            <a:endParaRPr lang="en-US" altLang="en-US"/>
          </a:p>
        </p:txBody>
      </p:sp>
    </p:spTree>
    <p:extLst>
      <p:ext uri="{BB962C8B-B14F-4D97-AF65-F5344CB8AC3E}">
        <p14:creationId xmlns:p14="http://schemas.microsoft.com/office/powerpoint/2010/main" val="154390968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981200" y="274638"/>
            <a:ext cx="8229600" cy="868362"/>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b="1">
                <a:solidFill>
                  <a:srgbClr val="FFFF00"/>
                </a:solidFill>
              </a:rPr>
              <a:t>Internal Links</a:t>
            </a:r>
          </a:p>
        </p:txBody>
      </p:sp>
      <p:sp>
        <p:nvSpPr>
          <p:cNvPr id="63491" name="Rectangle 3"/>
          <p:cNvSpPr>
            <a:spLocks noGrp="1" noChangeArrowheads="1"/>
          </p:cNvSpPr>
          <p:nvPr>
            <p:ph idx="1"/>
          </p:nvPr>
        </p:nvSpPr>
        <p:spPr>
          <a:xfrm>
            <a:off x="2133600" y="1447800"/>
            <a:ext cx="7772400" cy="4876800"/>
          </a:xfrm>
          <a:solidFill>
            <a:schemeClr val="accent1"/>
          </a:solidFill>
        </p:spPr>
        <p:txBody>
          <a:bodyPr/>
          <a:lstStyle/>
          <a:p>
            <a:pPr marL="609600" indent="-609600">
              <a:buClr>
                <a:schemeClr val="bg1"/>
              </a:buClr>
              <a:buFont typeface="Wingdings" panose="05000000000000000000" pitchFamily="2" charset="2"/>
              <a:buChar char="§"/>
            </a:pPr>
            <a:r>
              <a:rPr lang="en-US" altLang="en-US" sz="2000"/>
              <a:t>Internal Links : Links can also be created inside large documents to simplify navigation. Today’s world wants to be able to get the information quickly. Internal links can help you meet these goals.</a:t>
            </a:r>
          </a:p>
          <a:p>
            <a:pPr marL="609600" indent="-609600">
              <a:buClr>
                <a:schemeClr val="bg1"/>
              </a:buClr>
              <a:buFont typeface="Wingdings" panose="05000000000000000000" pitchFamily="2" charset="2"/>
              <a:buAutoNum type="arabicPeriod"/>
            </a:pPr>
            <a:r>
              <a:rPr lang="en-US" altLang="en-US" sz="2000"/>
              <a:t>Select some text at a place in the document that you would like to create a link to, then add an anchor to link to like this:</a:t>
            </a:r>
          </a:p>
          <a:p>
            <a:pPr marL="609600" indent="-609600">
              <a:buClr>
                <a:schemeClr val="bg1"/>
              </a:buClr>
              <a:buNone/>
            </a:pPr>
            <a:r>
              <a:rPr lang="en-US" altLang="en-US" sz="2000"/>
              <a:t>	</a:t>
            </a:r>
            <a:r>
              <a:rPr lang="en-US" altLang="en-US" sz="2000">
                <a:solidFill>
                  <a:srgbClr val="FF0000"/>
                </a:solidFill>
              </a:rPr>
              <a:t>&lt;A NAME=“bookmark_name”&gt;&lt;/A&gt;</a:t>
            </a:r>
          </a:p>
          <a:p>
            <a:pPr marL="609600" indent="-609600">
              <a:buClr>
                <a:schemeClr val="bg1"/>
              </a:buClr>
              <a:buNone/>
            </a:pPr>
            <a:r>
              <a:rPr lang="en-US" altLang="en-US" sz="2000"/>
              <a:t>	The Name attribute of an anchor element specifies a location in the document that we link to shortly. All NAME attributes in a document must be unique.</a:t>
            </a:r>
          </a:p>
          <a:p>
            <a:pPr marL="609600" indent="-609600">
              <a:buClr>
                <a:schemeClr val="bg1"/>
              </a:buClr>
              <a:buFont typeface="Wingdings" panose="05000000000000000000" pitchFamily="2" charset="2"/>
              <a:buAutoNum type="arabicPeriod" startAt="2"/>
            </a:pPr>
            <a:r>
              <a:rPr lang="en-US" altLang="en-US" sz="2000"/>
              <a:t>Next select the text that you would like to create as a link to the location created above.</a:t>
            </a:r>
          </a:p>
          <a:p>
            <a:pPr marL="609600" indent="-609600">
              <a:buClr>
                <a:schemeClr val="bg1"/>
              </a:buClr>
              <a:buNone/>
            </a:pPr>
            <a:r>
              <a:rPr lang="en-US" altLang="en-US" sz="2000"/>
              <a:t>	</a:t>
            </a:r>
            <a:r>
              <a:rPr lang="en-US" altLang="en-US" sz="2000">
                <a:solidFill>
                  <a:srgbClr val="FF0000"/>
                </a:solidFill>
              </a:rPr>
              <a:t>&lt;A HREF=“</a:t>
            </a:r>
            <a:r>
              <a:rPr lang="en-US" altLang="en-US" sz="2000"/>
              <a:t>#</a:t>
            </a:r>
            <a:r>
              <a:rPr lang="en-US" altLang="en-US" sz="2000">
                <a:solidFill>
                  <a:srgbClr val="FF0000"/>
                </a:solidFill>
              </a:rPr>
              <a:t>bookmark_name”&gt;Go To  Book Mark&lt;/A&gt;</a:t>
            </a:r>
          </a:p>
        </p:txBody>
      </p:sp>
      <p:sp>
        <p:nvSpPr>
          <p:cNvPr id="6" name="Slide Number Placeholder 5"/>
          <p:cNvSpPr>
            <a:spLocks noGrp="1"/>
          </p:cNvSpPr>
          <p:nvPr>
            <p:ph type="sldNum" sz="quarter" idx="12"/>
          </p:nvPr>
        </p:nvSpPr>
        <p:spPr/>
        <p:txBody>
          <a:bodyPr/>
          <a:lstStyle/>
          <a:p>
            <a:fld id="{CBCB7150-B649-44BC-BE36-882C9219AF3E}" type="slidenum">
              <a:rPr lang="ar-SA" altLang="en-US"/>
              <a:pPr/>
              <a:t>82</a:t>
            </a:fld>
            <a:endParaRPr lang="en-US" altLang="en-US"/>
          </a:p>
        </p:txBody>
      </p:sp>
    </p:spTree>
    <p:extLst>
      <p:ext uri="{BB962C8B-B14F-4D97-AF65-F5344CB8AC3E}">
        <p14:creationId xmlns:p14="http://schemas.microsoft.com/office/powerpoint/2010/main" val="425254914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dirty="0">
                <a:solidFill>
                  <a:srgbClr val="FFFF00"/>
                </a:solidFill>
              </a:rPr>
              <a:t>E-Mail </a:t>
            </a:r>
          </a:p>
        </p:txBody>
      </p:sp>
      <p:sp>
        <p:nvSpPr>
          <p:cNvPr id="65539" name="Rectangle 3"/>
          <p:cNvSpPr>
            <a:spLocks noGrp="1" noChangeArrowheads="1"/>
          </p:cNvSpPr>
          <p:nvPr>
            <p:ph idx="1"/>
          </p:nvPr>
        </p:nvSpPr>
        <p:spPr>
          <a:xfrm>
            <a:off x="1828800" y="1752601"/>
            <a:ext cx="8229600" cy="4525963"/>
          </a:xfrm>
          <a:solidFill>
            <a:schemeClr val="accent1"/>
          </a:solidFill>
        </p:spPr>
        <p:txBody>
          <a:bodyPr/>
          <a:lstStyle/>
          <a:p>
            <a:pPr>
              <a:buClr>
                <a:schemeClr val="bg1"/>
              </a:buClr>
              <a:buFont typeface="Wingdings" panose="05000000000000000000" pitchFamily="2" charset="2"/>
              <a:buNone/>
            </a:pPr>
            <a:r>
              <a:rPr lang="en-US" altLang="en-US"/>
              <a:t>E.g. </a:t>
            </a:r>
            <a:r>
              <a:rPr lang="en-US" altLang="en-US">
                <a:hlinkClick r:id="rId2"/>
              </a:rPr>
              <a:t>mailto:kmf</a:t>
            </a:r>
            <a:r>
              <a:rPr lang="en-US" altLang="en-US"/>
              <a:t>@yahoo.com</a:t>
            </a:r>
          </a:p>
          <a:p>
            <a:pPr>
              <a:buClr>
                <a:schemeClr val="bg1"/>
              </a:buClr>
              <a:buFont typeface="Wingdings" panose="05000000000000000000" pitchFamily="2" charset="2"/>
              <a:buChar char="§"/>
            </a:pPr>
            <a:r>
              <a:rPr lang="en-US" altLang="en-US"/>
              <a:t>The type of service is identified as the mail client program. This type of link will launch the users mail client.</a:t>
            </a:r>
          </a:p>
          <a:p>
            <a:pPr>
              <a:buClr>
                <a:schemeClr val="bg1"/>
              </a:buClr>
              <a:buFont typeface="Wingdings" panose="05000000000000000000" pitchFamily="2" charset="2"/>
              <a:buChar char="§"/>
            </a:pPr>
            <a:r>
              <a:rPr lang="en-US" altLang="en-US"/>
              <a:t>The recipient of the message is </a:t>
            </a:r>
            <a:r>
              <a:rPr lang="en-US" altLang="en-US">
                <a:hlinkClick r:id="rId3"/>
              </a:rPr>
              <a:t>kmf@yahoo.com</a:t>
            </a:r>
            <a:endParaRPr lang="en-US" altLang="en-US"/>
          </a:p>
          <a:p>
            <a:pPr>
              <a:buClr>
                <a:schemeClr val="bg1"/>
              </a:buClr>
              <a:buFont typeface="Wingdings" panose="05000000000000000000" pitchFamily="2" charset="2"/>
              <a:buNone/>
            </a:pPr>
            <a:r>
              <a:rPr lang="en-US" altLang="en-US">
                <a:solidFill>
                  <a:srgbClr val="FF0000"/>
                </a:solidFill>
              </a:rPr>
              <a:t>&lt;A</a:t>
            </a:r>
            <a:r>
              <a:rPr lang="en-US" altLang="en-US">
                <a:solidFill>
                  <a:schemeClr val="hlink"/>
                </a:solidFill>
              </a:rPr>
              <a:t> </a:t>
            </a:r>
            <a:r>
              <a:rPr lang="en-US" altLang="en-US">
                <a:solidFill>
                  <a:srgbClr val="FF0000"/>
                </a:solidFill>
              </a:rPr>
              <a:t>HREF=“mailto:</a:t>
            </a:r>
            <a:r>
              <a:rPr lang="en-US" altLang="en-US">
                <a:solidFill>
                  <a:srgbClr val="FF0000"/>
                </a:solidFill>
                <a:hlinkClick r:id="rId4"/>
              </a:rPr>
              <a:t>kmf</a:t>
            </a:r>
            <a:r>
              <a:rPr lang="en-US" altLang="en-US"/>
              <a:t>@yahoo.com”</a:t>
            </a:r>
            <a:r>
              <a:rPr lang="en-US" altLang="en-US">
                <a:solidFill>
                  <a:srgbClr val="FF0000"/>
                </a:solidFill>
              </a:rPr>
              <a:t>&gt;Send me</a:t>
            </a:r>
          </a:p>
          <a:p>
            <a:pPr>
              <a:buClr>
                <a:schemeClr val="bg1"/>
              </a:buClr>
              <a:buFont typeface="Wingdings" panose="05000000000000000000" pitchFamily="2" charset="2"/>
              <a:buNone/>
            </a:pPr>
            <a:r>
              <a:rPr lang="en-US" altLang="en-US">
                <a:solidFill>
                  <a:srgbClr val="FF0000"/>
                </a:solidFill>
              </a:rPr>
              <a:t>More  Information &lt;/A&gt;</a:t>
            </a:r>
          </a:p>
        </p:txBody>
      </p:sp>
      <p:sp>
        <p:nvSpPr>
          <p:cNvPr id="6" name="Slide Number Placeholder 5"/>
          <p:cNvSpPr>
            <a:spLocks noGrp="1"/>
          </p:cNvSpPr>
          <p:nvPr>
            <p:ph type="sldNum" sz="quarter" idx="12"/>
          </p:nvPr>
        </p:nvSpPr>
        <p:spPr/>
        <p:txBody>
          <a:bodyPr/>
          <a:lstStyle/>
          <a:p>
            <a:fld id="{277BD88A-055A-467F-AFE2-8512943F11CE}" type="slidenum">
              <a:rPr lang="ar-SA" altLang="en-US"/>
              <a:pPr/>
              <a:t>83</a:t>
            </a:fld>
            <a:endParaRPr lang="en-US" altLang="en-US"/>
          </a:p>
        </p:txBody>
      </p:sp>
    </p:spTree>
    <p:extLst>
      <p:ext uri="{BB962C8B-B14F-4D97-AF65-F5344CB8AC3E}">
        <p14:creationId xmlns:p14="http://schemas.microsoft.com/office/powerpoint/2010/main" val="102114613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984376" y="274638"/>
            <a:ext cx="7929563" cy="11430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T</a:t>
            </a:r>
            <a:r>
              <a:rPr lang="en-US" altLang="en-US" b="1">
                <a:solidFill>
                  <a:srgbClr val="FFFF00"/>
                </a:solidFill>
              </a:rPr>
              <a:t>ables</a:t>
            </a:r>
          </a:p>
        </p:txBody>
      </p:sp>
      <p:sp>
        <p:nvSpPr>
          <p:cNvPr id="70659" name="Rectangle 3"/>
          <p:cNvSpPr>
            <a:spLocks noGrp="1" noChangeArrowheads="1"/>
          </p:cNvSpPr>
          <p:nvPr>
            <p:ph idx="1"/>
          </p:nvPr>
        </p:nvSpPr>
        <p:spPr>
          <a:solidFill>
            <a:schemeClr val="tx1"/>
          </a:solidFill>
        </p:spPr>
        <p:txBody>
          <a:bodyPr/>
          <a:lstStyle/>
          <a:p>
            <a:pPr marL="609600" indent="-609600">
              <a:buNone/>
            </a:pPr>
            <a:r>
              <a:rPr lang="en-US" altLang="en-US" sz="2400">
                <a:solidFill>
                  <a:srgbClr val="FFFF00"/>
                </a:solidFill>
              </a:rPr>
              <a:t>In this chapter you will learn that tables have many uses in </a:t>
            </a:r>
          </a:p>
          <a:p>
            <a:pPr marL="609600" indent="-609600">
              <a:buNone/>
            </a:pPr>
            <a:r>
              <a:rPr lang="en-US" altLang="en-US" sz="2400">
                <a:solidFill>
                  <a:srgbClr val="FFFF00"/>
                </a:solidFill>
              </a:rPr>
              <a:t>HTML. </a:t>
            </a:r>
          </a:p>
          <a:p>
            <a:pPr marL="609600" indent="-609600">
              <a:buNone/>
            </a:pPr>
            <a:r>
              <a:rPr lang="en-US" altLang="en-US" sz="2400">
                <a:solidFill>
                  <a:srgbClr val="FFFF00"/>
                </a:solidFill>
              </a:rPr>
              <a:t>Objectives:</a:t>
            </a:r>
          </a:p>
          <a:p>
            <a:pPr marL="609600" indent="-609600">
              <a:buNone/>
            </a:pPr>
            <a:r>
              <a:rPr lang="en-US" altLang="en-US" sz="2400">
                <a:solidFill>
                  <a:srgbClr val="FFFF00"/>
                </a:solidFill>
              </a:rPr>
              <a:t>Upon completing this section, you should be able to:</a:t>
            </a:r>
          </a:p>
          <a:p>
            <a:pPr marL="609600" indent="-609600">
              <a:buClr>
                <a:schemeClr val="bg1"/>
              </a:buClr>
              <a:buFont typeface="Monotype Sorts" charset="0"/>
              <a:buAutoNum type="arabicPeriod"/>
            </a:pPr>
            <a:r>
              <a:rPr lang="en-US" altLang="en-US" sz="2400">
                <a:solidFill>
                  <a:srgbClr val="FFFF00"/>
                </a:solidFill>
              </a:rPr>
              <a:t>Insert a table.</a:t>
            </a:r>
          </a:p>
          <a:p>
            <a:pPr marL="609600" indent="-609600">
              <a:buClr>
                <a:schemeClr val="bg1"/>
              </a:buClr>
              <a:buFont typeface="Monotype Sorts" charset="0"/>
              <a:buAutoNum type="arabicPeriod"/>
            </a:pPr>
            <a:r>
              <a:rPr lang="en-US" altLang="en-US" sz="2400">
                <a:solidFill>
                  <a:srgbClr val="FFFF00"/>
                </a:solidFill>
              </a:rPr>
              <a:t>Explain a table’s attributes.</a:t>
            </a:r>
          </a:p>
          <a:p>
            <a:pPr marL="609600" indent="-609600">
              <a:buClr>
                <a:schemeClr val="bg1"/>
              </a:buClr>
              <a:buFont typeface="Monotype Sorts" charset="0"/>
              <a:buAutoNum type="arabicPeriod"/>
            </a:pPr>
            <a:r>
              <a:rPr lang="en-US" altLang="en-US" sz="2400">
                <a:solidFill>
                  <a:srgbClr val="FFFF00"/>
                </a:solidFill>
              </a:rPr>
              <a:t>Edit a table.</a:t>
            </a:r>
          </a:p>
          <a:p>
            <a:pPr marL="609600" indent="-609600">
              <a:buClr>
                <a:schemeClr val="bg1"/>
              </a:buClr>
              <a:buFont typeface="Monotype Sorts" charset="0"/>
              <a:buAutoNum type="arabicPeriod"/>
            </a:pPr>
            <a:r>
              <a:rPr lang="en-US" altLang="en-US" sz="2400">
                <a:solidFill>
                  <a:srgbClr val="FFFF00"/>
                </a:solidFill>
              </a:rPr>
              <a:t>Add a table header.</a:t>
            </a:r>
          </a:p>
          <a:p>
            <a:pPr marL="609600" indent="-609600">
              <a:buNone/>
            </a:pPr>
            <a:endParaRPr lang="en-US" altLang="en-US" sz="2400">
              <a:solidFill>
                <a:srgbClr val="FFFF00"/>
              </a:solidFill>
            </a:endParaRPr>
          </a:p>
        </p:txBody>
      </p:sp>
      <p:sp>
        <p:nvSpPr>
          <p:cNvPr id="6" name="Slide Number Placeholder 5"/>
          <p:cNvSpPr>
            <a:spLocks noGrp="1"/>
          </p:cNvSpPr>
          <p:nvPr>
            <p:ph type="sldNum" sz="quarter" idx="12"/>
          </p:nvPr>
        </p:nvSpPr>
        <p:spPr/>
        <p:txBody>
          <a:bodyPr/>
          <a:lstStyle/>
          <a:p>
            <a:fld id="{5C21C693-3AF8-438D-B5E9-EE1F68C07470}" type="slidenum">
              <a:rPr lang="ar-SA" altLang="en-US"/>
              <a:pPr/>
              <a:t>84</a:t>
            </a:fld>
            <a:endParaRPr lang="en-US" altLang="en-US"/>
          </a:p>
        </p:txBody>
      </p:sp>
    </p:spTree>
    <p:extLst>
      <p:ext uri="{BB962C8B-B14F-4D97-AF65-F5344CB8AC3E}">
        <p14:creationId xmlns:p14="http://schemas.microsoft.com/office/powerpoint/2010/main" val="108151711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1981200" y="274638"/>
            <a:ext cx="8229600" cy="944562"/>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Tables</a:t>
            </a:r>
          </a:p>
        </p:txBody>
      </p:sp>
      <p:sp>
        <p:nvSpPr>
          <p:cNvPr id="71683" name="Rectangle 3"/>
          <p:cNvSpPr>
            <a:spLocks noGrp="1" noChangeArrowheads="1"/>
          </p:cNvSpPr>
          <p:nvPr>
            <p:ph idx="1"/>
          </p:nvPr>
        </p:nvSpPr>
        <p:spPr>
          <a:solidFill>
            <a:schemeClr val="tx1"/>
          </a:solidFill>
        </p:spPr>
        <p:txBody>
          <a:bodyPr/>
          <a:lstStyle/>
          <a:p>
            <a:pPr marL="609600" indent="-609600">
              <a:buClr>
                <a:schemeClr val="bg1"/>
              </a:buClr>
              <a:buFont typeface="Wingdings" panose="05000000000000000000" pitchFamily="2" charset="2"/>
              <a:buChar char="§"/>
            </a:pPr>
            <a:r>
              <a:rPr lang="en-US" altLang="en-US">
                <a:solidFill>
                  <a:srgbClr val="FFFF00"/>
                </a:solidFill>
              </a:rPr>
              <a:t>The &lt;TABLE&gt;&lt;/TABLE&gt; element has four sub-elements:</a:t>
            </a:r>
          </a:p>
          <a:p>
            <a:pPr marL="609600" indent="-609600">
              <a:buClr>
                <a:schemeClr val="bg1"/>
              </a:buClr>
              <a:buFont typeface="Monotype Sorts" charset="0"/>
              <a:buAutoNum type="arabicPeriod"/>
            </a:pPr>
            <a:r>
              <a:rPr lang="en-US" altLang="en-US">
                <a:solidFill>
                  <a:srgbClr val="FFFF00"/>
                </a:solidFill>
              </a:rPr>
              <a:t>Table Row&lt;TR&gt;&lt;/TR&gt;.</a:t>
            </a:r>
          </a:p>
          <a:p>
            <a:pPr marL="609600" indent="-609600">
              <a:buClr>
                <a:schemeClr val="bg1"/>
              </a:buClr>
              <a:buFont typeface="Monotype Sorts" charset="0"/>
              <a:buAutoNum type="arabicPeriod"/>
            </a:pPr>
            <a:r>
              <a:rPr lang="en-US" altLang="en-US">
                <a:solidFill>
                  <a:srgbClr val="FFFF00"/>
                </a:solidFill>
              </a:rPr>
              <a:t>Table Header &lt;TH&gt;&lt;/TH&gt;.</a:t>
            </a:r>
          </a:p>
          <a:p>
            <a:pPr marL="609600" indent="-609600">
              <a:buClr>
                <a:schemeClr val="bg1"/>
              </a:buClr>
              <a:buFont typeface="Monotype Sorts" charset="0"/>
              <a:buAutoNum type="arabicPeriod"/>
            </a:pPr>
            <a:r>
              <a:rPr lang="en-US" altLang="en-US">
                <a:solidFill>
                  <a:srgbClr val="FFFF00"/>
                </a:solidFill>
              </a:rPr>
              <a:t>Table Data &lt;TD&gt;&lt;/TD&gt;.</a:t>
            </a:r>
          </a:p>
          <a:p>
            <a:pPr marL="609600" indent="-609600">
              <a:buClr>
                <a:schemeClr val="bg1"/>
              </a:buClr>
              <a:buFont typeface="Monotype Sorts" charset="0"/>
              <a:buAutoNum type="arabicPeriod"/>
            </a:pPr>
            <a:r>
              <a:rPr lang="en-US" altLang="en-US">
                <a:solidFill>
                  <a:srgbClr val="FFFF00"/>
                </a:solidFill>
              </a:rPr>
              <a:t>Caption &lt;CAPTION&gt;&lt;/CAPTION&gt;.</a:t>
            </a:r>
          </a:p>
          <a:p>
            <a:pPr marL="609600" indent="-609600">
              <a:buClr>
                <a:schemeClr val="bg1"/>
              </a:buClr>
              <a:buFont typeface="Wingdings" panose="05000000000000000000" pitchFamily="2" charset="2"/>
              <a:buChar char="§"/>
            </a:pPr>
            <a:r>
              <a:rPr lang="en-US" altLang="en-US">
                <a:solidFill>
                  <a:srgbClr val="FFFF00"/>
                </a:solidFill>
              </a:rPr>
              <a:t>The table row elements usually contain table header elements or table data elements.</a:t>
            </a:r>
          </a:p>
        </p:txBody>
      </p:sp>
      <p:sp>
        <p:nvSpPr>
          <p:cNvPr id="6" name="Slide Number Placeholder 5"/>
          <p:cNvSpPr>
            <a:spLocks noGrp="1"/>
          </p:cNvSpPr>
          <p:nvPr>
            <p:ph type="sldNum" sz="quarter" idx="12"/>
          </p:nvPr>
        </p:nvSpPr>
        <p:spPr/>
        <p:txBody>
          <a:bodyPr/>
          <a:lstStyle/>
          <a:p>
            <a:fld id="{B45429CD-1D7C-4761-BC20-D19D4D1627D3}" type="slidenum">
              <a:rPr lang="ar-SA" altLang="en-US"/>
              <a:pPr/>
              <a:t>85</a:t>
            </a:fld>
            <a:endParaRPr lang="en-US" altLang="en-US"/>
          </a:p>
        </p:txBody>
      </p:sp>
    </p:spTree>
    <p:extLst>
      <p:ext uri="{BB962C8B-B14F-4D97-AF65-F5344CB8AC3E}">
        <p14:creationId xmlns:p14="http://schemas.microsoft.com/office/powerpoint/2010/main" val="35759256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1981200" y="304800"/>
            <a:ext cx="8229600" cy="7620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Tables</a:t>
            </a:r>
          </a:p>
        </p:txBody>
      </p:sp>
      <p:sp>
        <p:nvSpPr>
          <p:cNvPr id="72707" name="Rectangle 3"/>
          <p:cNvSpPr>
            <a:spLocks noGrp="1" noChangeArrowheads="1"/>
          </p:cNvSpPr>
          <p:nvPr>
            <p:ph idx="1"/>
          </p:nvPr>
        </p:nvSpPr>
        <p:spPr>
          <a:xfrm>
            <a:off x="2209800" y="1371600"/>
            <a:ext cx="7772400" cy="4876800"/>
          </a:xfrm>
          <a:solidFill>
            <a:schemeClr val="accent1"/>
          </a:solidFill>
        </p:spPr>
        <p:txBody>
          <a:bodyPr>
            <a:normAutofit fontScale="77500" lnSpcReduction="20000"/>
          </a:bodyPr>
          <a:lstStyle/>
          <a:p>
            <a:pPr>
              <a:lnSpc>
                <a:spcPct val="90000"/>
              </a:lnSpc>
              <a:buClr>
                <a:schemeClr val="bg1"/>
              </a:buClr>
              <a:buFont typeface="Wingdings" panose="05000000000000000000" pitchFamily="2" charset="2"/>
              <a:buNone/>
            </a:pPr>
            <a:r>
              <a:rPr lang="en-US" altLang="en-US" sz="2000" b="1"/>
              <a:t>&lt;table border=“1”&gt;</a:t>
            </a:r>
          </a:p>
          <a:p>
            <a:pPr>
              <a:lnSpc>
                <a:spcPct val="90000"/>
              </a:lnSpc>
              <a:buClr>
                <a:schemeClr val="bg1"/>
              </a:buClr>
              <a:buFont typeface="Wingdings" panose="05000000000000000000" pitchFamily="2" charset="2"/>
              <a:buNone/>
            </a:pPr>
            <a:r>
              <a:rPr lang="en-US" altLang="en-US" sz="2000" b="1">
                <a:solidFill>
                  <a:srgbClr val="FF0000"/>
                </a:solidFill>
              </a:rPr>
              <a:t>&lt;tr&gt;</a:t>
            </a:r>
          </a:p>
          <a:p>
            <a:pPr>
              <a:lnSpc>
                <a:spcPct val="90000"/>
              </a:lnSpc>
              <a:buClr>
                <a:schemeClr val="bg1"/>
              </a:buClr>
              <a:buFont typeface="Wingdings" panose="05000000000000000000" pitchFamily="2" charset="2"/>
              <a:buNone/>
            </a:pPr>
            <a:r>
              <a:rPr lang="en-US" altLang="en-US" sz="2000" b="1">
                <a:solidFill>
                  <a:srgbClr val="0000CC"/>
                </a:solidFill>
              </a:rPr>
              <a:t>&lt;th&gt; Column 1 header &lt;/th&gt;</a:t>
            </a:r>
          </a:p>
          <a:p>
            <a:pPr>
              <a:lnSpc>
                <a:spcPct val="90000"/>
              </a:lnSpc>
              <a:buClr>
                <a:schemeClr val="bg1"/>
              </a:buClr>
              <a:buFont typeface="Wingdings" panose="05000000000000000000" pitchFamily="2" charset="2"/>
              <a:buNone/>
            </a:pPr>
            <a:r>
              <a:rPr lang="en-US" altLang="en-US" sz="2000" b="1">
                <a:solidFill>
                  <a:srgbClr val="0000CC"/>
                </a:solidFill>
              </a:rPr>
              <a:t>&lt;th&gt; Column 2 header &lt;/th&gt;</a:t>
            </a:r>
          </a:p>
          <a:p>
            <a:pPr>
              <a:lnSpc>
                <a:spcPct val="90000"/>
              </a:lnSpc>
              <a:buClr>
                <a:schemeClr val="bg1"/>
              </a:buClr>
              <a:buFont typeface="Wingdings" panose="05000000000000000000" pitchFamily="2" charset="2"/>
              <a:buNone/>
            </a:pPr>
            <a:r>
              <a:rPr lang="en-US" altLang="en-US" sz="2000" b="1">
                <a:solidFill>
                  <a:srgbClr val="FF0000"/>
                </a:solidFill>
              </a:rPr>
              <a:t>&lt;/tr&gt;</a:t>
            </a:r>
          </a:p>
          <a:p>
            <a:pPr>
              <a:lnSpc>
                <a:spcPct val="90000"/>
              </a:lnSpc>
              <a:buClr>
                <a:schemeClr val="bg1"/>
              </a:buClr>
              <a:buFont typeface="Wingdings" panose="05000000000000000000" pitchFamily="2" charset="2"/>
              <a:buNone/>
            </a:pPr>
            <a:r>
              <a:rPr lang="en-US" altLang="en-US" sz="2000" b="1">
                <a:solidFill>
                  <a:srgbClr val="990000"/>
                </a:solidFill>
              </a:rPr>
              <a:t>&lt;tr&gt;</a:t>
            </a:r>
          </a:p>
          <a:p>
            <a:pPr>
              <a:lnSpc>
                <a:spcPct val="90000"/>
              </a:lnSpc>
              <a:buClr>
                <a:schemeClr val="bg1"/>
              </a:buClr>
              <a:buFont typeface="Wingdings" panose="05000000000000000000" pitchFamily="2" charset="2"/>
              <a:buNone/>
            </a:pPr>
            <a:r>
              <a:rPr lang="en-US" altLang="en-US" sz="2000" b="1">
                <a:solidFill>
                  <a:srgbClr val="0000CC"/>
                </a:solidFill>
              </a:rPr>
              <a:t>&lt;td&gt; Row1, Col1 &lt;/td&gt;</a:t>
            </a:r>
          </a:p>
          <a:p>
            <a:pPr>
              <a:lnSpc>
                <a:spcPct val="90000"/>
              </a:lnSpc>
              <a:buClr>
                <a:schemeClr val="bg1"/>
              </a:buClr>
              <a:buFont typeface="Wingdings" panose="05000000000000000000" pitchFamily="2" charset="2"/>
              <a:buNone/>
            </a:pPr>
            <a:r>
              <a:rPr lang="en-US" altLang="en-US" sz="2000" b="1">
                <a:solidFill>
                  <a:srgbClr val="0000CC"/>
                </a:solidFill>
              </a:rPr>
              <a:t>&lt;td&gt; Row1, Col2 &lt;/td&gt;</a:t>
            </a:r>
          </a:p>
          <a:p>
            <a:pPr>
              <a:lnSpc>
                <a:spcPct val="90000"/>
              </a:lnSpc>
              <a:buClr>
                <a:schemeClr val="bg1"/>
              </a:buClr>
              <a:buFont typeface="Wingdings" panose="05000000000000000000" pitchFamily="2" charset="2"/>
              <a:buNone/>
            </a:pPr>
            <a:r>
              <a:rPr lang="en-US" altLang="en-US" sz="2000" b="1">
                <a:solidFill>
                  <a:srgbClr val="990000"/>
                </a:solidFill>
              </a:rPr>
              <a:t>&lt;/tr&gt;</a:t>
            </a:r>
          </a:p>
          <a:p>
            <a:pPr>
              <a:lnSpc>
                <a:spcPct val="90000"/>
              </a:lnSpc>
              <a:buClr>
                <a:schemeClr val="bg1"/>
              </a:buClr>
              <a:buFont typeface="Wingdings" panose="05000000000000000000" pitchFamily="2" charset="2"/>
              <a:buNone/>
            </a:pPr>
            <a:r>
              <a:rPr lang="en-US" altLang="en-US" sz="2000" b="1">
                <a:solidFill>
                  <a:srgbClr val="FF0000"/>
                </a:solidFill>
              </a:rPr>
              <a:t>&lt;tr&gt;</a:t>
            </a:r>
          </a:p>
          <a:p>
            <a:pPr>
              <a:lnSpc>
                <a:spcPct val="90000"/>
              </a:lnSpc>
              <a:buClr>
                <a:schemeClr val="bg1"/>
              </a:buClr>
              <a:buFont typeface="Wingdings" panose="05000000000000000000" pitchFamily="2" charset="2"/>
              <a:buNone/>
            </a:pPr>
            <a:r>
              <a:rPr lang="en-US" altLang="en-US" sz="2000" b="1">
                <a:solidFill>
                  <a:srgbClr val="0000CC"/>
                </a:solidFill>
              </a:rPr>
              <a:t>&lt;td&gt; Row2, Col1 &lt;/td&gt;</a:t>
            </a:r>
          </a:p>
          <a:p>
            <a:pPr>
              <a:lnSpc>
                <a:spcPct val="90000"/>
              </a:lnSpc>
              <a:buClr>
                <a:schemeClr val="bg1"/>
              </a:buClr>
              <a:buFont typeface="Wingdings" panose="05000000000000000000" pitchFamily="2" charset="2"/>
              <a:buNone/>
            </a:pPr>
            <a:r>
              <a:rPr lang="en-US" altLang="en-US" sz="2000" b="1">
                <a:solidFill>
                  <a:srgbClr val="0000CC"/>
                </a:solidFill>
              </a:rPr>
              <a:t>&lt;td&gt; Row2, Col2 &lt;/td&gt;</a:t>
            </a:r>
          </a:p>
          <a:p>
            <a:pPr>
              <a:lnSpc>
                <a:spcPct val="90000"/>
              </a:lnSpc>
              <a:buClr>
                <a:schemeClr val="bg1"/>
              </a:buClr>
              <a:buFont typeface="Wingdings" panose="05000000000000000000" pitchFamily="2" charset="2"/>
              <a:buNone/>
            </a:pPr>
            <a:r>
              <a:rPr lang="en-US" altLang="en-US" sz="2000" b="1">
                <a:solidFill>
                  <a:srgbClr val="FF0000"/>
                </a:solidFill>
              </a:rPr>
              <a:t>&lt;/tr&gt;</a:t>
            </a:r>
          </a:p>
          <a:p>
            <a:pPr>
              <a:lnSpc>
                <a:spcPct val="90000"/>
              </a:lnSpc>
              <a:buClr>
                <a:schemeClr val="bg1"/>
              </a:buClr>
              <a:buFont typeface="Wingdings" panose="05000000000000000000" pitchFamily="2" charset="2"/>
              <a:buNone/>
            </a:pPr>
            <a:r>
              <a:rPr lang="en-US" altLang="en-US" sz="2000" b="1"/>
              <a:t>&lt;/table&gt;</a:t>
            </a:r>
            <a:endParaRPr lang="en-US" altLang="en-US" b="1"/>
          </a:p>
        </p:txBody>
      </p:sp>
      <p:sp>
        <p:nvSpPr>
          <p:cNvPr id="6" name="Slide Number Placeholder 5"/>
          <p:cNvSpPr>
            <a:spLocks noGrp="1"/>
          </p:cNvSpPr>
          <p:nvPr>
            <p:ph type="sldNum" sz="quarter" idx="12"/>
          </p:nvPr>
        </p:nvSpPr>
        <p:spPr/>
        <p:txBody>
          <a:bodyPr/>
          <a:lstStyle/>
          <a:p>
            <a:fld id="{834EBE05-862F-47D8-A423-FE0F167B7EE4}" type="slidenum">
              <a:rPr lang="ar-SA" altLang="en-US"/>
              <a:pPr/>
              <a:t>86</a:t>
            </a:fld>
            <a:endParaRPr lang="en-US" altLang="en-US"/>
          </a:p>
        </p:txBody>
      </p:sp>
    </p:spTree>
    <p:extLst>
      <p:ext uri="{BB962C8B-B14F-4D97-AF65-F5344CB8AC3E}">
        <p14:creationId xmlns:p14="http://schemas.microsoft.com/office/powerpoint/2010/main" val="61860624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Tables</a:t>
            </a:r>
          </a:p>
        </p:txBody>
      </p:sp>
      <p:graphicFrame>
        <p:nvGraphicFramePr>
          <p:cNvPr id="73746" name="Group 18"/>
          <p:cNvGraphicFramePr>
            <a:graphicFrameLocks noGrp="1"/>
          </p:cNvGraphicFramePr>
          <p:nvPr>
            <p:ph type="tbl" idx="1"/>
          </p:nvPr>
        </p:nvGraphicFramePr>
        <p:xfrm>
          <a:off x="2706689" y="2438401"/>
          <a:ext cx="6778625" cy="2333626"/>
        </p:xfrm>
        <a:graphic>
          <a:graphicData uri="http://schemas.openxmlformats.org/drawingml/2006/table">
            <a:tbl>
              <a:tblPr/>
              <a:tblGrid>
                <a:gridCol w="3429000">
                  <a:extLst>
                    <a:ext uri="{9D8B030D-6E8A-4147-A177-3AD203B41FA5}">
                      <a16:colId xmlns:a16="http://schemas.microsoft.com/office/drawing/2014/main" val="3886847592"/>
                    </a:ext>
                  </a:extLst>
                </a:gridCol>
                <a:gridCol w="3349625">
                  <a:extLst>
                    <a:ext uri="{9D8B030D-6E8A-4147-A177-3AD203B41FA5}">
                      <a16:colId xmlns:a16="http://schemas.microsoft.com/office/drawing/2014/main" val="1146814911"/>
                    </a:ext>
                  </a:extLst>
                </a:gridCol>
              </a:tblGrid>
              <a:tr h="103981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 Column 1 Header</a:t>
                      </a:r>
                    </a:p>
                  </a:txBody>
                  <a:tcPr horzOverflow="overflow">
                    <a:lnL w="38100" cap="flat" cmpd="sng" algn="ctr">
                      <a:solidFill>
                        <a:schemeClr val="bg2"/>
                      </a:solidFill>
                      <a:prstDash val="solid"/>
                      <a:round/>
                      <a:headEnd type="none" w="sm" len="sm"/>
                      <a:tailEnd type="none" w="sm" len="sm"/>
                    </a:lnL>
                    <a:lnR w="38100" cap="flat" cmpd="sng" algn="ctr">
                      <a:solidFill>
                        <a:schemeClr val="bg2"/>
                      </a:solidFill>
                      <a:prstDash val="solid"/>
                      <a:round/>
                      <a:headEnd type="none" w="sm" len="sm"/>
                      <a:tailEnd type="none" w="sm" len="sm"/>
                    </a:lnR>
                    <a:lnT w="38100" cap="flat" cmpd="sng" algn="ctr">
                      <a:solidFill>
                        <a:schemeClr val="bg2"/>
                      </a:solidFill>
                      <a:prstDash val="solid"/>
                      <a:round/>
                      <a:headEnd type="none" w="sm" len="sm"/>
                      <a:tailEnd type="none" w="sm" len="sm"/>
                    </a:lnT>
                    <a:lnB w="38100" cap="flat" cmpd="sng" algn="ctr">
                      <a:solidFill>
                        <a:schemeClr val="bg2"/>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 Column 2 Header</a:t>
                      </a:r>
                    </a:p>
                  </a:txBody>
                  <a:tcPr horzOverflow="overflow">
                    <a:lnL w="38100" cap="flat" cmpd="sng" algn="ctr">
                      <a:solidFill>
                        <a:schemeClr val="bg2"/>
                      </a:solidFill>
                      <a:prstDash val="solid"/>
                      <a:round/>
                      <a:headEnd type="none" w="sm" len="sm"/>
                      <a:tailEnd type="none" w="sm" len="sm"/>
                    </a:lnL>
                    <a:lnR w="38100" cap="flat" cmpd="sng" algn="ctr">
                      <a:solidFill>
                        <a:schemeClr val="bg2"/>
                      </a:solidFill>
                      <a:prstDash val="solid"/>
                      <a:round/>
                      <a:headEnd type="none" w="sm" len="sm"/>
                      <a:tailEnd type="none" w="sm" len="sm"/>
                    </a:lnR>
                    <a:lnT w="38100" cap="flat" cmpd="sng" algn="ctr">
                      <a:solidFill>
                        <a:schemeClr val="bg2"/>
                      </a:solidFill>
                      <a:prstDash val="solid"/>
                      <a:round/>
                      <a:headEnd type="none" w="sm" len="sm"/>
                      <a:tailEnd type="none" w="sm" len="sm"/>
                    </a:lnT>
                    <a:lnB w="38100" cap="flat" cmpd="sng" algn="ctr">
                      <a:solidFill>
                        <a:schemeClr val="bg2"/>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355046665"/>
                  </a:ext>
                </a:extLst>
              </a:tr>
              <a:tr h="68421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Row1, Col1</a:t>
                      </a:r>
                    </a:p>
                  </a:txBody>
                  <a:tcPr horzOverflow="overflow">
                    <a:lnL w="38100" cap="flat" cmpd="sng" algn="ctr">
                      <a:solidFill>
                        <a:schemeClr val="bg2"/>
                      </a:solidFill>
                      <a:prstDash val="solid"/>
                      <a:round/>
                      <a:headEnd type="none" w="sm" len="sm"/>
                      <a:tailEnd type="none" w="sm" len="sm"/>
                    </a:lnL>
                    <a:lnR w="38100" cap="flat" cmpd="sng" algn="ctr">
                      <a:solidFill>
                        <a:schemeClr val="bg2"/>
                      </a:solidFill>
                      <a:prstDash val="solid"/>
                      <a:round/>
                      <a:headEnd type="none" w="sm" len="sm"/>
                      <a:tailEnd type="none" w="sm" len="sm"/>
                    </a:lnR>
                    <a:lnT w="38100" cap="flat" cmpd="sng" algn="ctr">
                      <a:solidFill>
                        <a:schemeClr val="bg2"/>
                      </a:solidFill>
                      <a:prstDash val="solid"/>
                      <a:round/>
                      <a:headEnd type="none" w="sm" len="sm"/>
                      <a:tailEnd type="none" w="sm" len="sm"/>
                    </a:lnT>
                    <a:lnB w="38100" cap="flat" cmpd="sng" algn="ctr">
                      <a:solidFill>
                        <a:schemeClr val="bg2"/>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Row1, Col2</a:t>
                      </a:r>
                    </a:p>
                  </a:txBody>
                  <a:tcPr horzOverflow="overflow">
                    <a:lnL w="38100" cap="flat" cmpd="sng" algn="ctr">
                      <a:solidFill>
                        <a:schemeClr val="bg2"/>
                      </a:solidFill>
                      <a:prstDash val="solid"/>
                      <a:round/>
                      <a:headEnd type="none" w="sm" len="sm"/>
                      <a:tailEnd type="none" w="sm" len="sm"/>
                    </a:lnL>
                    <a:lnR w="38100" cap="flat" cmpd="sng" algn="ctr">
                      <a:solidFill>
                        <a:schemeClr val="bg2"/>
                      </a:solidFill>
                      <a:prstDash val="solid"/>
                      <a:round/>
                      <a:headEnd type="none" w="sm" len="sm"/>
                      <a:tailEnd type="none" w="sm" len="sm"/>
                    </a:lnR>
                    <a:lnT w="38100" cap="flat" cmpd="sng" algn="ctr">
                      <a:solidFill>
                        <a:schemeClr val="bg2"/>
                      </a:solidFill>
                      <a:prstDash val="solid"/>
                      <a:round/>
                      <a:headEnd type="none" w="sm" len="sm"/>
                      <a:tailEnd type="none" w="sm" len="sm"/>
                    </a:lnT>
                    <a:lnB w="38100" cap="flat" cmpd="sng" algn="ctr">
                      <a:solidFill>
                        <a:schemeClr val="bg2"/>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468846984"/>
                  </a:ext>
                </a:extLst>
              </a:tr>
              <a:tr h="6096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Row2, Col1</a:t>
                      </a:r>
                    </a:p>
                  </a:txBody>
                  <a:tcPr horzOverflow="overflow">
                    <a:lnL w="38100" cap="flat" cmpd="sng" algn="ctr">
                      <a:solidFill>
                        <a:schemeClr val="bg2"/>
                      </a:solidFill>
                      <a:prstDash val="solid"/>
                      <a:round/>
                      <a:headEnd type="none" w="sm" len="sm"/>
                      <a:tailEnd type="none" w="sm" len="sm"/>
                    </a:lnL>
                    <a:lnR w="38100" cap="flat" cmpd="sng" algn="ctr">
                      <a:solidFill>
                        <a:schemeClr val="bg2"/>
                      </a:solidFill>
                      <a:prstDash val="solid"/>
                      <a:round/>
                      <a:headEnd type="none" w="sm" len="sm"/>
                      <a:tailEnd type="none" w="sm" len="sm"/>
                    </a:lnR>
                    <a:lnT w="38100" cap="flat" cmpd="sng" algn="ctr">
                      <a:solidFill>
                        <a:schemeClr val="bg2"/>
                      </a:solidFill>
                      <a:prstDash val="solid"/>
                      <a:round/>
                      <a:headEnd type="none" w="sm" len="sm"/>
                      <a:tailEnd type="none" w="sm" len="sm"/>
                    </a:lnT>
                    <a:lnB w="38100" cap="flat" cmpd="sng" algn="ctr">
                      <a:solidFill>
                        <a:schemeClr val="bg2"/>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Row2, Col2</a:t>
                      </a:r>
                    </a:p>
                  </a:txBody>
                  <a:tcPr horzOverflow="overflow">
                    <a:lnL w="38100" cap="flat" cmpd="sng" algn="ctr">
                      <a:solidFill>
                        <a:schemeClr val="bg2"/>
                      </a:solidFill>
                      <a:prstDash val="solid"/>
                      <a:round/>
                      <a:headEnd type="none" w="sm" len="sm"/>
                      <a:tailEnd type="none" w="sm" len="sm"/>
                    </a:lnL>
                    <a:lnR w="38100" cap="flat" cmpd="sng" algn="ctr">
                      <a:solidFill>
                        <a:schemeClr val="bg2"/>
                      </a:solidFill>
                      <a:prstDash val="solid"/>
                      <a:round/>
                      <a:headEnd type="none" w="sm" len="sm"/>
                      <a:tailEnd type="none" w="sm" len="sm"/>
                    </a:lnR>
                    <a:lnT w="38100" cap="flat" cmpd="sng" algn="ctr">
                      <a:solidFill>
                        <a:schemeClr val="bg2"/>
                      </a:solidFill>
                      <a:prstDash val="solid"/>
                      <a:round/>
                      <a:headEnd type="none" w="sm" len="sm"/>
                      <a:tailEnd type="none" w="sm" len="sm"/>
                    </a:lnT>
                    <a:lnB w="38100" cap="flat" cmpd="sng" algn="ctr">
                      <a:solidFill>
                        <a:schemeClr val="bg2"/>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472431339"/>
                  </a:ext>
                </a:extLst>
              </a:tr>
            </a:tbl>
          </a:graphicData>
        </a:graphic>
      </p:graphicFrame>
      <p:sp>
        <p:nvSpPr>
          <p:cNvPr id="19" name="Slide Number Placeholder 5"/>
          <p:cNvSpPr>
            <a:spLocks noGrp="1"/>
          </p:cNvSpPr>
          <p:nvPr>
            <p:ph type="sldNum" sz="quarter" idx="12"/>
          </p:nvPr>
        </p:nvSpPr>
        <p:spPr/>
        <p:txBody>
          <a:bodyPr/>
          <a:lstStyle/>
          <a:p>
            <a:fld id="{20D06B24-A1FB-41C1-BE7C-950E869D58F7}" type="slidenum">
              <a:rPr lang="ar-SA" altLang="en-US"/>
              <a:pPr/>
              <a:t>87</a:t>
            </a:fld>
            <a:endParaRPr lang="en-US" altLang="en-US"/>
          </a:p>
        </p:txBody>
      </p:sp>
    </p:spTree>
    <p:extLst>
      <p:ext uri="{BB962C8B-B14F-4D97-AF65-F5344CB8AC3E}">
        <p14:creationId xmlns:p14="http://schemas.microsoft.com/office/powerpoint/2010/main" val="146109982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2130425" y="274638"/>
            <a:ext cx="7931150" cy="11430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Tables Attributes</a:t>
            </a:r>
          </a:p>
        </p:txBody>
      </p:sp>
      <p:sp>
        <p:nvSpPr>
          <p:cNvPr id="74755" name="Rectangle 3"/>
          <p:cNvSpPr>
            <a:spLocks noGrp="1" noChangeArrowheads="1"/>
          </p:cNvSpPr>
          <p:nvPr>
            <p:ph idx="1"/>
          </p:nvPr>
        </p:nvSpPr>
        <p:spPr>
          <a:xfrm>
            <a:off x="1981200" y="1600200"/>
            <a:ext cx="8229600" cy="4953000"/>
          </a:xfrm>
          <a:solidFill>
            <a:schemeClr val="accent1"/>
          </a:solidFill>
        </p:spPr>
        <p:txBody>
          <a:bodyPr/>
          <a:lstStyle/>
          <a:p>
            <a:pPr>
              <a:buClr>
                <a:schemeClr val="bg1"/>
              </a:buClr>
              <a:buFont typeface="Wingdings" panose="05000000000000000000" pitchFamily="2" charset="2"/>
              <a:buChar char="§"/>
            </a:pPr>
            <a:r>
              <a:rPr lang="en-US" altLang="en-US" b="1">
                <a:solidFill>
                  <a:srgbClr val="FF0000"/>
                </a:solidFill>
              </a:rPr>
              <a:t>BGColor</a:t>
            </a:r>
            <a:r>
              <a:rPr lang="en-US" altLang="en-US" b="1"/>
              <a:t>:</a:t>
            </a:r>
            <a:r>
              <a:rPr lang="en-US" altLang="en-US"/>
              <a:t> Some browsers support background colors in a table.</a:t>
            </a:r>
          </a:p>
          <a:p>
            <a:pPr>
              <a:buClr>
                <a:schemeClr val="bg1"/>
              </a:buClr>
              <a:buFont typeface="Wingdings" panose="05000000000000000000" pitchFamily="2" charset="2"/>
              <a:buChar char="§"/>
            </a:pPr>
            <a:r>
              <a:rPr lang="en-US" altLang="en-US" b="1">
                <a:solidFill>
                  <a:srgbClr val="FF0000"/>
                </a:solidFill>
              </a:rPr>
              <a:t>Width</a:t>
            </a:r>
            <a:r>
              <a:rPr lang="en-US" altLang="en-US" b="1"/>
              <a:t>:</a:t>
            </a:r>
            <a:r>
              <a:rPr lang="en-US" altLang="en-US"/>
              <a:t> you can specify the table width as an absolute number of pixels or a percentage of the document width. You can set the width for the table cells as well.</a:t>
            </a:r>
          </a:p>
          <a:p>
            <a:pPr>
              <a:buClr>
                <a:schemeClr val="bg1"/>
              </a:buClr>
              <a:buFont typeface="Wingdings" panose="05000000000000000000" pitchFamily="2" charset="2"/>
              <a:buChar char="§"/>
            </a:pPr>
            <a:r>
              <a:rPr lang="en-US" altLang="en-US" b="1">
                <a:solidFill>
                  <a:srgbClr val="FF0000"/>
                </a:solidFill>
              </a:rPr>
              <a:t>Border</a:t>
            </a:r>
            <a:r>
              <a:rPr lang="en-US" altLang="en-US" b="1"/>
              <a:t>:</a:t>
            </a:r>
            <a:r>
              <a:rPr lang="en-US" altLang="en-US"/>
              <a:t> You can choose a numerical value for the border width, which specifies the border in pixels.</a:t>
            </a:r>
          </a:p>
          <a:p>
            <a:pPr>
              <a:buClr>
                <a:schemeClr val="bg1"/>
              </a:buClr>
              <a:buFont typeface="Wingdings" panose="05000000000000000000" pitchFamily="2" charset="2"/>
              <a:buChar char="§"/>
            </a:pPr>
            <a:r>
              <a:rPr lang="en-US" altLang="en-US" b="1">
                <a:solidFill>
                  <a:srgbClr val="FF0000"/>
                </a:solidFill>
              </a:rPr>
              <a:t>CellSpacing</a:t>
            </a:r>
            <a:r>
              <a:rPr lang="en-US" altLang="en-US" b="1"/>
              <a:t>:</a:t>
            </a:r>
            <a:r>
              <a:rPr lang="en-US" altLang="en-US"/>
              <a:t> Cell Spacing represents the space between cells and is specified in pixels.</a:t>
            </a:r>
          </a:p>
        </p:txBody>
      </p:sp>
      <p:sp>
        <p:nvSpPr>
          <p:cNvPr id="6" name="Slide Number Placeholder 5"/>
          <p:cNvSpPr>
            <a:spLocks noGrp="1"/>
          </p:cNvSpPr>
          <p:nvPr>
            <p:ph type="sldNum" sz="quarter" idx="12"/>
          </p:nvPr>
        </p:nvSpPr>
        <p:spPr/>
        <p:txBody>
          <a:bodyPr/>
          <a:lstStyle/>
          <a:p>
            <a:fld id="{14764D94-EA5E-47C7-B954-D31B370CB9FB}" type="slidenum">
              <a:rPr lang="ar-SA" altLang="en-US"/>
              <a:pPr/>
              <a:t>88</a:t>
            </a:fld>
            <a:endParaRPr lang="en-US" altLang="en-US"/>
          </a:p>
        </p:txBody>
      </p:sp>
    </p:spTree>
    <p:extLst>
      <p:ext uri="{BB962C8B-B14F-4D97-AF65-F5344CB8AC3E}">
        <p14:creationId xmlns:p14="http://schemas.microsoft.com/office/powerpoint/2010/main" val="198394070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981200" y="274638"/>
            <a:ext cx="8229600" cy="685800"/>
          </a:xfrm>
          <a:solidFill>
            <a:schemeClr val="tx1"/>
          </a:solidFill>
          <a:scene3d>
            <a:camera prst="legacyObliqueBottomLeft"/>
            <a:lightRig rig="legacyFlat3" dir="t"/>
          </a:scene3d>
          <a:sp3d extrusionH="430200" prstMaterial="legacyMatte">
            <a:bevelT w="13500" h="13500" prst="angle"/>
            <a:bevelB w="13500" h="13500" prst="angle"/>
            <a:extrusionClr>
              <a:schemeClr val="tx1"/>
            </a:extrusionClr>
            <a:contourClr>
              <a:schemeClr val="tx1"/>
            </a:contourClr>
          </a:sp3d>
        </p:spPr>
        <p:txBody>
          <a:bodyPr>
            <a:normAutofit fontScale="90000"/>
            <a:flatTx/>
          </a:bodyPr>
          <a:lstStyle/>
          <a:p>
            <a:r>
              <a:rPr lang="en-US" altLang="en-US">
                <a:solidFill>
                  <a:srgbClr val="FFFF00"/>
                </a:solidFill>
              </a:rPr>
              <a:t>Table Attributes</a:t>
            </a:r>
          </a:p>
        </p:txBody>
      </p:sp>
      <p:sp>
        <p:nvSpPr>
          <p:cNvPr id="75779" name="Rectangle 3"/>
          <p:cNvSpPr>
            <a:spLocks noGrp="1" noChangeArrowheads="1"/>
          </p:cNvSpPr>
          <p:nvPr>
            <p:ph idx="1"/>
          </p:nvPr>
        </p:nvSpPr>
        <p:spPr>
          <a:xfrm>
            <a:off x="2209800" y="1371600"/>
            <a:ext cx="8077200" cy="5029200"/>
          </a:xfrm>
          <a:solidFill>
            <a:schemeClr val="accent1"/>
          </a:solidFill>
        </p:spPr>
        <p:txBody>
          <a:bodyPr/>
          <a:lstStyle/>
          <a:p>
            <a:pPr>
              <a:buClr>
                <a:schemeClr val="bg1"/>
              </a:buClr>
              <a:buFont typeface="Wingdings" panose="05000000000000000000" pitchFamily="2" charset="2"/>
              <a:buChar char="§"/>
            </a:pPr>
            <a:r>
              <a:rPr lang="en-US" altLang="en-US" b="1">
                <a:solidFill>
                  <a:srgbClr val="FF0000"/>
                </a:solidFill>
              </a:rPr>
              <a:t>CellPadding</a:t>
            </a:r>
            <a:r>
              <a:rPr lang="en-US" altLang="en-US" b="1"/>
              <a:t>:</a:t>
            </a:r>
            <a:r>
              <a:rPr lang="en-US" altLang="en-US"/>
              <a:t> Cell Padding is the space between the cell border and the cell contents and is specified in pixels.</a:t>
            </a:r>
          </a:p>
          <a:p>
            <a:pPr>
              <a:buClr>
                <a:schemeClr val="bg1"/>
              </a:buClr>
              <a:buFont typeface="Wingdings" panose="05000000000000000000" pitchFamily="2" charset="2"/>
              <a:buChar char="§"/>
            </a:pPr>
            <a:r>
              <a:rPr lang="en-US" altLang="en-US" b="1">
                <a:solidFill>
                  <a:srgbClr val="FF0000"/>
                </a:solidFill>
              </a:rPr>
              <a:t>Align</a:t>
            </a:r>
            <a:r>
              <a:rPr lang="en-US" altLang="en-US" b="1"/>
              <a:t>:</a:t>
            </a:r>
            <a:r>
              <a:rPr lang="en-US" altLang="en-US"/>
              <a:t> tables can have left, right, or center alignment. </a:t>
            </a:r>
          </a:p>
          <a:p>
            <a:pPr>
              <a:buClr>
                <a:schemeClr val="bg1"/>
              </a:buClr>
              <a:buFont typeface="Wingdings" panose="05000000000000000000" pitchFamily="2" charset="2"/>
              <a:buChar char="§"/>
            </a:pPr>
            <a:r>
              <a:rPr lang="en-US" altLang="en-US" b="1">
                <a:solidFill>
                  <a:srgbClr val="FF0000"/>
                </a:solidFill>
              </a:rPr>
              <a:t>Background</a:t>
            </a:r>
            <a:r>
              <a:rPr lang="en-US" altLang="en-US" b="1"/>
              <a:t>:</a:t>
            </a:r>
            <a:r>
              <a:rPr lang="en-US" altLang="en-US"/>
              <a:t> Background Image, will be titled in IE3.0 and above.</a:t>
            </a:r>
          </a:p>
          <a:p>
            <a:pPr>
              <a:buClr>
                <a:schemeClr val="bg1"/>
              </a:buClr>
              <a:buFont typeface="Wingdings" panose="05000000000000000000" pitchFamily="2" charset="2"/>
              <a:buChar char="§"/>
            </a:pPr>
            <a:r>
              <a:rPr lang="en-US" altLang="en-US">
                <a:solidFill>
                  <a:srgbClr val="FF0000"/>
                </a:solidFill>
              </a:rPr>
              <a:t>BorderColor, BorderColorDark</a:t>
            </a:r>
            <a:r>
              <a:rPr lang="en-US" altLang="en-US"/>
              <a:t>. </a:t>
            </a:r>
          </a:p>
        </p:txBody>
      </p:sp>
      <p:sp>
        <p:nvSpPr>
          <p:cNvPr id="6" name="Slide Number Placeholder 5"/>
          <p:cNvSpPr>
            <a:spLocks noGrp="1"/>
          </p:cNvSpPr>
          <p:nvPr>
            <p:ph type="sldNum" sz="quarter" idx="12"/>
          </p:nvPr>
        </p:nvSpPr>
        <p:spPr/>
        <p:txBody>
          <a:bodyPr/>
          <a:lstStyle/>
          <a:p>
            <a:fld id="{E3944E79-215A-45CD-BB21-07605E4E6B89}" type="slidenum">
              <a:rPr lang="ar-SA" altLang="en-US"/>
              <a:pPr/>
              <a:t>89</a:t>
            </a:fld>
            <a:endParaRPr lang="en-US" altLang="en-US"/>
          </a:p>
        </p:txBody>
      </p:sp>
    </p:spTree>
    <p:extLst>
      <p:ext uri="{BB962C8B-B14F-4D97-AF65-F5344CB8AC3E}">
        <p14:creationId xmlns:p14="http://schemas.microsoft.com/office/powerpoint/2010/main" val="31353462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24001" y="223"/>
            <a:ext cx="9143999" cy="10287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925358" y="1"/>
            <a:ext cx="4742641" cy="59994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24001" y="0"/>
            <a:ext cx="9088207" cy="102057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3172" y="52323"/>
            <a:ext cx="9145590" cy="901826"/>
          </a:xfrm>
          <a:prstGeom prst="rect">
            <a:avLst/>
          </a:prstGeom>
          <a:blipFill>
            <a:blip r:embed="rId6" cstate="print"/>
            <a:stretch>
              <a:fillRect/>
            </a:stretch>
          </a:blipFill>
        </p:spPr>
        <p:txBody>
          <a:bodyPr wrap="square" lIns="0" tIns="0" rIns="0" bIns="0" rtlCol="0"/>
          <a:lstStyle/>
          <a:p>
            <a:endParaRPr/>
          </a:p>
        </p:txBody>
      </p:sp>
      <p:sp>
        <p:nvSpPr>
          <p:cNvPr id="7" name="object 7"/>
          <p:cNvSpPr txBox="1"/>
          <p:nvPr/>
        </p:nvSpPr>
        <p:spPr>
          <a:xfrm>
            <a:off x="2212340" y="2223033"/>
            <a:ext cx="6431280" cy="1397000"/>
          </a:xfrm>
          <a:prstGeom prst="rect">
            <a:avLst/>
          </a:prstGeom>
        </p:spPr>
        <p:txBody>
          <a:bodyPr vert="horz" wrap="square" lIns="0" tIns="88900" rIns="0" bIns="0" rtlCol="0">
            <a:spAutoFit/>
          </a:bodyPr>
          <a:lstStyle/>
          <a:p>
            <a:pPr marL="12700">
              <a:spcBef>
                <a:spcPts val="700"/>
              </a:spcBef>
            </a:pPr>
            <a:r>
              <a:rPr sz="2350" spc="50" dirty="0">
                <a:solidFill>
                  <a:srgbClr val="0AD0D9"/>
                </a:solidFill>
                <a:latin typeface="Times New Roman"/>
                <a:cs typeface="Times New Roman"/>
              </a:rPr>
              <a:t>-</a:t>
            </a:r>
            <a:r>
              <a:rPr sz="2500" spc="50" dirty="0">
                <a:latin typeface="Times New Roman"/>
                <a:cs typeface="Times New Roman"/>
              </a:rPr>
              <a:t>Flash</a:t>
            </a:r>
            <a:r>
              <a:rPr sz="2500" spc="-70" dirty="0">
                <a:latin typeface="Times New Roman"/>
                <a:cs typeface="Times New Roman"/>
              </a:rPr>
              <a:t> </a:t>
            </a:r>
            <a:r>
              <a:rPr sz="2500" spc="50" dirty="0">
                <a:latin typeface="Times New Roman"/>
                <a:cs typeface="Times New Roman"/>
              </a:rPr>
              <a:t>Was</a:t>
            </a:r>
            <a:r>
              <a:rPr sz="2500" spc="-50" dirty="0">
                <a:latin typeface="Times New Roman"/>
                <a:cs typeface="Times New Roman"/>
              </a:rPr>
              <a:t> </a:t>
            </a:r>
            <a:r>
              <a:rPr sz="2500" spc="114" dirty="0">
                <a:latin typeface="Times New Roman"/>
                <a:cs typeface="Times New Roman"/>
              </a:rPr>
              <a:t>Introduced</a:t>
            </a:r>
            <a:r>
              <a:rPr sz="2500" spc="5" dirty="0">
                <a:latin typeface="Times New Roman"/>
                <a:cs typeface="Times New Roman"/>
              </a:rPr>
              <a:t> </a:t>
            </a:r>
            <a:r>
              <a:rPr sz="2500" spc="30" dirty="0">
                <a:latin typeface="Times New Roman"/>
                <a:cs typeface="Times New Roman"/>
              </a:rPr>
              <a:t>by</a:t>
            </a:r>
            <a:r>
              <a:rPr sz="2500" spc="-65" dirty="0">
                <a:latin typeface="Times New Roman"/>
                <a:cs typeface="Times New Roman"/>
              </a:rPr>
              <a:t> </a:t>
            </a:r>
            <a:r>
              <a:rPr sz="2500" spc="90" dirty="0">
                <a:latin typeface="Times New Roman"/>
                <a:cs typeface="Times New Roman"/>
              </a:rPr>
              <a:t>Macromedia</a:t>
            </a:r>
            <a:r>
              <a:rPr sz="2500" spc="-55" dirty="0">
                <a:latin typeface="Times New Roman"/>
                <a:cs typeface="Times New Roman"/>
              </a:rPr>
              <a:t> </a:t>
            </a:r>
            <a:r>
              <a:rPr sz="2500" spc="105" dirty="0">
                <a:latin typeface="Times New Roman"/>
                <a:cs typeface="Times New Roman"/>
              </a:rPr>
              <a:t>in</a:t>
            </a:r>
            <a:r>
              <a:rPr sz="2500" spc="-40" dirty="0">
                <a:latin typeface="Times New Roman"/>
                <a:cs typeface="Times New Roman"/>
              </a:rPr>
              <a:t> </a:t>
            </a:r>
            <a:r>
              <a:rPr sz="2500" spc="-30" dirty="0">
                <a:latin typeface="Times New Roman"/>
                <a:cs typeface="Times New Roman"/>
              </a:rPr>
              <a:t>1996.</a:t>
            </a:r>
            <a:endParaRPr sz="2500">
              <a:latin typeface="Times New Roman"/>
              <a:cs typeface="Times New Roman"/>
            </a:endParaRPr>
          </a:p>
          <a:p>
            <a:pPr marL="12700">
              <a:spcBef>
                <a:spcPts val="600"/>
              </a:spcBef>
            </a:pPr>
            <a:r>
              <a:rPr sz="2350" spc="100" dirty="0">
                <a:solidFill>
                  <a:srgbClr val="0AD0D9"/>
                </a:solidFill>
                <a:latin typeface="Times New Roman"/>
                <a:cs typeface="Times New Roman"/>
              </a:rPr>
              <a:t>-</a:t>
            </a:r>
            <a:r>
              <a:rPr sz="2500" spc="100" dirty="0">
                <a:latin typeface="Times New Roman"/>
                <a:cs typeface="Times New Roman"/>
              </a:rPr>
              <a:t>Combination</a:t>
            </a:r>
            <a:r>
              <a:rPr sz="2500" spc="-65" dirty="0">
                <a:latin typeface="Times New Roman"/>
                <a:cs typeface="Times New Roman"/>
              </a:rPr>
              <a:t> </a:t>
            </a:r>
            <a:r>
              <a:rPr sz="2500" spc="15" dirty="0">
                <a:latin typeface="Times New Roman"/>
                <a:cs typeface="Times New Roman"/>
              </a:rPr>
              <a:t>of</a:t>
            </a:r>
            <a:r>
              <a:rPr sz="2500" spc="10" dirty="0">
                <a:latin typeface="Times New Roman"/>
                <a:cs typeface="Times New Roman"/>
              </a:rPr>
              <a:t> </a:t>
            </a:r>
            <a:r>
              <a:rPr sz="2500" spc="30" dirty="0">
                <a:latin typeface="Times New Roman"/>
                <a:cs typeface="Times New Roman"/>
              </a:rPr>
              <a:t>Table</a:t>
            </a:r>
            <a:r>
              <a:rPr sz="2500" spc="-60" dirty="0">
                <a:latin typeface="Times New Roman"/>
                <a:cs typeface="Times New Roman"/>
              </a:rPr>
              <a:t> </a:t>
            </a:r>
            <a:r>
              <a:rPr sz="2500" spc="95" dirty="0">
                <a:latin typeface="Times New Roman"/>
                <a:cs typeface="Times New Roman"/>
              </a:rPr>
              <a:t>based</a:t>
            </a:r>
            <a:r>
              <a:rPr sz="2500" spc="-55" dirty="0">
                <a:latin typeface="Times New Roman"/>
                <a:cs typeface="Times New Roman"/>
              </a:rPr>
              <a:t> </a:t>
            </a:r>
            <a:r>
              <a:rPr sz="2500" spc="80" dirty="0">
                <a:latin typeface="Times New Roman"/>
                <a:cs typeface="Times New Roman"/>
              </a:rPr>
              <a:t>design</a:t>
            </a:r>
            <a:r>
              <a:rPr sz="2500" spc="-100" dirty="0">
                <a:latin typeface="Times New Roman"/>
                <a:cs typeface="Times New Roman"/>
              </a:rPr>
              <a:t> </a:t>
            </a:r>
            <a:r>
              <a:rPr sz="2500" spc="150" dirty="0">
                <a:latin typeface="Times New Roman"/>
                <a:cs typeface="Times New Roman"/>
              </a:rPr>
              <a:t>and</a:t>
            </a:r>
            <a:r>
              <a:rPr sz="2500" dirty="0">
                <a:latin typeface="Times New Roman"/>
                <a:cs typeface="Times New Roman"/>
              </a:rPr>
              <a:t> </a:t>
            </a:r>
            <a:r>
              <a:rPr sz="2500" spc="45" dirty="0">
                <a:latin typeface="Times New Roman"/>
                <a:cs typeface="Times New Roman"/>
              </a:rPr>
              <a:t>Flash.</a:t>
            </a:r>
            <a:endParaRPr sz="2500">
              <a:latin typeface="Times New Roman"/>
              <a:cs typeface="Times New Roman"/>
            </a:endParaRPr>
          </a:p>
          <a:p>
            <a:pPr marL="12700">
              <a:spcBef>
                <a:spcPts val="600"/>
              </a:spcBef>
            </a:pPr>
            <a:r>
              <a:rPr sz="2350" spc="50" dirty="0">
                <a:solidFill>
                  <a:srgbClr val="0AD0D9"/>
                </a:solidFill>
                <a:latin typeface="Times New Roman"/>
                <a:cs typeface="Times New Roman"/>
              </a:rPr>
              <a:t>-</a:t>
            </a:r>
            <a:r>
              <a:rPr sz="2500" spc="50" dirty="0">
                <a:latin typeface="Times New Roman"/>
                <a:cs typeface="Times New Roman"/>
              </a:rPr>
              <a:t>Flash </a:t>
            </a:r>
            <a:r>
              <a:rPr sz="2500" spc="95" dirty="0">
                <a:latin typeface="Times New Roman"/>
                <a:cs typeface="Times New Roman"/>
              </a:rPr>
              <a:t>based </a:t>
            </a:r>
            <a:r>
              <a:rPr sz="2500" spc="75" dirty="0">
                <a:latin typeface="Times New Roman"/>
                <a:cs typeface="Times New Roman"/>
              </a:rPr>
              <a:t>navigation</a:t>
            </a:r>
            <a:r>
              <a:rPr sz="2500" spc="-185" dirty="0">
                <a:latin typeface="Times New Roman"/>
                <a:cs typeface="Times New Roman"/>
              </a:rPr>
              <a:t> </a:t>
            </a:r>
            <a:r>
              <a:rPr sz="2500" spc="10" dirty="0">
                <a:latin typeface="Times New Roman"/>
                <a:cs typeface="Times New Roman"/>
              </a:rPr>
              <a:t>.</a:t>
            </a:r>
            <a:endParaRPr sz="2500">
              <a:latin typeface="Times New Roman"/>
              <a:cs typeface="Times New Roman"/>
            </a:endParaRPr>
          </a:p>
        </p:txBody>
      </p:sp>
      <p:sp>
        <p:nvSpPr>
          <p:cNvPr id="8" name="object 8"/>
          <p:cNvSpPr txBox="1">
            <a:spLocks noGrp="1"/>
          </p:cNvSpPr>
          <p:nvPr>
            <p:ph type="title"/>
          </p:nvPr>
        </p:nvSpPr>
        <p:spPr>
          <a:xfrm>
            <a:off x="2212341" y="915669"/>
            <a:ext cx="2893695" cy="635000"/>
          </a:xfrm>
          <a:prstGeom prst="rect">
            <a:avLst/>
          </a:prstGeom>
        </p:spPr>
        <p:txBody>
          <a:bodyPr vert="horz" wrap="square" lIns="0" tIns="12065" rIns="0" bIns="0" rtlCol="0" anchor="ctr">
            <a:spAutoFit/>
          </a:bodyPr>
          <a:lstStyle/>
          <a:p>
            <a:pPr marL="12700">
              <a:lnSpc>
                <a:spcPct val="100000"/>
              </a:lnSpc>
              <a:spcBef>
                <a:spcPts val="95"/>
              </a:spcBef>
            </a:pPr>
            <a:r>
              <a:rPr sz="4000" spc="150" dirty="0"/>
              <a:t>The </a:t>
            </a:r>
            <a:r>
              <a:rPr sz="4000" spc="90" dirty="0"/>
              <a:t>Late</a:t>
            </a:r>
            <a:r>
              <a:rPr sz="4000" spc="-430" dirty="0"/>
              <a:t> </a:t>
            </a:r>
            <a:r>
              <a:rPr sz="4000" spc="-70" dirty="0"/>
              <a:t>90’s</a:t>
            </a:r>
            <a:endParaRPr sz="4000"/>
          </a:p>
        </p:txBody>
      </p:sp>
    </p:spTree>
    <p:extLst>
      <p:ext uri="{BB962C8B-B14F-4D97-AF65-F5344CB8AC3E}">
        <p14:creationId xmlns:p14="http://schemas.microsoft.com/office/powerpoint/2010/main" val="1841629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Table Caption</a:t>
            </a:r>
          </a:p>
        </p:txBody>
      </p:sp>
      <p:sp>
        <p:nvSpPr>
          <p:cNvPr id="76803" name="Rectangle 3"/>
          <p:cNvSpPr>
            <a:spLocks noGrp="1" noChangeArrowheads="1"/>
          </p:cNvSpPr>
          <p:nvPr>
            <p:ph idx="1"/>
          </p:nvPr>
        </p:nvSpPr>
        <p:spPr>
          <a:xfrm>
            <a:off x="1981200" y="1752601"/>
            <a:ext cx="8229600" cy="4525963"/>
          </a:xfrm>
          <a:solidFill>
            <a:schemeClr val="accent1"/>
          </a:solidFill>
        </p:spPr>
        <p:txBody>
          <a:bodyPr/>
          <a:lstStyle/>
          <a:p>
            <a:pPr>
              <a:buClr>
                <a:schemeClr val="bg1"/>
              </a:buClr>
              <a:buFont typeface="Wingdings" panose="05000000000000000000" pitchFamily="2" charset="2"/>
              <a:buChar char="§"/>
            </a:pPr>
            <a:r>
              <a:rPr lang="en-US" altLang="en-US"/>
              <a:t>A table caption allows you to specify a line of text that will appear centered above or bellow the table.</a:t>
            </a:r>
          </a:p>
          <a:p>
            <a:pPr>
              <a:buClr>
                <a:schemeClr val="bg1"/>
              </a:buClr>
              <a:buFont typeface="Wingdings" panose="05000000000000000000" pitchFamily="2" charset="2"/>
              <a:buNone/>
            </a:pPr>
            <a:r>
              <a:rPr lang="en-US" altLang="en-US" sz="2400" b="1">
                <a:solidFill>
                  <a:srgbClr val="FF0000"/>
                </a:solidFill>
              </a:rPr>
              <a:t>&lt;TABLE BORDER=1 CELLPADDING=2&gt;</a:t>
            </a:r>
          </a:p>
          <a:p>
            <a:pPr>
              <a:buClr>
                <a:schemeClr val="bg1"/>
              </a:buClr>
              <a:buFont typeface="Wingdings" panose="05000000000000000000" pitchFamily="2" charset="2"/>
              <a:buNone/>
            </a:pPr>
            <a:r>
              <a:rPr lang="en-US" altLang="en-US" sz="2400" b="1">
                <a:solidFill>
                  <a:srgbClr val="FF0000"/>
                </a:solidFill>
              </a:rPr>
              <a:t>&lt;CAPTION ALIGN=“BOTTOM”&gt; Label For My Table &lt;/CAPTION&gt;</a:t>
            </a:r>
          </a:p>
          <a:p>
            <a:pPr>
              <a:buClr>
                <a:schemeClr val="bg1"/>
              </a:buClr>
              <a:buFont typeface="Wingdings" panose="05000000000000000000" pitchFamily="2" charset="2"/>
              <a:buChar char="§"/>
            </a:pPr>
            <a:endParaRPr lang="en-US" altLang="en-US"/>
          </a:p>
          <a:p>
            <a:pPr>
              <a:buClr>
                <a:schemeClr val="bg1"/>
              </a:buClr>
              <a:buFont typeface="Wingdings" panose="05000000000000000000" pitchFamily="2" charset="2"/>
              <a:buChar char="§"/>
            </a:pPr>
            <a:r>
              <a:rPr lang="en-US" altLang="en-US"/>
              <a:t>The Caption element has one attribute ALIGN that can be either TOP (Above the table) or BOTTOM (below the table).</a:t>
            </a:r>
          </a:p>
        </p:txBody>
      </p:sp>
      <p:sp>
        <p:nvSpPr>
          <p:cNvPr id="6" name="Slide Number Placeholder 5"/>
          <p:cNvSpPr>
            <a:spLocks noGrp="1"/>
          </p:cNvSpPr>
          <p:nvPr>
            <p:ph type="sldNum" sz="quarter" idx="12"/>
          </p:nvPr>
        </p:nvSpPr>
        <p:spPr/>
        <p:txBody>
          <a:bodyPr/>
          <a:lstStyle/>
          <a:p>
            <a:fld id="{2058CADF-E8FD-4050-83DD-DCD9EC53C48D}" type="slidenum">
              <a:rPr lang="ar-SA" altLang="en-US"/>
              <a:pPr/>
              <a:t>90</a:t>
            </a:fld>
            <a:endParaRPr lang="en-US" altLang="en-US"/>
          </a:p>
        </p:txBody>
      </p:sp>
    </p:spTree>
    <p:extLst>
      <p:ext uri="{BB962C8B-B14F-4D97-AF65-F5344CB8AC3E}">
        <p14:creationId xmlns:p14="http://schemas.microsoft.com/office/powerpoint/2010/main" val="216244075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a:solidFill>
                  <a:srgbClr val="FFFF00"/>
                </a:solidFill>
              </a:rPr>
              <a:t>Table Header</a:t>
            </a:r>
          </a:p>
        </p:txBody>
      </p:sp>
      <p:sp>
        <p:nvSpPr>
          <p:cNvPr id="77827" name="Rectangle 3"/>
          <p:cNvSpPr>
            <a:spLocks noGrp="1" noChangeArrowheads="1"/>
          </p:cNvSpPr>
          <p:nvPr>
            <p:ph idx="1"/>
          </p:nvPr>
        </p:nvSpPr>
        <p:spPr>
          <a:xfrm>
            <a:off x="1981200" y="1905000"/>
            <a:ext cx="8229600" cy="3505200"/>
          </a:xfrm>
          <a:solidFill>
            <a:schemeClr val="accent1"/>
          </a:solidFill>
        </p:spPr>
        <p:txBody>
          <a:bodyPr/>
          <a:lstStyle/>
          <a:p>
            <a:pPr>
              <a:buClr>
                <a:schemeClr val="accent2"/>
              </a:buClr>
              <a:buFont typeface="Wingdings" panose="05000000000000000000" pitchFamily="2" charset="2"/>
              <a:buChar char="§"/>
            </a:pPr>
            <a:r>
              <a:rPr lang="en-US" altLang="en-US"/>
              <a:t>Table Data cells are represented by the TD element. Cells can also be TH (Table Header) elements which results in the contents of the table header cells appearing </a:t>
            </a:r>
            <a:r>
              <a:rPr lang="en-US" altLang="en-US">
                <a:solidFill>
                  <a:srgbClr val="990000"/>
                </a:solidFill>
              </a:rPr>
              <a:t>centered and in bold text</a:t>
            </a:r>
            <a:r>
              <a:rPr lang="en-US" altLang="en-US"/>
              <a:t>.</a:t>
            </a:r>
          </a:p>
        </p:txBody>
      </p:sp>
      <p:sp>
        <p:nvSpPr>
          <p:cNvPr id="6" name="Slide Number Placeholder 5"/>
          <p:cNvSpPr>
            <a:spLocks noGrp="1"/>
          </p:cNvSpPr>
          <p:nvPr>
            <p:ph type="sldNum" sz="quarter" idx="12"/>
          </p:nvPr>
        </p:nvSpPr>
        <p:spPr/>
        <p:txBody>
          <a:bodyPr/>
          <a:lstStyle/>
          <a:p>
            <a:fld id="{92276A7E-AECF-4689-8B33-202BC8CF0045}" type="slidenum">
              <a:rPr lang="ar-SA" altLang="en-US"/>
              <a:pPr/>
              <a:t>91</a:t>
            </a:fld>
            <a:endParaRPr lang="en-US" altLang="en-US"/>
          </a:p>
        </p:txBody>
      </p:sp>
    </p:spTree>
    <p:extLst>
      <p:ext uri="{BB962C8B-B14F-4D97-AF65-F5344CB8AC3E}">
        <p14:creationId xmlns:p14="http://schemas.microsoft.com/office/powerpoint/2010/main" val="4298743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1981200" y="274638"/>
            <a:ext cx="8229600" cy="1020762"/>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sz="4000" b="1">
                <a:solidFill>
                  <a:srgbClr val="FFFF00"/>
                </a:solidFill>
              </a:rPr>
              <a:t>Table Data and Table Header Attributes</a:t>
            </a:r>
          </a:p>
        </p:txBody>
      </p:sp>
      <p:sp>
        <p:nvSpPr>
          <p:cNvPr id="78851" name="Rectangle 3"/>
          <p:cNvSpPr>
            <a:spLocks noGrp="1" noChangeArrowheads="1"/>
          </p:cNvSpPr>
          <p:nvPr>
            <p:ph idx="1"/>
          </p:nvPr>
        </p:nvSpPr>
        <p:spPr>
          <a:xfrm>
            <a:off x="1676400" y="1676400"/>
            <a:ext cx="8305800" cy="4495800"/>
          </a:xfrm>
          <a:solidFill>
            <a:schemeClr val="accent1"/>
          </a:solidFill>
        </p:spPr>
        <p:txBody>
          <a:bodyPr/>
          <a:lstStyle/>
          <a:p>
            <a:pPr>
              <a:buClr>
                <a:schemeClr val="accent2"/>
              </a:buClr>
              <a:buFont typeface="Wingdings" panose="05000000000000000000" pitchFamily="2" charset="2"/>
              <a:buChar char="§"/>
            </a:pPr>
            <a:r>
              <a:rPr lang="en-US" altLang="en-US" sz="2400" b="1">
                <a:solidFill>
                  <a:srgbClr val="FF0000"/>
                </a:solidFill>
              </a:rPr>
              <a:t>Colspan:</a:t>
            </a:r>
            <a:r>
              <a:rPr lang="en-US" altLang="en-US" sz="2400"/>
              <a:t> Specifies how many cell columns of the table this cell should span.</a:t>
            </a:r>
          </a:p>
          <a:p>
            <a:pPr>
              <a:buClr>
                <a:schemeClr val="accent2"/>
              </a:buClr>
              <a:buFont typeface="Wingdings" panose="05000000000000000000" pitchFamily="2" charset="2"/>
              <a:buChar char="§"/>
            </a:pPr>
            <a:r>
              <a:rPr lang="en-US" altLang="en-US" sz="2400" b="1">
                <a:solidFill>
                  <a:srgbClr val="FF0000"/>
                </a:solidFill>
              </a:rPr>
              <a:t>Rowspan</a:t>
            </a:r>
            <a:r>
              <a:rPr lang="en-US" altLang="en-US" sz="2400" b="1" i="1"/>
              <a:t>:</a:t>
            </a:r>
            <a:r>
              <a:rPr lang="en-US" altLang="en-US" sz="2400"/>
              <a:t> Specifies how many cell rows of the table this cell should span.</a:t>
            </a:r>
          </a:p>
          <a:p>
            <a:pPr>
              <a:buClr>
                <a:schemeClr val="accent2"/>
              </a:buClr>
              <a:buFont typeface="Wingdings" panose="05000000000000000000" pitchFamily="2" charset="2"/>
              <a:buChar char="§"/>
            </a:pPr>
            <a:r>
              <a:rPr lang="en-US" altLang="en-US" sz="2400" b="1">
                <a:solidFill>
                  <a:srgbClr val="FF0000"/>
                </a:solidFill>
              </a:rPr>
              <a:t>Align</a:t>
            </a:r>
            <a:r>
              <a:rPr lang="en-US" altLang="en-US" sz="2400" b="1" i="1"/>
              <a:t>:</a:t>
            </a:r>
            <a:r>
              <a:rPr lang="en-US" altLang="en-US" sz="2400"/>
              <a:t> cell data can have left, right, or center alignment.</a:t>
            </a:r>
          </a:p>
          <a:p>
            <a:pPr>
              <a:buClr>
                <a:schemeClr val="accent2"/>
              </a:buClr>
              <a:buFont typeface="Wingdings" panose="05000000000000000000" pitchFamily="2" charset="2"/>
              <a:buChar char="§"/>
            </a:pPr>
            <a:r>
              <a:rPr lang="en-US" altLang="en-US" sz="2400" b="1">
                <a:solidFill>
                  <a:srgbClr val="FF0000"/>
                </a:solidFill>
              </a:rPr>
              <a:t>Valign</a:t>
            </a:r>
            <a:r>
              <a:rPr lang="en-US" altLang="en-US" sz="2400" b="1" i="1"/>
              <a:t>:</a:t>
            </a:r>
            <a:r>
              <a:rPr lang="en-US" altLang="en-US" sz="2400"/>
              <a:t> cell data can have top, middle, or bottom alignment.</a:t>
            </a:r>
          </a:p>
          <a:p>
            <a:pPr>
              <a:buClr>
                <a:schemeClr val="accent2"/>
              </a:buClr>
              <a:buFont typeface="Wingdings" panose="05000000000000000000" pitchFamily="2" charset="2"/>
              <a:buChar char="§"/>
            </a:pPr>
            <a:r>
              <a:rPr lang="en-US" altLang="en-US" sz="2400" b="1">
                <a:solidFill>
                  <a:srgbClr val="FF0000"/>
                </a:solidFill>
              </a:rPr>
              <a:t>Width</a:t>
            </a:r>
            <a:r>
              <a:rPr lang="en-US" altLang="en-US" sz="2400" b="1" i="1"/>
              <a:t>:</a:t>
            </a:r>
            <a:r>
              <a:rPr lang="en-US" altLang="en-US" sz="2400"/>
              <a:t> you can specify the width as an absolute number of pixels or a percentage of the document width.</a:t>
            </a:r>
          </a:p>
          <a:p>
            <a:pPr>
              <a:buClr>
                <a:schemeClr val="accent2"/>
              </a:buClr>
              <a:buFont typeface="Wingdings" panose="05000000000000000000" pitchFamily="2" charset="2"/>
              <a:buChar char="§"/>
            </a:pPr>
            <a:r>
              <a:rPr lang="en-US" altLang="en-US" sz="2400" b="1">
                <a:solidFill>
                  <a:srgbClr val="FF0000"/>
                </a:solidFill>
              </a:rPr>
              <a:t>Height</a:t>
            </a:r>
            <a:r>
              <a:rPr lang="en-US" altLang="en-US" sz="2400" b="1" i="1"/>
              <a:t>:</a:t>
            </a:r>
            <a:r>
              <a:rPr lang="en-US" altLang="en-US" sz="2400"/>
              <a:t> You can specify the height as an absolute number of pixels or a percentage of the document height.</a:t>
            </a:r>
          </a:p>
        </p:txBody>
      </p:sp>
      <p:sp>
        <p:nvSpPr>
          <p:cNvPr id="6" name="Slide Number Placeholder 5"/>
          <p:cNvSpPr>
            <a:spLocks noGrp="1"/>
          </p:cNvSpPr>
          <p:nvPr>
            <p:ph type="sldNum" sz="quarter" idx="12"/>
          </p:nvPr>
        </p:nvSpPr>
        <p:spPr/>
        <p:txBody>
          <a:bodyPr/>
          <a:lstStyle/>
          <a:p>
            <a:fld id="{B98A5892-EAA6-4261-A6E4-7D180469954F}" type="slidenum">
              <a:rPr lang="ar-SA" altLang="en-US"/>
              <a:pPr/>
              <a:t>92</a:t>
            </a:fld>
            <a:endParaRPr lang="en-US" altLang="en-US"/>
          </a:p>
        </p:txBody>
      </p:sp>
    </p:spTree>
    <p:extLst>
      <p:ext uri="{BB962C8B-B14F-4D97-AF65-F5344CB8AC3E}">
        <p14:creationId xmlns:p14="http://schemas.microsoft.com/office/powerpoint/2010/main" val="131691026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8" name="Rectangle 4"/>
          <p:cNvSpPr>
            <a:spLocks noGrp="1" noChangeArrowheads="1"/>
          </p:cNvSpPr>
          <p:nvPr>
            <p:ph type="title"/>
          </p:nvPr>
        </p:nvSpPr>
        <p:spPr>
          <a:xfrm>
            <a:off x="1981200" y="152401"/>
            <a:ext cx="8229600" cy="792163"/>
          </a:xfrm>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a:flatTx/>
          </a:bodyPr>
          <a:lstStyle/>
          <a:p>
            <a:r>
              <a:rPr lang="en-US" altLang="en-US">
                <a:solidFill>
                  <a:srgbClr val="FFFF00"/>
                </a:solidFill>
              </a:rPr>
              <a:t>Basic Table Code</a:t>
            </a:r>
          </a:p>
        </p:txBody>
      </p:sp>
      <p:sp>
        <p:nvSpPr>
          <p:cNvPr id="139267" name="Rectangle 3"/>
          <p:cNvSpPr>
            <a:spLocks noGrp="1" noChangeArrowheads="1"/>
          </p:cNvSpPr>
          <p:nvPr>
            <p:ph idx="1"/>
          </p:nvPr>
        </p:nvSpPr>
        <p:spPr>
          <a:xfrm>
            <a:off x="1676400" y="1143000"/>
            <a:ext cx="8991600" cy="3048000"/>
          </a:xfrm>
          <a:solidFill>
            <a:schemeClr val="accent1"/>
          </a:solidFill>
        </p:spPr>
        <p:txBody>
          <a:bodyPr>
            <a:normAutofit lnSpcReduction="10000"/>
          </a:bodyPr>
          <a:lstStyle/>
          <a:p>
            <a:pPr>
              <a:lnSpc>
                <a:spcPct val="80000"/>
              </a:lnSpc>
              <a:buFontTx/>
              <a:buNone/>
            </a:pPr>
            <a:r>
              <a:rPr lang="en-US" altLang="en-US" sz="2000" b="1"/>
              <a:t>&lt;TABLE BORDER=1 width=50%&gt;</a:t>
            </a:r>
          </a:p>
          <a:p>
            <a:pPr>
              <a:lnSpc>
                <a:spcPct val="80000"/>
              </a:lnSpc>
              <a:buFontTx/>
              <a:buNone/>
            </a:pPr>
            <a:r>
              <a:rPr lang="en-US" altLang="en-US" sz="2000" b="1"/>
              <a:t>&lt;CAPTION&gt;  &lt;h1&gt;Spare Parts &lt;h1&gt; &lt;/Caption&gt;</a:t>
            </a:r>
          </a:p>
          <a:p>
            <a:pPr>
              <a:lnSpc>
                <a:spcPct val="80000"/>
              </a:lnSpc>
              <a:buFontTx/>
              <a:buNone/>
            </a:pPr>
            <a:r>
              <a:rPr lang="en-US" altLang="en-US" sz="2000" b="1"/>
              <a:t>&lt;TR&gt;&lt;TH&gt;Stock Number&lt;/TH&gt;&lt;TH&gt;Description&lt;/TH&gt;&lt;TH&gt;List Price&lt;/TH&gt;&lt;/TR&gt;</a:t>
            </a:r>
          </a:p>
          <a:p>
            <a:pPr>
              <a:lnSpc>
                <a:spcPct val="80000"/>
              </a:lnSpc>
              <a:buFontTx/>
              <a:buNone/>
            </a:pPr>
            <a:r>
              <a:rPr lang="en-US" altLang="en-US" sz="2000" b="1"/>
              <a:t>&lt;TR&gt;&lt;TD bgcolor=red&gt;3476-AB&lt;/TD&gt;&lt;TD&gt;76mm Socket&lt;/TD&gt;&lt;TD&gt;45.00&lt;/TD&gt;&lt;/TR&gt;</a:t>
            </a:r>
          </a:p>
          <a:p>
            <a:pPr>
              <a:lnSpc>
                <a:spcPct val="80000"/>
              </a:lnSpc>
              <a:buFontTx/>
              <a:buNone/>
            </a:pPr>
            <a:r>
              <a:rPr lang="en-US" altLang="en-US" sz="2000" b="1"/>
              <a:t>&lt;TR&gt;&lt;TD &gt;3478-AB&lt;/TD&gt;&lt;TD&gt;&lt;font color=blue&gt;78mm Socket&lt;/font&gt; &lt;/TD&gt;&lt;TD&gt;47.50&lt;/TD&gt;&lt;/TR&gt;</a:t>
            </a:r>
          </a:p>
          <a:p>
            <a:pPr>
              <a:lnSpc>
                <a:spcPct val="80000"/>
              </a:lnSpc>
              <a:buFontTx/>
              <a:buNone/>
            </a:pPr>
            <a:r>
              <a:rPr lang="en-US" altLang="en-US" sz="2000" b="1"/>
              <a:t>&lt;TR&gt;&lt;TD&gt;3480-AB&lt;/TD&gt;&lt;TD&gt;80mm Socket&lt;/TD&gt;&lt;TD&gt;50.00&lt;/TD&gt;&lt;/TR&gt;</a:t>
            </a:r>
          </a:p>
          <a:p>
            <a:pPr>
              <a:lnSpc>
                <a:spcPct val="80000"/>
              </a:lnSpc>
              <a:buFontTx/>
              <a:buNone/>
            </a:pPr>
            <a:r>
              <a:rPr lang="en-US" altLang="en-US" sz="2000" b="1"/>
              <a:t>&lt;/TABLE&gt;</a:t>
            </a:r>
          </a:p>
          <a:p>
            <a:pPr>
              <a:lnSpc>
                <a:spcPct val="80000"/>
              </a:lnSpc>
              <a:buFontTx/>
              <a:buNone/>
            </a:pPr>
            <a:endParaRPr lang="en-US" altLang="en-US" sz="2000" b="1"/>
          </a:p>
        </p:txBody>
      </p:sp>
      <p:sp>
        <p:nvSpPr>
          <p:cNvPr id="7" name="Slide Number Placeholder 5"/>
          <p:cNvSpPr>
            <a:spLocks noGrp="1"/>
          </p:cNvSpPr>
          <p:nvPr>
            <p:ph type="sldNum" sz="quarter" idx="12"/>
          </p:nvPr>
        </p:nvSpPr>
        <p:spPr/>
        <p:txBody>
          <a:bodyPr/>
          <a:lstStyle/>
          <a:p>
            <a:fld id="{C148BEA1-E051-4237-9F61-BD9EE81429C2}" type="slidenum">
              <a:rPr lang="ar-SA" altLang="en-US"/>
              <a:pPr/>
              <a:t>93</a:t>
            </a:fld>
            <a:endParaRPr lang="en-US" altLang="en-US"/>
          </a:p>
        </p:txBody>
      </p:sp>
      <p:pic>
        <p:nvPicPr>
          <p:cNvPr id="13927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570414"/>
            <a:ext cx="6477000" cy="2287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84730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2130425" y="274638"/>
            <a:ext cx="7931150" cy="6858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sz="3200" b="1">
                <a:solidFill>
                  <a:srgbClr val="FFFF00"/>
                </a:solidFill>
              </a:rPr>
              <a:t>Table Data and Table Header Attributes</a:t>
            </a:r>
          </a:p>
        </p:txBody>
      </p:sp>
      <p:sp>
        <p:nvSpPr>
          <p:cNvPr id="79875" name="Rectangle 3"/>
          <p:cNvSpPr>
            <a:spLocks noGrp="1" noChangeArrowheads="1"/>
          </p:cNvSpPr>
          <p:nvPr>
            <p:ph idx="1"/>
          </p:nvPr>
        </p:nvSpPr>
        <p:spPr>
          <a:xfrm>
            <a:off x="1828800" y="1143000"/>
            <a:ext cx="8839200" cy="5410200"/>
          </a:xfrm>
          <a:solidFill>
            <a:schemeClr val="accent1"/>
          </a:solidFill>
        </p:spPr>
        <p:txBody>
          <a:bodyPr/>
          <a:lstStyle/>
          <a:p>
            <a:pPr>
              <a:buFontTx/>
              <a:buNone/>
            </a:pPr>
            <a:r>
              <a:rPr lang="en-US" altLang="en-US"/>
              <a:t>&lt;Table border=1 cellpadding =2&gt;</a:t>
            </a:r>
          </a:p>
          <a:p>
            <a:pPr>
              <a:buFontTx/>
              <a:buNone/>
            </a:pPr>
            <a:r>
              <a:rPr lang="en-US" altLang="en-US" b="1">
                <a:solidFill>
                  <a:srgbClr val="FF0000"/>
                </a:solidFill>
              </a:rPr>
              <a:t>&lt;tr&gt; &lt;</a:t>
            </a:r>
            <a:r>
              <a:rPr lang="en-US" altLang="en-US" b="1">
                <a:solidFill>
                  <a:srgbClr val="0000CC"/>
                </a:solidFill>
              </a:rPr>
              <a:t>th</a:t>
            </a:r>
            <a:r>
              <a:rPr lang="en-US" altLang="en-US" b="1">
                <a:solidFill>
                  <a:srgbClr val="FF0000"/>
                </a:solidFill>
              </a:rPr>
              <a:t>&gt; Column 1 Header&lt;</a:t>
            </a:r>
            <a:r>
              <a:rPr lang="en-US" altLang="en-US" b="1">
                <a:solidFill>
                  <a:srgbClr val="0000CC"/>
                </a:solidFill>
              </a:rPr>
              <a:t>/th</a:t>
            </a:r>
            <a:r>
              <a:rPr lang="en-US" altLang="en-US" b="1">
                <a:solidFill>
                  <a:srgbClr val="FF0000"/>
                </a:solidFill>
              </a:rPr>
              <a:t>&gt; &lt;</a:t>
            </a:r>
            <a:r>
              <a:rPr lang="en-US" altLang="en-US" b="1">
                <a:solidFill>
                  <a:srgbClr val="0000CC"/>
                </a:solidFill>
              </a:rPr>
              <a:t>th</a:t>
            </a:r>
            <a:r>
              <a:rPr lang="en-US" altLang="en-US" b="1">
                <a:solidFill>
                  <a:srgbClr val="FF0000"/>
                </a:solidFill>
              </a:rPr>
              <a:t>&gt; Column 2 Header&lt;</a:t>
            </a:r>
            <a:r>
              <a:rPr lang="en-US" altLang="en-US" b="1">
                <a:solidFill>
                  <a:srgbClr val="0000CC"/>
                </a:solidFill>
              </a:rPr>
              <a:t>/th</a:t>
            </a:r>
            <a:r>
              <a:rPr lang="en-US" altLang="en-US" b="1">
                <a:solidFill>
                  <a:srgbClr val="FF0000"/>
                </a:solidFill>
              </a:rPr>
              <a:t>&gt; &lt;/tr&gt;</a:t>
            </a:r>
          </a:p>
          <a:p>
            <a:pPr>
              <a:buFontTx/>
              <a:buNone/>
            </a:pPr>
            <a:r>
              <a:rPr lang="en-US" altLang="en-US" b="1">
                <a:solidFill>
                  <a:srgbClr val="0000CC"/>
                </a:solidFill>
              </a:rPr>
              <a:t>&lt;tr&gt; &lt;td </a:t>
            </a:r>
            <a:r>
              <a:rPr lang="en-US" altLang="en-US" b="1">
                <a:solidFill>
                  <a:srgbClr val="FF0000"/>
                </a:solidFill>
              </a:rPr>
              <a:t>colspan=2</a:t>
            </a:r>
            <a:r>
              <a:rPr lang="en-US" altLang="en-US" b="1">
                <a:solidFill>
                  <a:srgbClr val="0000CC"/>
                </a:solidFill>
              </a:rPr>
              <a:t>&gt; Row 1 Col 1&lt;/td&gt; &lt;/tr&gt;</a:t>
            </a:r>
          </a:p>
          <a:p>
            <a:pPr>
              <a:buFontTx/>
              <a:buNone/>
            </a:pPr>
            <a:r>
              <a:rPr lang="en-US" altLang="en-US" b="1"/>
              <a:t>&lt;tr&gt; &lt;td </a:t>
            </a:r>
            <a:r>
              <a:rPr lang="en-US" altLang="en-US" b="1">
                <a:solidFill>
                  <a:srgbClr val="0000CC"/>
                </a:solidFill>
              </a:rPr>
              <a:t>rowspan=2</a:t>
            </a:r>
            <a:r>
              <a:rPr lang="en-US" altLang="en-US" b="1"/>
              <a:t>&gt;Row 2 Col 1&lt;/td&gt; </a:t>
            </a:r>
          </a:p>
          <a:p>
            <a:pPr>
              <a:buFontTx/>
              <a:buNone/>
            </a:pPr>
            <a:r>
              <a:rPr lang="en-US" altLang="en-US" b="1"/>
              <a:t>&lt;td&gt; Row 2 Col2&lt;/td&gt; &lt;/tr&gt;</a:t>
            </a:r>
          </a:p>
          <a:p>
            <a:pPr>
              <a:buFontTx/>
              <a:buNone/>
            </a:pPr>
            <a:r>
              <a:rPr lang="en-US" altLang="en-US" b="1">
                <a:solidFill>
                  <a:srgbClr val="FF3399"/>
                </a:solidFill>
              </a:rPr>
              <a:t>&lt;tr&gt; &lt;td&gt; Row 3 Col2&lt;/td&gt; &lt;/tr&gt;</a:t>
            </a:r>
          </a:p>
          <a:p>
            <a:pPr>
              <a:buFontTx/>
              <a:buNone/>
            </a:pPr>
            <a:r>
              <a:rPr lang="en-US" altLang="en-US" b="1"/>
              <a:t>&lt;/table&gt;</a:t>
            </a:r>
          </a:p>
          <a:p>
            <a:pPr>
              <a:buFontTx/>
              <a:buNone/>
            </a:pPr>
            <a:endParaRPr lang="en-US" altLang="en-US" b="1"/>
          </a:p>
        </p:txBody>
      </p:sp>
      <p:sp>
        <p:nvSpPr>
          <p:cNvPr id="6" name="Slide Number Placeholder 5"/>
          <p:cNvSpPr>
            <a:spLocks noGrp="1"/>
          </p:cNvSpPr>
          <p:nvPr>
            <p:ph type="sldNum" sz="quarter" idx="12"/>
          </p:nvPr>
        </p:nvSpPr>
        <p:spPr/>
        <p:txBody>
          <a:bodyPr/>
          <a:lstStyle/>
          <a:p>
            <a:fld id="{2227A713-74B8-499D-B0D7-60C24E443117}" type="slidenum">
              <a:rPr lang="ar-SA" altLang="en-US"/>
              <a:pPr/>
              <a:t>94</a:t>
            </a:fld>
            <a:endParaRPr lang="en-US" altLang="en-US"/>
          </a:p>
        </p:txBody>
      </p:sp>
    </p:spTree>
    <p:extLst>
      <p:ext uri="{BB962C8B-B14F-4D97-AF65-F5344CB8AC3E}">
        <p14:creationId xmlns:p14="http://schemas.microsoft.com/office/powerpoint/2010/main" val="316516252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2130425" y="320676"/>
            <a:ext cx="8077200" cy="1020763"/>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flatTx/>
          </a:bodyPr>
          <a:lstStyle/>
          <a:p>
            <a:r>
              <a:rPr lang="en-US" altLang="en-US" sz="3600">
                <a:solidFill>
                  <a:srgbClr val="FFFF00"/>
                </a:solidFill>
              </a:rPr>
              <a:t>Table Data and Table Header Attributes</a:t>
            </a:r>
          </a:p>
        </p:txBody>
      </p:sp>
      <p:graphicFrame>
        <p:nvGraphicFramePr>
          <p:cNvPr id="80923" name="Group 27"/>
          <p:cNvGraphicFramePr>
            <a:graphicFrameLocks noGrp="1"/>
          </p:cNvGraphicFramePr>
          <p:nvPr>
            <p:ph type="tbl" idx="1"/>
          </p:nvPr>
        </p:nvGraphicFramePr>
        <p:xfrm>
          <a:off x="2057401" y="1985963"/>
          <a:ext cx="7929563" cy="3217864"/>
        </p:xfrm>
        <a:graphic>
          <a:graphicData uri="http://schemas.openxmlformats.org/drawingml/2006/table">
            <a:tbl>
              <a:tblPr/>
              <a:tblGrid>
                <a:gridCol w="3965575">
                  <a:extLst>
                    <a:ext uri="{9D8B030D-6E8A-4147-A177-3AD203B41FA5}">
                      <a16:colId xmlns:a16="http://schemas.microsoft.com/office/drawing/2014/main" val="334357980"/>
                    </a:ext>
                  </a:extLst>
                </a:gridCol>
                <a:gridCol w="3963988">
                  <a:extLst>
                    <a:ext uri="{9D8B030D-6E8A-4147-A177-3AD203B41FA5}">
                      <a16:colId xmlns:a16="http://schemas.microsoft.com/office/drawing/2014/main" val="2557118453"/>
                    </a:ext>
                  </a:extLst>
                </a:gridCol>
              </a:tblGrid>
              <a:tr h="758825">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Column 1 Header</a:t>
                      </a:r>
                    </a:p>
                  </a:txBody>
                  <a:tcPr horzOverflow="overflow">
                    <a:lnL w="28575" cap="flat" cmpd="sng" algn="ctr">
                      <a:solidFill>
                        <a:schemeClr val="bg2"/>
                      </a:solidFill>
                      <a:prstDash val="solid"/>
                      <a:round/>
                      <a:headEnd type="none" w="sm" len="sm"/>
                      <a:tailEnd type="none" w="sm" len="sm"/>
                    </a:lnL>
                    <a:lnR w="28575" cap="flat" cmpd="sng" algn="ctr">
                      <a:solidFill>
                        <a:schemeClr val="bg2"/>
                      </a:solidFill>
                      <a:prstDash val="solid"/>
                      <a:round/>
                      <a:headEnd type="none" w="sm" len="sm"/>
                      <a:tailEnd type="none" w="sm" len="sm"/>
                    </a:lnR>
                    <a:lnT w="28575" cap="flat" cmpd="sng" algn="ctr">
                      <a:solidFill>
                        <a:schemeClr val="bg2"/>
                      </a:solidFill>
                      <a:prstDash val="solid"/>
                      <a:round/>
                      <a:headEnd type="none" w="sm" len="sm"/>
                      <a:tailEnd type="none" w="sm" len="sm"/>
                    </a:lnT>
                    <a:lnB w="28575" cap="flat" cmpd="sng" algn="ctr">
                      <a:solidFill>
                        <a:schemeClr val="bg2"/>
                      </a:solidFill>
                      <a:prstDash val="solid"/>
                      <a:round/>
                      <a:headEnd type="none" w="sm" len="sm"/>
                      <a:tailEnd type="none" w="sm" len="sm"/>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Column 2 Header</a:t>
                      </a:r>
                    </a:p>
                  </a:txBody>
                  <a:tcPr horzOverflow="overflow">
                    <a:lnL w="28575" cap="flat" cmpd="sng" algn="ctr">
                      <a:solidFill>
                        <a:schemeClr val="bg2"/>
                      </a:solidFill>
                      <a:prstDash val="solid"/>
                      <a:round/>
                      <a:headEnd type="none" w="sm" len="sm"/>
                      <a:tailEnd type="none" w="sm" len="sm"/>
                    </a:lnL>
                    <a:lnR w="28575" cap="flat" cmpd="sng" algn="ctr">
                      <a:solidFill>
                        <a:schemeClr val="bg2"/>
                      </a:solidFill>
                      <a:prstDash val="solid"/>
                      <a:round/>
                      <a:headEnd type="none" w="sm" len="sm"/>
                      <a:tailEnd type="none" w="sm" len="sm"/>
                    </a:lnR>
                    <a:lnT w="28575" cap="flat" cmpd="sng" algn="ctr">
                      <a:solidFill>
                        <a:schemeClr val="bg2"/>
                      </a:solidFill>
                      <a:prstDash val="solid"/>
                      <a:round/>
                      <a:headEnd type="none" w="sm" len="sm"/>
                      <a:tailEnd type="none" w="sm" len="sm"/>
                    </a:lnT>
                    <a:lnB w="28575" cap="flat" cmpd="sng" algn="ctr">
                      <a:solidFill>
                        <a:schemeClr val="bg2"/>
                      </a:solidFill>
                      <a:prstDash val="solid"/>
                      <a:round/>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2546214991"/>
                  </a:ext>
                </a:extLst>
              </a:tr>
              <a:tr h="80168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Row 1 Col 1</a:t>
                      </a:r>
                    </a:p>
                  </a:txBody>
                  <a:tcPr horzOverflow="overflow">
                    <a:lnL w="28575" cap="flat" cmpd="sng" algn="ctr">
                      <a:solidFill>
                        <a:schemeClr val="bg2"/>
                      </a:solidFill>
                      <a:prstDash val="solid"/>
                      <a:round/>
                      <a:headEnd type="none" w="sm" len="sm"/>
                      <a:tailEnd type="none" w="sm" len="sm"/>
                    </a:lnL>
                    <a:lnR>
                      <a:noFill/>
                    </a:lnR>
                    <a:lnT w="28575" cap="flat" cmpd="sng" algn="ctr">
                      <a:solidFill>
                        <a:schemeClr val="bg2"/>
                      </a:solidFill>
                      <a:prstDash val="solid"/>
                      <a:round/>
                      <a:headEnd type="none" w="sm" len="sm"/>
                      <a:tailEnd type="none" w="sm" len="sm"/>
                    </a:lnT>
                    <a:lnB w="28575" cap="flat" cmpd="sng" algn="ctr">
                      <a:solidFill>
                        <a:schemeClr val="bg2"/>
                      </a:solidFill>
                      <a:prstDash val="solid"/>
                      <a:round/>
                      <a:headEnd type="none" w="sm" len="sm"/>
                      <a:tailEnd type="none" w="sm" len="sm"/>
                    </a:lnB>
                    <a:lnTlToBr>
                      <a:noFill/>
                    </a:lnTlToBr>
                    <a:lnBlToTr>
                      <a:noFill/>
                    </a:lnBlToTr>
                    <a:solidFill>
                      <a:srgbClr val="FFFF00"/>
                    </a:solid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a:txBody>
                  <a:tcPr horzOverflow="overflow">
                    <a:lnL>
                      <a:noFill/>
                    </a:lnL>
                    <a:lnR w="28575" cap="flat" cmpd="sng" algn="ctr">
                      <a:solidFill>
                        <a:schemeClr val="bg2"/>
                      </a:solidFill>
                      <a:prstDash val="solid"/>
                      <a:round/>
                      <a:headEnd type="none" w="sm" len="sm"/>
                      <a:tailEnd type="none" w="sm" len="sm"/>
                    </a:lnR>
                    <a:lnT w="28575" cap="flat" cmpd="sng" algn="ctr">
                      <a:solidFill>
                        <a:schemeClr val="bg2"/>
                      </a:solidFill>
                      <a:prstDash val="solid"/>
                      <a:round/>
                      <a:headEnd type="none" w="sm" len="sm"/>
                      <a:tailEnd type="none" w="sm" len="sm"/>
                    </a:lnT>
                    <a:lnB w="28575" cap="flat" cmpd="sng" algn="ctr">
                      <a:solidFill>
                        <a:schemeClr val="bg2"/>
                      </a:solidFill>
                      <a:prstDash val="solid"/>
                      <a:round/>
                      <a:headEnd type="none" w="sm" len="sm"/>
                      <a:tailEnd type="none" w="sm" len="sm"/>
                    </a:lnB>
                    <a:lnTlToBr>
                      <a:noFill/>
                    </a:lnTlToBr>
                    <a:lnBlToTr>
                      <a:noFill/>
                    </a:lnBlToTr>
                    <a:solidFill>
                      <a:srgbClr val="FFFF00"/>
                    </a:solidFill>
                  </a:tcPr>
                </a:tc>
                <a:extLst>
                  <a:ext uri="{0D108BD9-81ED-4DB2-BD59-A6C34878D82A}">
                    <a16:rowId xmlns:a16="http://schemas.microsoft.com/office/drawing/2014/main" val="1456819130"/>
                  </a:ext>
                </a:extLst>
              </a:tr>
              <a:tr h="94138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00" b="0" i="0" u="none" strike="noStrike" cap="none" normalizeH="0" baseline="0" smtClean="0">
                        <a:ln>
                          <a:noFill/>
                        </a:ln>
                        <a:solidFill>
                          <a:srgbClr val="0000CC"/>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00" b="0" i="0" u="none" strike="noStrike" cap="none" normalizeH="0" baseline="0" smtClean="0">
                        <a:ln>
                          <a:noFill/>
                        </a:ln>
                        <a:solidFill>
                          <a:srgbClr val="0000CC"/>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00" b="0" i="0" u="none" strike="noStrike" cap="none" normalizeH="0" baseline="0" smtClean="0">
                        <a:ln>
                          <a:noFill/>
                        </a:ln>
                        <a:solidFill>
                          <a:srgbClr val="0000CC"/>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00" b="0" i="0" u="none" strike="noStrike" cap="none" normalizeH="0" baseline="0" smtClean="0">
                        <a:ln>
                          <a:noFill/>
                        </a:ln>
                        <a:solidFill>
                          <a:srgbClr val="0000CC"/>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00" b="0" i="0" u="none" strike="noStrike" cap="none" normalizeH="0" baseline="0" smtClean="0">
                        <a:ln>
                          <a:noFill/>
                        </a:ln>
                        <a:solidFill>
                          <a:srgbClr val="0000CC"/>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00" b="0" i="0" u="none" strike="noStrike" cap="none" normalizeH="0" baseline="0" smtClean="0">
                        <a:ln>
                          <a:noFill/>
                        </a:ln>
                        <a:solidFill>
                          <a:srgbClr val="0000CC"/>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00" b="0" i="0" u="none" strike="noStrike" cap="none" normalizeH="0" baseline="0" smtClean="0">
                        <a:ln>
                          <a:noFill/>
                        </a:ln>
                        <a:solidFill>
                          <a:srgbClr val="0000CC"/>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smtClean="0">
                          <a:ln>
                            <a:noFill/>
                          </a:ln>
                          <a:solidFill>
                            <a:srgbClr val="0000CC"/>
                          </a:solidFill>
                          <a:effectLst/>
                          <a:latin typeface="Arial" panose="020B0604020202020204" pitchFamily="34" charset="0"/>
                          <a:cs typeface="Arial" panose="020B0604020202020204" pitchFamily="34" charset="0"/>
                        </a:rPr>
                        <a:t>Row 2 Col 1</a:t>
                      </a:r>
                    </a:p>
                  </a:txBody>
                  <a:tcPr horzOverflow="overflow">
                    <a:lnL w="28575" cap="flat" cmpd="sng" algn="ctr">
                      <a:solidFill>
                        <a:schemeClr val="bg2"/>
                      </a:solidFill>
                      <a:prstDash val="solid"/>
                      <a:round/>
                      <a:headEnd type="none" w="sm" len="sm"/>
                      <a:tailEnd type="none" w="sm" len="sm"/>
                    </a:lnL>
                    <a:lnR w="28575" cap="flat" cmpd="sng" algn="ctr">
                      <a:solidFill>
                        <a:schemeClr val="bg2"/>
                      </a:solidFill>
                      <a:prstDash val="solid"/>
                      <a:round/>
                      <a:headEnd type="none" w="sm" len="sm"/>
                      <a:tailEnd type="none" w="sm" len="sm"/>
                    </a:lnR>
                    <a:lnT w="28575" cap="flat" cmpd="sng" algn="ctr">
                      <a:solidFill>
                        <a:schemeClr val="bg2"/>
                      </a:solidFill>
                      <a:prstDash val="solid"/>
                      <a:round/>
                      <a:headEnd type="none" w="sm" len="sm"/>
                      <a:tailEnd type="none" w="sm" len="sm"/>
                    </a:lnT>
                    <a:lnB>
                      <a:noFill/>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smtClean="0">
                          <a:ln>
                            <a:noFill/>
                          </a:ln>
                          <a:solidFill>
                            <a:srgbClr val="0000CC"/>
                          </a:solidFill>
                          <a:effectLst/>
                          <a:latin typeface="Arial" panose="020B0604020202020204" pitchFamily="34" charset="0"/>
                          <a:cs typeface="Arial" panose="020B0604020202020204" pitchFamily="34" charset="0"/>
                        </a:rPr>
                        <a:t>Row 2 Col 2</a:t>
                      </a:r>
                    </a:p>
                  </a:txBody>
                  <a:tcPr horzOverflow="overflow">
                    <a:lnL w="28575" cap="flat" cmpd="sng" algn="ctr">
                      <a:solidFill>
                        <a:schemeClr val="bg2"/>
                      </a:solidFill>
                      <a:prstDash val="solid"/>
                      <a:round/>
                      <a:headEnd type="none" w="sm" len="sm"/>
                      <a:tailEnd type="none" w="sm" len="sm"/>
                    </a:lnL>
                    <a:lnR w="28575" cap="flat" cmpd="sng" algn="ctr">
                      <a:solidFill>
                        <a:schemeClr val="bg2"/>
                      </a:solidFill>
                      <a:prstDash val="solid"/>
                      <a:round/>
                      <a:headEnd type="none" w="sm" len="sm"/>
                      <a:tailEnd type="none" w="sm" len="sm"/>
                    </a:lnR>
                    <a:lnT w="28575" cap="flat" cmpd="sng" algn="ctr">
                      <a:solidFill>
                        <a:schemeClr val="bg2"/>
                      </a:solidFill>
                      <a:prstDash val="solid"/>
                      <a:round/>
                      <a:headEnd type="none" w="sm" len="sm"/>
                      <a:tailEnd type="none" w="sm" len="sm"/>
                    </a:lnT>
                    <a:lnB w="28575" cap="flat" cmpd="sng" algn="ctr">
                      <a:solidFill>
                        <a:schemeClr val="bg2"/>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432478336"/>
                  </a:ext>
                </a:extLst>
              </a:tr>
              <a:tr h="71596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a:txBody>
                  <a:tcPr horzOverflow="overflow">
                    <a:lnL w="28575" cap="flat" cmpd="sng" algn="ctr">
                      <a:solidFill>
                        <a:schemeClr val="bg2"/>
                      </a:solidFill>
                      <a:prstDash val="solid"/>
                      <a:round/>
                      <a:headEnd type="none" w="sm" len="sm"/>
                      <a:tailEnd type="none" w="sm" len="sm"/>
                    </a:lnL>
                    <a:lnR w="28575" cap="flat" cmpd="sng" algn="ctr">
                      <a:solidFill>
                        <a:schemeClr val="bg2"/>
                      </a:solidFill>
                      <a:prstDash val="solid"/>
                      <a:round/>
                      <a:headEnd type="none" w="sm" len="sm"/>
                      <a:tailEnd type="none" w="sm" len="sm"/>
                    </a:lnR>
                    <a:lnT>
                      <a:noFill/>
                    </a:lnT>
                    <a:lnB w="28575" cap="flat" cmpd="sng" algn="ctr">
                      <a:solidFill>
                        <a:schemeClr val="bg2"/>
                      </a:solidFill>
                      <a:prstDash val="solid"/>
                      <a:round/>
                      <a:headEnd type="none" w="sm" len="sm"/>
                      <a:tailEnd type="none" w="sm" len="sm"/>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smtClean="0">
                          <a:ln>
                            <a:noFill/>
                          </a:ln>
                          <a:solidFill>
                            <a:schemeClr val="tx1"/>
                          </a:solidFill>
                          <a:effectLst/>
                          <a:latin typeface="Arial" panose="020B0604020202020204" pitchFamily="34" charset="0"/>
                          <a:cs typeface="Arial" panose="020B0604020202020204" pitchFamily="34" charset="0"/>
                        </a:rPr>
                        <a:t>Row 3 Col 2</a:t>
                      </a:r>
                    </a:p>
                  </a:txBody>
                  <a:tcPr horzOverflow="overflow">
                    <a:lnL w="28575" cap="flat" cmpd="sng" algn="ctr">
                      <a:solidFill>
                        <a:schemeClr val="bg2"/>
                      </a:solidFill>
                      <a:prstDash val="solid"/>
                      <a:round/>
                      <a:headEnd type="none" w="sm" len="sm"/>
                      <a:tailEnd type="none" w="sm" len="sm"/>
                    </a:lnL>
                    <a:lnR w="28575" cap="flat" cmpd="sng" algn="ctr">
                      <a:solidFill>
                        <a:schemeClr val="bg2"/>
                      </a:solidFill>
                      <a:prstDash val="solid"/>
                      <a:round/>
                      <a:headEnd type="none" w="sm" len="sm"/>
                      <a:tailEnd type="none" w="sm" len="sm"/>
                    </a:lnR>
                    <a:lnT w="28575" cap="flat" cmpd="sng" algn="ctr">
                      <a:solidFill>
                        <a:schemeClr val="bg2"/>
                      </a:solidFill>
                      <a:prstDash val="solid"/>
                      <a:round/>
                      <a:headEnd type="none" w="sm" len="sm"/>
                      <a:tailEnd type="none" w="sm" len="sm"/>
                    </a:lnT>
                    <a:lnB w="28575" cap="flat" cmpd="sng" algn="ctr">
                      <a:solidFill>
                        <a:schemeClr val="bg2"/>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795799859"/>
                  </a:ext>
                </a:extLst>
              </a:tr>
            </a:tbl>
          </a:graphicData>
        </a:graphic>
      </p:graphicFrame>
      <p:sp>
        <p:nvSpPr>
          <p:cNvPr id="23" name="Slide Number Placeholder 5"/>
          <p:cNvSpPr>
            <a:spLocks noGrp="1"/>
          </p:cNvSpPr>
          <p:nvPr>
            <p:ph type="sldNum" sz="quarter" idx="12"/>
          </p:nvPr>
        </p:nvSpPr>
        <p:spPr/>
        <p:txBody>
          <a:bodyPr/>
          <a:lstStyle/>
          <a:p>
            <a:fld id="{BEC55AB3-FBD7-40E9-9C81-167A927D138B}" type="slidenum">
              <a:rPr lang="ar-SA" altLang="en-US"/>
              <a:pPr/>
              <a:t>95</a:t>
            </a:fld>
            <a:endParaRPr lang="en-US" altLang="en-US"/>
          </a:p>
        </p:txBody>
      </p:sp>
    </p:spTree>
    <p:extLst>
      <p:ext uri="{BB962C8B-B14F-4D97-AF65-F5344CB8AC3E}">
        <p14:creationId xmlns:p14="http://schemas.microsoft.com/office/powerpoint/2010/main" val="133076645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2" name="Rectangle 4"/>
          <p:cNvSpPr>
            <a:spLocks noGrp="1" noChangeArrowheads="1"/>
          </p:cNvSpPr>
          <p:nvPr>
            <p:ph type="title"/>
          </p:nvPr>
        </p:nvSpPr>
        <p:spPr>
          <a:xfrm>
            <a:off x="1981200" y="0"/>
            <a:ext cx="8229600" cy="1143000"/>
          </a:xfrm>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a:flatTx/>
          </a:bodyPr>
          <a:lstStyle/>
          <a:p>
            <a:r>
              <a:rPr lang="en-US" altLang="en-US">
                <a:solidFill>
                  <a:srgbClr val="FFFF00"/>
                </a:solidFill>
              </a:rPr>
              <a:t>What will be the output?</a:t>
            </a:r>
          </a:p>
        </p:txBody>
      </p:sp>
      <p:sp>
        <p:nvSpPr>
          <p:cNvPr id="145411" name="Rectangle 3"/>
          <p:cNvSpPr>
            <a:spLocks noGrp="1" noChangeArrowheads="1"/>
          </p:cNvSpPr>
          <p:nvPr>
            <p:ph idx="1"/>
          </p:nvPr>
        </p:nvSpPr>
        <p:spPr>
          <a:xfrm>
            <a:off x="1828800" y="1600200"/>
            <a:ext cx="8305800" cy="5105400"/>
          </a:xfrm>
        </p:spPr>
        <p:txBody>
          <a:bodyPr/>
          <a:lstStyle/>
          <a:p>
            <a:pPr lvl="2">
              <a:buFontTx/>
              <a:buNone/>
            </a:pPr>
            <a:r>
              <a:rPr lang="en-US" altLang="en-US" b="1">
                <a:solidFill>
                  <a:srgbClr val="FF0000"/>
                </a:solidFill>
              </a:rPr>
              <a:t>&lt;TABLE BORDER width=“750”&gt;</a:t>
            </a:r>
            <a:r>
              <a:rPr lang="en-US" altLang="en-US" b="1"/>
              <a:t> </a:t>
            </a:r>
          </a:p>
          <a:p>
            <a:pPr lvl="2">
              <a:buFontTx/>
              <a:buNone/>
            </a:pPr>
            <a:r>
              <a:rPr lang="en-US" altLang="en-US" b="1"/>
              <a:t>&lt;TR&gt; &lt;TD colspan=“4” align=“center”&gt;Page Banner&lt;/TD&gt;&lt;/TR&gt;   </a:t>
            </a:r>
          </a:p>
          <a:p>
            <a:pPr lvl="2">
              <a:buFontTx/>
              <a:buNone/>
            </a:pPr>
            <a:endParaRPr lang="en-US" altLang="en-US" b="1"/>
          </a:p>
          <a:p>
            <a:pPr lvl="2">
              <a:buFontTx/>
              <a:buNone/>
            </a:pPr>
            <a:r>
              <a:rPr lang="en-US" altLang="en-US" b="1"/>
              <a:t>&lt;TR&gt; &lt;TD </a:t>
            </a:r>
            <a:r>
              <a:rPr lang="en-US" altLang="en-US" b="1">
                <a:solidFill>
                  <a:srgbClr val="0000FF"/>
                </a:solidFill>
              </a:rPr>
              <a:t>rowspan=“2”</a:t>
            </a:r>
            <a:r>
              <a:rPr lang="en-US" altLang="en-US" b="1"/>
              <a:t> width=“25%”&gt;Nav Links&lt;/TD&gt;</a:t>
            </a:r>
            <a:r>
              <a:rPr lang="en-US" altLang="en-US" b="1">
                <a:solidFill>
                  <a:srgbClr val="0000CC"/>
                </a:solidFill>
              </a:rPr>
              <a:t>&lt;TD</a:t>
            </a:r>
            <a:r>
              <a:rPr lang="en-US" altLang="en-US" b="1"/>
              <a:t> </a:t>
            </a:r>
            <a:r>
              <a:rPr lang="en-US" altLang="en-US" b="1">
                <a:solidFill>
                  <a:srgbClr val="0000CC"/>
                </a:solidFill>
              </a:rPr>
              <a:t>colspan=“2”&gt;Feature</a:t>
            </a:r>
            <a:r>
              <a:rPr lang="en-US" altLang="en-US" b="1"/>
              <a:t> </a:t>
            </a:r>
            <a:r>
              <a:rPr lang="en-US" altLang="en-US" b="1">
                <a:solidFill>
                  <a:srgbClr val="0000CC"/>
                </a:solidFill>
              </a:rPr>
              <a:t>Article&lt;/TD</a:t>
            </a:r>
            <a:r>
              <a:rPr lang="en-US" altLang="en-US" b="1"/>
              <a:t>&gt; &lt;TD </a:t>
            </a:r>
            <a:r>
              <a:rPr lang="en-US" altLang="en-US" b="1">
                <a:solidFill>
                  <a:srgbClr val="0000FF"/>
                </a:solidFill>
              </a:rPr>
              <a:t>rowspan=“2”</a:t>
            </a:r>
            <a:r>
              <a:rPr lang="en-US" altLang="en-US" b="1"/>
              <a:t> width=“25%”&gt;Linked Ads&lt;/TD&gt;&lt;/TR&gt;</a:t>
            </a:r>
          </a:p>
          <a:p>
            <a:pPr lvl="2">
              <a:buFontTx/>
              <a:buNone/>
            </a:pPr>
            <a:endParaRPr lang="en-US" altLang="en-US" b="1"/>
          </a:p>
          <a:p>
            <a:pPr lvl="2">
              <a:buFontTx/>
              <a:buNone/>
            </a:pPr>
            <a:r>
              <a:rPr lang="en-US" altLang="en-US" b="1"/>
              <a:t>	&lt;TR&gt;&lt;TD </a:t>
            </a:r>
            <a:r>
              <a:rPr lang="en-US" altLang="en-US" b="1">
                <a:solidFill>
                  <a:srgbClr val="FF3300"/>
                </a:solidFill>
              </a:rPr>
              <a:t>width=“25%”</a:t>
            </a:r>
            <a:r>
              <a:rPr lang="en-US" altLang="en-US" b="1"/>
              <a:t>&gt;News Column 1 &lt;/TD&gt; &lt;TD </a:t>
            </a:r>
            <a:r>
              <a:rPr lang="en-US" altLang="en-US" b="1">
                <a:solidFill>
                  <a:srgbClr val="FF3300"/>
                </a:solidFill>
              </a:rPr>
              <a:t>width=“25%”</a:t>
            </a:r>
            <a:r>
              <a:rPr lang="en-US" altLang="en-US" b="1"/>
              <a:t>&gt;&lt;News Column 2 &lt;/TD&gt;&lt;/TR&gt;</a:t>
            </a:r>
          </a:p>
          <a:p>
            <a:pPr lvl="2">
              <a:buFontTx/>
              <a:buNone/>
            </a:pPr>
            <a:r>
              <a:rPr lang="en-US" altLang="en-US" b="1">
                <a:solidFill>
                  <a:srgbClr val="FF0000"/>
                </a:solidFill>
              </a:rPr>
              <a:t>&lt;/TABLE&gt;</a:t>
            </a:r>
          </a:p>
          <a:p>
            <a:pPr>
              <a:buFontTx/>
              <a:buNone/>
            </a:pPr>
            <a:endParaRPr lang="en-US" altLang="en-US" sz="2400" b="1">
              <a:solidFill>
                <a:srgbClr val="FF0000"/>
              </a:solidFill>
            </a:endParaRPr>
          </a:p>
        </p:txBody>
      </p:sp>
      <p:sp>
        <p:nvSpPr>
          <p:cNvPr id="6" name="Slide Number Placeholder 5"/>
          <p:cNvSpPr>
            <a:spLocks noGrp="1"/>
          </p:cNvSpPr>
          <p:nvPr>
            <p:ph type="sldNum" sz="quarter" idx="12"/>
          </p:nvPr>
        </p:nvSpPr>
        <p:spPr/>
        <p:txBody>
          <a:bodyPr/>
          <a:lstStyle/>
          <a:p>
            <a:fld id="{BB7C75E4-06B1-4D8A-B641-088A54138342}" type="slidenum">
              <a:rPr lang="ar-SA" altLang="en-US"/>
              <a:pPr/>
              <a:t>96</a:t>
            </a:fld>
            <a:endParaRPr lang="en-US" altLang="en-US"/>
          </a:p>
        </p:txBody>
      </p:sp>
    </p:spTree>
    <p:extLst>
      <p:ext uri="{BB962C8B-B14F-4D97-AF65-F5344CB8AC3E}">
        <p14:creationId xmlns:p14="http://schemas.microsoft.com/office/powerpoint/2010/main" val="379298561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7" name="Rectangle 5"/>
          <p:cNvSpPr>
            <a:spLocks noGrp="1" noChangeArrowheads="1"/>
          </p:cNvSpPr>
          <p:nvPr>
            <p:ph type="title"/>
          </p:nvPr>
        </p:nvSpPr>
        <p:spPr>
          <a:xfrm>
            <a:off x="2057400" y="1"/>
            <a:ext cx="8229600" cy="944563"/>
          </a:xfrm>
          <a:solidFill>
            <a:schemeClr val="tx2"/>
          </a:solidFill>
          <a:ln/>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a:extLst>
            <a:ext uri="{91240B29-F687-4F45-9708-019B960494DF}">
              <a14:hiddenLine xmlns:a14="http://schemas.microsoft.com/office/drawing/2010/main">
                <a:noFill/>
              </a14:hiddenLine>
            </a:ext>
          </a:extLst>
        </p:spPr>
        <p:txBody>
          <a:bodyPr>
            <a:flatTx/>
          </a:bodyPr>
          <a:lstStyle/>
          <a:p>
            <a:r>
              <a:rPr lang="en-US" altLang="en-US">
                <a:solidFill>
                  <a:srgbClr val="FFFF00"/>
                </a:solidFill>
              </a:rPr>
              <a:t>The Output</a:t>
            </a:r>
            <a:endParaRPr lang="en-US" altLang="en-US" b="1">
              <a:solidFill>
                <a:srgbClr val="FFFF00"/>
              </a:solidFill>
            </a:endParaRPr>
          </a:p>
        </p:txBody>
      </p:sp>
      <p:pic>
        <p:nvPicPr>
          <p:cNvPr id="146436" name="Picture 4" descr="Fig05-26"/>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444346" y="1846263"/>
            <a:ext cx="5363633" cy="40227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46B97774-D8EB-40F3-A133-21D77967942F}" type="slidenum">
              <a:rPr lang="ar-SA" altLang="en-US"/>
              <a:pPr/>
              <a:t>97</a:t>
            </a:fld>
            <a:endParaRPr lang="en-US" altLang="en-US"/>
          </a:p>
        </p:txBody>
      </p:sp>
    </p:spTree>
    <p:extLst>
      <p:ext uri="{BB962C8B-B14F-4D97-AF65-F5344CB8AC3E}">
        <p14:creationId xmlns:p14="http://schemas.microsoft.com/office/powerpoint/2010/main" val="199618044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1981200" y="0"/>
            <a:ext cx="8229600" cy="8382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normAutofit fontScale="90000"/>
            <a:flatTx/>
          </a:bodyPr>
          <a:lstStyle/>
          <a:p>
            <a:r>
              <a:rPr lang="en-US" altLang="en-US" sz="6000" b="1">
                <a:solidFill>
                  <a:srgbClr val="FFFF00"/>
                </a:solidFill>
                <a:latin typeface="Perpetua Titling MT" panose="02020502060505020804" pitchFamily="18" charset="0"/>
              </a:rPr>
              <a:t>Forms</a:t>
            </a:r>
          </a:p>
        </p:txBody>
      </p:sp>
      <p:sp>
        <p:nvSpPr>
          <p:cNvPr id="102403" name="Rectangle 3"/>
          <p:cNvSpPr>
            <a:spLocks noGrp="1" noChangeArrowheads="1"/>
          </p:cNvSpPr>
          <p:nvPr>
            <p:ph idx="1"/>
          </p:nvPr>
        </p:nvSpPr>
        <p:spPr>
          <a:xfrm>
            <a:off x="2209800" y="1066800"/>
            <a:ext cx="7772400" cy="5638800"/>
          </a:xfrm>
          <a:solidFill>
            <a:schemeClr val="accent1"/>
          </a:solidFill>
        </p:spPr>
        <p:txBody>
          <a:bodyPr/>
          <a:lstStyle/>
          <a:p>
            <a:pPr marL="609600" indent="-609600">
              <a:buClr>
                <a:schemeClr val="accent2"/>
              </a:buClr>
              <a:buFont typeface="Wingdings" panose="05000000000000000000" pitchFamily="2" charset="2"/>
              <a:buChar char="§"/>
            </a:pPr>
            <a:r>
              <a:rPr lang="en-US" altLang="en-US" sz="2000"/>
              <a:t>Forms add the ability to web pages to not only provide the person viewing the document with dynamic information but also to obtain information from the person viewing it, and process the information.</a:t>
            </a:r>
          </a:p>
          <a:p>
            <a:pPr marL="609600" indent="-609600">
              <a:buClr>
                <a:schemeClr val="accent2"/>
              </a:buClr>
              <a:buNone/>
            </a:pPr>
            <a:r>
              <a:rPr lang="en-US" altLang="en-US" sz="2000" b="1" i="1"/>
              <a:t>Objectives:</a:t>
            </a:r>
          </a:p>
          <a:p>
            <a:pPr marL="609600" indent="-609600">
              <a:buClr>
                <a:schemeClr val="accent2"/>
              </a:buClr>
              <a:buNone/>
            </a:pPr>
            <a:r>
              <a:rPr lang="en-US" altLang="en-US" sz="2000"/>
              <a:t>Upon completing this section, you should be able to</a:t>
            </a:r>
          </a:p>
          <a:p>
            <a:pPr marL="609600" indent="-609600">
              <a:buClr>
                <a:schemeClr val="accent2"/>
              </a:buClr>
              <a:buFont typeface="Wingdings" panose="05000000000000000000" pitchFamily="2" charset="2"/>
              <a:buAutoNum type="arabicPeriod"/>
            </a:pPr>
            <a:r>
              <a:rPr lang="en-US" altLang="en-US" sz="2000"/>
              <a:t>Create a FORM.</a:t>
            </a:r>
          </a:p>
          <a:p>
            <a:pPr marL="609600" indent="-609600">
              <a:buClr>
                <a:schemeClr val="accent2"/>
              </a:buClr>
              <a:buFont typeface="Wingdings" panose="05000000000000000000" pitchFamily="2" charset="2"/>
              <a:buAutoNum type="arabicPeriod"/>
            </a:pPr>
            <a:r>
              <a:rPr lang="en-US" altLang="en-US" sz="2000"/>
              <a:t>Add elements to a FORM.</a:t>
            </a:r>
          </a:p>
          <a:p>
            <a:pPr marL="609600" indent="-609600">
              <a:buClr>
                <a:schemeClr val="accent2"/>
              </a:buClr>
              <a:buFont typeface="Wingdings" panose="05000000000000000000" pitchFamily="2" charset="2"/>
              <a:buAutoNum type="arabicPeriod"/>
            </a:pPr>
            <a:r>
              <a:rPr lang="en-US" altLang="en-US" sz="2000"/>
              <a:t>Define CGI </a:t>
            </a:r>
            <a:r>
              <a:rPr lang="en-US" altLang="en-US"/>
              <a:t>(Common Gateway Interface).</a:t>
            </a:r>
            <a:endParaRPr lang="en-US" altLang="en-US" sz="2000"/>
          </a:p>
          <a:p>
            <a:pPr marL="609600" indent="-609600">
              <a:buClr>
                <a:schemeClr val="accent2"/>
              </a:buClr>
              <a:buFont typeface="Wingdings" panose="05000000000000000000" pitchFamily="2" charset="2"/>
              <a:buAutoNum type="arabicPeriod"/>
            </a:pPr>
            <a:r>
              <a:rPr lang="en-US" altLang="en-US" sz="2000"/>
              <a:t>Describe the purpose of a CGI Application.</a:t>
            </a:r>
          </a:p>
          <a:p>
            <a:pPr marL="609600" indent="-609600">
              <a:buClr>
                <a:schemeClr val="accent2"/>
              </a:buClr>
              <a:buFont typeface="Wingdings" panose="05000000000000000000" pitchFamily="2" charset="2"/>
              <a:buAutoNum type="arabicPeriod"/>
            </a:pPr>
            <a:r>
              <a:rPr lang="en-US" altLang="en-US" sz="2000"/>
              <a:t>Specify an action for the FORM.</a:t>
            </a:r>
          </a:p>
          <a:p>
            <a:pPr marL="609600" indent="-609600">
              <a:buClr>
                <a:schemeClr val="accent2"/>
              </a:buClr>
              <a:buFont typeface="Wingdings" panose="05000000000000000000" pitchFamily="2" charset="2"/>
              <a:buChar char="§"/>
            </a:pPr>
            <a:r>
              <a:rPr lang="en-US" altLang="en-US" sz="2000"/>
              <a:t>Forms work in all browsers.</a:t>
            </a:r>
          </a:p>
          <a:p>
            <a:pPr marL="609600" indent="-609600">
              <a:buClr>
                <a:schemeClr val="accent2"/>
              </a:buClr>
              <a:buFont typeface="Wingdings" panose="05000000000000000000" pitchFamily="2" charset="2"/>
              <a:buChar char="§"/>
            </a:pPr>
            <a:r>
              <a:rPr lang="en-US" altLang="en-US" sz="2000"/>
              <a:t>Forms are Platform Independent.</a:t>
            </a:r>
          </a:p>
        </p:txBody>
      </p:sp>
      <p:sp>
        <p:nvSpPr>
          <p:cNvPr id="6" name="Slide Number Placeholder 5"/>
          <p:cNvSpPr>
            <a:spLocks noGrp="1"/>
          </p:cNvSpPr>
          <p:nvPr>
            <p:ph type="sldNum" sz="quarter" idx="12"/>
          </p:nvPr>
        </p:nvSpPr>
        <p:spPr/>
        <p:txBody>
          <a:bodyPr/>
          <a:lstStyle/>
          <a:p>
            <a:fld id="{077A68A0-B201-4387-AE71-9D9598B17332}" type="slidenum">
              <a:rPr lang="ar-SA" altLang="en-US"/>
              <a:pPr/>
              <a:t>98</a:t>
            </a:fld>
            <a:endParaRPr lang="en-US" altLang="en-US"/>
          </a:p>
        </p:txBody>
      </p:sp>
    </p:spTree>
    <p:extLst>
      <p:ext uri="{BB962C8B-B14F-4D97-AF65-F5344CB8AC3E}">
        <p14:creationId xmlns:p14="http://schemas.microsoft.com/office/powerpoint/2010/main" val="346070767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2130425" y="274638"/>
            <a:ext cx="7931150" cy="685800"/>
          </a:xfrm>
          <a:solidFill>
            <a:schemeClr val="tx2"/>
          </a:solidFill>
          <a:scene3d>
            <a:camera prst="legacyObliqueBottomLeft"/>
            <a:lightRig rig="legacyFlat3" dir="t"/>
          </a:scene3d>
          <a:sp3d extrusionH="430200" prstMaterial="legacyMatte">
            <a:bevelT w="13500" h="13500" prst="angle"/>
            <a:bevelB w="13500" h="13500" prst="angle"/>
            <a:extrusionClr>
              <a:schemeClr val="tx2"/>
            </a:extrusionClr>
            <a:contourClr>
              <a:schemeClr val="tx2"/>
            </a:contourClr>
          </a:sp3d>
        </p:spPr>
        <p:txBody>
          <a:bodyPr>
            <a:normAutofit fontScale="90000"/>
            <a:flatTx/>
          </a:bodyPr>
          <a:lstStyle/>
          <a:p>
            <a:r>
              <a:rPr lang="en-US" altLang="en-US" sz="6600" b="1">
                <a:solidFill>
                  <a:srgbClr val="FFFF00"/>
                </a:solidFill>
                <a:latin typeface="Perpetua Titling MT" panose="02020502060505020804" pitchFamily="18" charset="0"/>
              </a:rPr>
              <a:t>Forms</a:t>
            </a:r>
          </a:p>
        </p:txBody>
      </p:sp>
      <p:sp>
        <p:nvSpPr>
          <p:cNvPr id="103427" name="Rectangle 3"/>
          <p:cNvSpPr>
            <a:spLocks noGrp="1" noChangeArrowheads="1"/>
          </p:cNvSpPr>
          <p:nvPr>
            <p:ph idx="1"/>
          </p:nvPr>
        </p:nvSpPr>
        <p:spPr>
          <a:xfrm>
            <a:off x="1752600" y="1371600"/>
            <a:ext cx="8686800" cy="5029200"/>
          </a:xfrm>
          <a:solidFill>
            <a:schemeClr val="accent1"/>
          </a:solidFill>
        </p:spPr>
        <p:txBody>
          <a:bodyPr/>
          <a:lstStyle/>
          <a:p>
            <a:pPr>
              <a:buClr>
                <a:schemeClr val="accent2"/>
              </a:buClr>
              <a:buFont typeface="Wingdings" panose="05000000000000000000" pitchFamily="2" charset="2"/>
              <a:buChar char="§"/>
            </a:pPr>
            <a:r>
              <a:rPr lang="en-US" altLang="en-US" sz="2000"/>
              <a:t>To insert a form we use the &lt;FORM&gt;&lt;/FORM&gt; tags. The rest of the form elements must be inserted in between the form tags.</a:t>
            </a:r>
          </a:p>
          <a:p>
            <a:pPr>
              <a:buClr>
                <a:schemeClr val="accent2"/>
              </a:buClr>
              <a:buFont typeface="Wingdings" panose="05000000000000000000" pitchFamily="2" charset="2"/>
              <a:buNone/>
            </a:pPr>
            <a:r>
              <a:rPr lang="en-US" altLang="en-US" sz="2000"/>
              <a:t>&lt;HTML&gt; &lt;HEAD&gt;</a:t>
            </a:r>
          </a:p>
          <a:p>
            <a:pPr>
              <a:buClr>
                <a:schemeClr val="accent2"/>
              </a:buClr>
              <a:buFont typeface="Wingdings" panose="05000000000000000000" pitchFamily="2" charset="2"/>
              <a:buNone/>
            </a:pPr>
            <a:r>
              <a:rPr lang="en-US" altLang="en-US" sz="2000"/>
              <a:t>&lt;TITLE&gt; Sample Form&lt;/TITLE&gt;</a:t>
            </a:r>
          </a:p>
          <a:p>
            <a:pPr>
              <a:buClr>
                <a:schemeClr val="accent2"/>
              </a:buClr>
              <a:buFont typeface="Wingdings" panose="05000000000000000000" pitchFamily="2" charset="2"/>
              <a:buNone/>
            </a:pPr>
            <a:r>
              <a:rPr lang="en-US" altLang="en-US" sz="2000"/>
              <a:t>&lt;/HEAD&gt;</a:t>
            </a:r>
          </a:p>
          <a:p>
            <a:pPr>
              <a:buClr>
                <a:schemeClr val="accent2"/>
              </a:buClr>
              <a:buFont typeface="Wingdings" panose="05000000000000000000" pitchFamily="2" charset="2"/>
              <a:buNone/>
            </a:pPr>
            <a:r>
              <a:rPr lang="en-US" altLang="en-US" sz="2000"/>
              <a:t>&lt;BODY BGCOLOR=“FFFFFF”&gt;</a:t>
            </a:r>
          </a:p>
          <a:p>
            <a:pPr>
              <a:buClr>
                <a:schemeClr val="accent2"/>
              </a:buClr>
              <a:buFont typeface="Wingdings" panose="05000000000000000000" pitchFamily="2" charset="2"/>
              <a:buNone/>
            </a:pPr>
            <a:r>
              <a:rPr lang="en-US" altLang="en-US" sz="2000"/>
              <a:t>&lt;</a:t>
            </a:r>
            <a:r>
              <a:rPr lang="en-US" altLang="en-US" sz="2000">
                <a:solidFill>
                  <a:srgbClr val="FF0000"/>
                </a:solidFill>
              </a:rPr>
              <a:t>FORM</a:t>
            </a:r>
            <a:r>
              <a:rPr lang="en-US" altLang="en-US" sz="2000"/>
              <a:t> ACTION = </a:t>
            </a:r>
            <a:r>
              <a:rPr lang="en-US" altLang="en-US" sz="2000">
                <a:hlinkClick r:id="rId2"/>
              </a:rPr>
              <a:t>http://www.xnu.com/formtest.asp</a:t>
            </a:r>
            <a:r>
              <a:rPr lang="en-US" altLang="en-US" sz="2000"/>
              <a:t>&gt;</a:t>
            </a:r>
          </a:p>
          <a:p>
            <a:pPr>
              <a:buClr>
                <a:schemeClr val="accent2"/>
              </a:buClr>
              <a:buFont typeface="Wingdings" panose="05000000000000000000" pitchFamily="2" charset="2"/>
              <a:buNone/>
            </a:pPr>
            <a:r>
              <a:rPr lang="en-US" altLang="en-US" sz="2000"/>
              <a:t>&lt;P&gt; First Name: </a:t>
            </a:r>
            <a:r>
              <a:rPr lang="en-US" altLang="en-US" sz="2000">
                <a:solidFill>
                  <a:srgbClr val="FF0000"/>
                </a:solidFill>
              </a:rPr>
              <a:t>&lt;INPUT TYPE=“TEXT” NAME=“fname” MAXLENGTH=“50”&gt;</a:t>
            </a:r>
            <a:r>
              <a:rPr lang="en-US" altLang="en-US" sz="2000"/>
              <a:t> &lt;/P&gt;</a:t>
            </a:r>
          </a:p>
          <a:p>
            <a:pPr>
              <a:buClr>
                <a:schemeClr val="accent2"/>
              </a:buClr>
              <a:buFont typeface="Wingdings" panose="05000000000000000000" pitchFamily="2" charset="2"/>
              <a:buNone/>
            </a:pPr>
            <a:r>
              <a:rPr lang="en-US" altLang="en-US" sz="2000"/>
              <a:t>&lt;P&gt; </a:t>
            </a:r>
            <a:r>
              <a:rPr lang="en-US" altLang="en-US" sz="2000">
                <a:solidFill>
                  <a:srgbClr val="FF0000"/>
                </a:solidFill>
              </a:rPr>
              <a:t>&lt;INPUT TYPE=“SUBMIT” NAME=“fsubmit1” VALUE=“Send Info”&gt;</a:t>
            </a:r>
            <a:r>
              <a:rPr lang="en-US" altLang="en-US" sz="2000"/>
              <a:t> &lt;/P&gt;</a:t>
            </a:r>
          </a:p>
          <a:p>
            <a:pPr>
              <a:buClr>
                <a:schemeClr val="accent2"/>
              </a:buClr>
              <a:buFont typeface="Wingdings" panose="05000000000000000000" pitchFamily="2" charset="2"/>
              <a:buNone/>
            </a:pPr>
            <a:r>
              <a:rPr lang="en-US" altLang="en-US" sz="2000"/>
              <a:t>&lt;/</a:t>
            </a:r>
            <a:r>
              <a:rPr lang="en-US" altLang="en-US" sz="2000">
                <a:solidFill>
                  <a:srgbClr val="FF0000"/>
                </a:solidFill>
              </a:rPr>
              <a:t>FORM</a:t>
            </a:r>
            <a:r>
              <a:rPr lang="en-US" altLang="en-US" sz="2000"/>
              <a:t>&gt;</a:t>
            </a:r>
          </a:p>
          <a:p>
            <a:pPr>
              <a:buClr>
                <a:schemeClr val="accent2"/>
              </a:buClr>
              <a:buFont typeface="Wingdings" panose="05000000000000000000" pitchFamily="2" charset="2"/>
              <a:buNone/>
            </a:pPr>
            <a:r>
              <a:rPr lang="en-US" altLang="en-US" sz="2000"/>
              <a:t>&lt;/BODY&gt; &lt;/HTML&gt;</a:t>
            </a:r>
            <a:endParaRPr lang="en-US" altLang="en-US"/>
          </a:p>
        </p:txBody>
      </p:sp>
      <p:sp>
        <p:nvSpPr>
          <p:cNvPr id="6" name="Slide Number Placeholder 5"/>
          <p:cNvSpPr>
            <a:spLocks noGrp="1"/>
          </p:cNvSpPr>
          <p:nvPr>
            <p:ph type="sldNum" sz="quarter" idx="12"/>
          </p:nvPr>
        </p:nvSpPr>
        <p:spPr/>
        <p:txBody>
          <a:bodyPr/>
          <a:lstStyle/>
          <a:p>
            <a:fld id="{B5F6B6A3-EFE8-4E15-B86D-CCB130E086C3}" type="slidenum">
              <a:rPr lang="ar-SA" altLang="en-US"/>
              <a:pPr/>
              <a:t>99</a:t>
            </a:fld>
            <a:endParaRPr lang="en-US" altLang="en-US"/>
          </a:p>
        </p:txBody>
      </p:sp>
    </p:spTree>
    <p:extLst>
      <p:ext uri="{BB962C8B-B14F-4D97-AF65-F5344CB8AC3E}">
        <p14:creationId xmlns:p14="http://schemas.microsoft.com/office/powerpoint/2010/main" val="286580599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TM10001106[[fn=Badge]]</Template>
  <TotalTime>102</TotalTime>
  <Words>13372</Words>
  <Application>Microsoft Office PowerPoint</Application>
  <PresentationFormat>Widescreen</PresentationFormat>
  <Paragraphs>2432</Paragraphs>
  <Slides>261</Slides>
  <Notes>96</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1</vt:i4>
      </vt:variant>
      <vt:variant>
        <vt:lpstr>Slide Titles</vt:lpstr>
      </vt:variant>
      <vt:variant>
        <vt:i4>261</vt:i4>
      </vt:variant>
    </vt:vector>
  </HeadingPairs>
  <TitlesOfParts>
    <vt:vector size="281" baseType="lpstr">
      <vt:lpstr>ＭＳ Ｐゴシック</vt:lpstr>
      <vt:lpstr>Arial</vt:lpstr>
      <vt:lpstr>Arial Tur</vt:lpstr>
      <vt:lpstr>Calibri</vt:lpstr>
      <vt:lpstr>Calibri Light</vt:lpstr>
      <vt:lpstr>Consolas</vt:lpstr>
      <vt:lpstr>Corbel</vt:lpstr>
      <vt:lpstr>Monotype Sorts</vt:lpstr>
      <vt:lpstr>Perpetua Titling MT</vt:lpstr>
      <vt:lpstr>Symbol</vt:lpstr>
      <vt:lpstr>Tahoma</vt:lpstr>
      <vt:lpstr>Times New Roman</vt:lpstr>
      <vt:lpstr>Trebuchet MS</vt:lpstr>
      <vt:lpstr>Tw Cen MT</vt:lpstr>
      <vt:lpstr>Verdana</vt:lpstr>
      <vt:lpstr>Wingdings</vt:lpstr>
      <vt:lpstr>Banded</vt:lpstr>
      <vt:lpstr>Retrospect</vt:lpstr>
      <vt:lpstr>Circuit</vt:lpstr>
      <vt:lpstr>Bitmap Image</vt:lpstr>
      <vt:lpstr>&lt;HTML&gt;Workshop&lt;/HTML&gt; </vt:lpstr>
      <vt:lpstr>Contents </vt:lpstr>
      <vt:lpstr>Introduction</vt:lpstr>
      <vt:lpstr>History</vt:lpstr>
      <vt:lpstr>Early 90’s</vt:lpstr>
      <vt:lpstr>How They Looked?</vt:lpstr>
      <vt:lpstr>The Mid 90’s</vt:lpstr>
      <vt:lpstr>How They Looked?</vt:lpstr>
      <vt:lpstr>The Late 90’s</vt:lpstr>
      <vt:lpstr>How They Looked?</vt:lpstr>
      <vt:lpstr>Brief history… 1997-2000</vt:lpstr>
      <vt:lpstr>The Year 2000</vt:lpstr>
      <vt:lpstr>Brief history… 2001-2006</vt:lpstr>
      <vt:lpstr>The Early To Mid 2000’s</vt:lpstr>
      <vt:lpstr>How They Looked?</vt:lpstr>
      <vt:lpstr>The Late 2000’s</vt:lpstr>
      <vt:lpstr>How They Looked?</vt:lpstr>
      <vt:lpstr>Brief history… 2007-present</vt:lpstr>
      <vt:lpstr>The Mobile Web</vt:lpstr>
      <vt:lpstr>How They Looked?</vt:lpstr>
      <vt:lpstr>The Flat Designs</vt:lpstr>
      <vt:lpstr>How They Looked?</vt:lpstr>
      <vt:lpstr> Introduction to  HTML </vt:lpstr>
      <vt:lpstr>Definitions</vt:lpstr>
      <vt:lpstr>PowerPoint Presentation</vt:lpstr>
      <vt:lpstr>Tags</vt:lpstr>
      <vt:lpstr>Choosing Text Editor</vt:lpstr>
      <vt:lpstr>Choosing Text Editor</vt:lpstr>
      <vt:lpstr>HTML Page Creation &amp; Editing</vt:lpstr>
      <vt:lpstr>Creating a Basic Starting Document</vt:lpstr>
      <vt:lpstr>Creating a Basic Starting Document</vt:lpstr>
      <vt:lpstr>Setting Document Properties</vt:lpstr>
      <vt:lpstr>The Body Element</vt:lpstr>
      <vt:lpstr>Color Codes</vt:lpstr>
      <vt:lpstr>PowerPoint Presentation</vt:lpstr>
      <vt:lpstr>PowerPoint Presentation</vt:lpstr>
      <vt:lpstr>16 Basic Colors</vt:lpstr>
      <vt:lpstr>Color Codes</vt:lpstr>
      <vt:lpstr>Color Codes</vt:lpstr>
      <vt:lpstr>TEXT Color</vt:lpstr>
      <vt:lpstr>Background Color</vt:lpstr>
      <vt:lpstr>LINK, VLINK, and ALINK</vt:lpstr>
      <vt:lpstr>Using Image Background</vt:lpstr>
      <vt:lpstr>Headings, Paragraphs, Breaks &amp; Horizontal Rules</vt:lpstr>
      <vt:lpstr>Headings, &lt;Hx&gt; &lt;/Hx&gt;</vt:lpstr>
      <vt:lpstr>Headings, &lt;Hx&gt; &lt;/Hx&gt;</vt:lpstr>
      <vt:lpstr>Paragraphs, &lt;P&gt; &lt;/P&gt;</vt:lpstr>
      <vt:lpstr>Paragraphs, &lt;P&gt; &lt;/P&gt;</vt:lpstr>
      <vt:lpstr>Break, &lt;BR&gt;</vt:lpstr>
      <vt:lpstr>Break, &lt;BR&gt;</vt:lpstr>
      <vt:lpstr>Horizontal Rule, &lt;HR&gt;</vt:lpstr>
      <vt:lpstr>Horizontal Rule, &lt;HR&gt;</vt:lpstr>
      <vt:lpstr>Horizontal Rule, &lt;HR&gt;</vt:lpstr>
      <vt:lpstr>Character Formatting</vt:lpstr>
      <vt:lpstr>Bold, Italic and other Character Formatting Elements</vt:lpstr>
      <vt:lpstr>Bold, Italic and other Character Formatting Elements</vt:lpstr>
      <vt:lpstr>Bold, Italic and other Character Formatting Elements</vt:lpstr>
      <vt:lpstr>Alignment</vt:lpstr>
      <vt:lpstr>Special Characters &amp; Symbols</vt:lpstr>
      <vt:lpstr>Special Characters &amp; Symbols</vt:lpstr>
      <vt:lpstr>Additional Character Formatting Elements</vt:lpstr>
      <vt:lpstr>Example</vt:lpstr>
      <vt:lpstr>Lists</vt:lpstr>
      <vt:lpstr>List Elements</vt:lpstr>
      <vt:lpstr>List Elements</vt:lpstr>
      <vt:lpstr>List Elements</vt:lpstr>
      <vt:lpstr>List Elements</vt:lpstr>
      <vt:lpstr>List Elements</vt:lpstr>
      <vt:lpstr>List Elements</vt:lpstr>
      <vt:lpstr>List Elements</vt:lpstr>
      <vt:lpstr>Nesting Lists</vt:lpstr>
      <vt:lpstr>What will be the output?</vt:lpstr>
      <vt:lpstr>The output….</vt:lpstr>
      <vt:lpstr>PowerPoint Presentation</vt:lpstr>
      <vt:lpstr>The output….</vt:lpstr>
      <vt:lpstr>Images</vt:lpstr>
      <vt:lpstr>Images</vt:lpstr>
      <vt:lpstr>Images</vt:lpstr>
      <vt:lpstr>Some Examples on images</vt:lpstr>
      <vt:lpstr>Anchor Tag (A LINK)</vt:lpstr>
      <vt:lpstr>More on LINKs</vt:lpstr>
      <vt:lpstr>Internal Links</vt:lpstr>
      <vt:lpstr>E-Mail </vt:lpstr>
      <vt:lpstr>Tables</vt:lpstr>
      <vt:lpstr>Tables</vt:lpstr>
      <vt:lpstr>Tables</vt:lpstr>
      <vt:lpstr>Tables</vt:lpstr>
      <vt:lpstr>Tables Attributes</vt:lpstr>
      <vt:lpstr>Table Attributes</vt:lpstr>
      <vt:lpstr>Table Caption</vt:lpstr>
      <vt:lpstr>Table Header</vt:lpstr>
      <vt:lpstr>Table Data and Table Header Attributes</vt:lpstr>
      <vt:lpstr>Basic Table Code</vt:lpstr>
      <vt:lpstr>Table Data and Table Header Attributes</vt:lpstr>
      <vt:lpstr>Table Data and Table Header Attributes</vt:lpstr>
      <vt:lpstr>What will be the output?</vt:lpstr>
      <vt:lpstr>The Output</vt:lpstr>
      <vt:lpstr>Forms</vt:lpstr>
      <vt:lpstr>Forms</vt:lpstr>
      <vt:lpstr>&lt;FORM&gt; element attributes</vt:lpstr>
      <vt:lpstr>Form Elements</vt:lpstr>
      <vt:lpstr>PowerPoint Presentation</vt:lpstr>
      <vt:lpstr>Form Elements</vt:lpstr>
      <vt:lpstr>Text Box</vt:lpstr>
      <vt:lpstr>Example on Text Box</vt:lpstr>
      <vt:lpstr>Output</vt:lpstr>
      <vt:lpstr>Password</vt:lpstr>
      <vt:lpstr>Example on Password Box</vt:lpstr>
      <vt:lpstr>Output</vt:lpstr>
      <vt:lpstr>Hidden</vt:lpstr>
      <vt:lpstr>Check Box</vt:lpstr>
      <vt:lpstr>PowerPoint Presentation</vt:lpstr>
      <vt:lpstr>Output</vt:lpstr>
      <vt:lpstr>Radio Button</vt:lpstr>
      <vt:lpstr>PowerPoint Presentation</vt:lpstr>
      <vt:lpstr>PowerPoint Presentation</vt:lpstr>
      <vt:lpstr>PowerPoint Presentation</vt:lpstr>
      <vt:lpstr>Output</vt:lpstr>
      <vt:lpstr>Push Button</vt:lpstr>
      <vt:lpstr>PowerPoint Presentation</vt:lpstr>
      <vt:lpstr>PowerPoint Presentation</vt:lpstr>
      <vt:lpstr>Submit Button</vt:lpstr>
      <vt:lpstr>PowerPoint Presentation</vt:lpstr>
      <vt:lpstr>PowerPoint Presentation</vt:lpstr>
      <vt:lpstr>Reset Button</vt:lpstr>
      <vt:lpstr>PowerPoint Presentation</vt:lpstr>
      <vt:lpstr>PowerPoint Presentation</vt:lpstr>
      <vt:lpstr>File</vt:lpstr>
      <vt:lpstr>PowerPoint Presentation</vt:lpstr>
      <vt:lpstr>Other Elements used in Forms</vt:lpstr>
      <vt:lpstr>PowerPoint Presentation</vt:lpstr>
      <vt:lpstr>PowerPoint Presentation</vt:lpstr>
      <vt:lpstr>PowerPoint Presentation</vt:lpstr>
      <vt:lpstr>PowerPoint Presentation</vt:lpstr>
      <vt:lpstr>Other Elements used in Forms</vt:lpstr>
      <vt:lpstr>PowerPoint Presentation</vt:lpstr>
      <vt:lpstr>PowerPoint Presentation</vt:lpstr>
      <vt:lpstr>Other Elements used in Forms</vt:lpstr>
      <vt:lpstr>Other Elements used in Forms</vt:lpstr>
      <vt:lpstr>Other Elements used in Forms</vt:lpstr>
      <vt:lpstr>PowerPoint Presentation</vt:lpstr>
      <vt:lpstr>PowerPoint Presentation</vt:lpstr>
      <vt:lpstr>PowerPoint Presentation</vt:lpstr>
      <vt:lpstr>PowerPoint Presentation</vt:lpstr>
      <vt:lpstr>PowerPoint Presentation</vt:lpstr>
      <vt:lpstr>HTML5: Origins</vt:lpstr>
      <vt:lpstr>HTML5: Ground Rules</vt:lpstr>
      <vt:lpstr>HTML5: New Features</vt:lpstr>
      <vt:lpstr>HTML5: Example</vt:lpstr>
      <vt:lpstr>HTML5: Example</vt:lpstr>
      <vt:lpstr>HTML5: DOCTYPE</vt:lpstr>
      <vt:lpstr>HTML: DOCTYPE</vt:lpstr>
      <vt:lpstr>HTML: Support</vt:lpstr>
      <vt:lpstr>HTML: Support</vt:lpstr>
      <vt:lpstr>HTML5: What's New</vt:lpstr>
      <vt:lpstr>HTML5: What's New</vt:lpstr>
      <vt:lpstr>HTML5: Video</vt:lpstr>
      <vt:lpstr>HTML5: Video</vt:lpstr>
      <vt:lpstr>HTML5: Video</vt:lpstr>
      <vt:lpstr>HTML5: Video</vt:lpstr>
      <vt:lpstr>HTML5: Video</vt:lpstr>
      <vt:lpstr>HTML5: Video</vt:lpstr>
      <vt:lpstr>HTML5: Audio</vt:lpstr>
      <vt:lpstr>HTML5: Audio</vt:lpstr>
      <vt:lpstr>HTML5: Audio</vt:lpstr>
      <vt:lpstr>HTML5: Audio</vt:lpstr>
      <vt:lpstr>HTML5: Audio</vt:lpstr>
      <vt:lpstr>HTML5: Audio</vt:lpstr>
      <vt:lpstr>HTML5: Canvas</vt:lpstr>
      <vt:lpstr>HTML5: Canvas</vt:lpstr>
      <vt:lpstr>HTML5: Canvas</vt:lpstr>
      <vt:lpstr>HTML5: Input types</vt:lpstr>
      <vt:lpstr>HTML5: Input types</vt:lpstr>
      <vt:lpstr>HTML5: Input - e-mail</vt:lpstr>
      <vt:lpstr>HTML5: Input - url</vt:lpstr>
      <vt:lpstr>HTML5: Input - number</vt:lpstr>
      <vt:lpstr>HTML5: Input - range</vt:lpstr>
      <vt:lpstr>HTML5: Input – date pickers</vt:lpstr>
      <vt:lpstr>HTML5: Input - search</vt:lpstr>
      <vt:lpstr>HTML5: Input – color picker</vt:lpstr>
      <vt:lpstr>HTML5: Input - form</vt:lpstr>
      <vt:lpstr>HTML5: Form elements</vt:lpstr>
      <vt:lpstr>HTML5: Form attributes</vt:lpstr>
      <vt:lpstr>CSS3</vt:lpstr>
      <vt:lpstr>CSS?</vt:lpstr>
      <vt:lpstr>What It Looked Life Before</vt:lpstr>
      <vt:lpstr>Not So Bad? Try This. </vt:lpstr>
      <vt:lpstr>Enter CSS (The timeline)</vt:lpstr>
      <vt:lpstr>Enter CSS</vt:lpstr>
      <vt:lpstr>CSS Fundamentals</vt:lpstr>
      <vt:lpstr>The Separation of Style, Content and Behavior</vt:lpstr>
      <vt:lpstr>Our New HTML</vt:lpstr>
      <vt:lpstr>Let’s See the Associated Style Sheet</vt:lpstr>
      <vt:lpstr>So, How Does It Work?</vt:lpstr>
      <vt:lpstr>Getting the Style Sheet on the Page</vt:lpstr>
      <vt:lpstr>Basic Anatomy of a Style Sheet</vt:lpstr>
      <vt:lpstr>Basic Anatomy of a Style Sheet</vt:lpstr>
      <vt:lpstr>Basic Anatomy of a Style Sheet</vt:lpstr>
      <vt:lpstr>Vocabulary</vt:lpstr>
      <vt:lpstr>Shorthand properties</vt:lpstr>
      <vt:lpstr>Shorthand properties</vt:lpstr>
      <vt:lpstr>Shorthand properties</vt:lpstr>
      <vt:lpstr>Formatting</vt:lpstr>
      <vt:lpstr>Formatting</vt:lpstr>
      <vt:lpstr>Formatting</vt:lpstr>
      <vt:lpstr>Specificity/The Cascade</vt:lpstr>
      <vt:lpstr>Specificity/The Cascade</vt:lpstr>
      <vt:lpstr>Specificity/The Cascade</vt:lpstr>
      <vt:lpstr>CSS Versions</vt:lpstr>
      <vt:lpstr>CSS Versions</vt:lpstr>
      <vt:lpstr>CSS3</vt:lpstr>
      <vt:lpstr>New selectors!</vt:lpstr>
      <vt:lpstr>New pseudo elements/classes!</vt:lpstr>
      <vt:lpstr>Still more new pseudo elements/classes!</vt:lpstr>
      <vt:lpstr>New properties! (and some new property groups!)</vt:lpstr>
      <vt:lpstr>Animation</vt:lpstr>
      <vt:lpstr>Transition</vt:lpstr>
      <vt:lpstr>Transform</vt:lpstr>
      <vt:lpstr>Background</vt:lpstr>
      <vt:lpstr>Border</vt:lpstr>
      <vt:lpstr>Box</vt:lpstr>
      <vt:lpstr>Color</vt:lpstr>
      <vt:lpstr>Font</vt:lpstr>
      <vt:lpstr>Text</vt:lpstr>
      <vt:lpstr>Text (continued)</vt:lpstr>
      <vt:lpstr>Grid</vt:lpstr>
      <vt:lpstr>Multi-column </vt:lpstr>
      <vt:lpstr>Marquee</vt:lpstr>
      <vt:lpstr>User-Interface</vt:lpstr>
      <vt:lpstr>User-Interface (continued)</vt:lpstr>
      <vt:lpstr>Content for Paged Media (print)</vt:lpstr>
      <vt:lpstr>Content for Paged Media (print) - continued</vt:lpstr>
      <vt:lpstr>More Paged Media Properties</vt:lpstr>
      <vt:lpstr>Speech (continued)</vt:lpstr>
      <vt:lpstr>Linebox</vt:lpstr>
      <vt:lpstr>Linebox (continued)</vt:lpstr>
      <vt:lpstr>Hyperlink</vt:lpstr>
      <vt:lpstr>JavaScript</vt:lpstr>
      <vt:lpstr>INTRODUCTION TO JAVASCRIPT</vt:lpstr>
      <vt:lpstr>JAVASCRIPT</vt:lpstr>
      <vt:lpstr>WHAT IS JAVASCRIPT?</vt:lpstr>
      <vt:lpstr>Are Java and JavaScript the Same? </vt:lpstr>
      <vt:lpstr>How to Put a JavaScript Into an HTML Page?</vt:lpstr>
      <vt:lpstr>Ending Statements With a Semicolon? </vt:lpstr>
      <vt:lpstr>JavaScript Variables </vt:lpstr>
      <vt:lpstr>JavaScript Operators</vt:lpstr>
      <vt:lpstr>JavaScript Operators – 2</vt:lpstr>
      <vt:lpstr>JavaScript Operators - 3</vt:lpstr>
      <vt:lpstr>JavaScript Operators - 4</vt:lpstr>
      <vt:lpstr>JavaScript Basic Examples</vt:lpstr>
      <vt:lpstr>Example</vt:lpstr>
      <vt:lpstr>JavaScript Popup Boxes </vt:lpstr>
      <vt:lpstr>JavaScript Popup Boxes - 2</vt:lpstr>
      <vt:lpstr>JavaScript Popup Boxes - 3</vt:lpstr>
      <vt:lpstr>Prompt Box Example</vt:lpstr>
      <vt:lpstr>JS Examples -1</vt:lpstr>
      <vt:lpstr>Examples -2</vt:lpstr>
      <vt:lpstr>Conditional Statements</vt:lpstr>
      <vt:lpstr>Conditional Statements - 2</vt:lpstr>
      <vt:lpstr>Conditional Statements Examples</vt:lpstr>
      <vt:lpstr>End of Day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&lt;HTML&gt;Workshop&lt;/HTML&gt; </dc:title>
  <dc:creator>Dattaprasad Ekavade</dc:creator>
  <cp:lastModifiedBy>Dattaprasad Ekavade</cp:lastModifiedBy>
  <cp:revision>27</cp:revision>
  <dcterms:created xsi:type="dcterms:W3CDTF">2019-01-18T19:32:48Z</dcterms:created>
  <dcterms:modified xsi:type="dcterms:W3CDTF">2019-01-19T02:55:57Z</dcterms:modified>
</cp:coreProperties>
</file>